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diagrams/colors2.xml" ContentType="application/vnd.openxmlformats-officedocument.drawingml.diagramColors+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Default Extension="vml" ContentType="application/vnd.openxmlformats-officedocument.vmlDrawing"/>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diagrams/quickStyle2.xml" ContentType="application/vnd.openxmlformats-officedocument.drawingml.diagramStyl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notesSlides/notesSlide4.xml" ContentType="application/vnd.openxmlformats-officedocument.presentationml.notesSlide+xml"/>
  <Override PartName="/ppt/embeddings/oleObject3.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slideLayouts/slideLayout18.xml" ContentType="application/vnd.openxmlformats-officedocument.presentationml.slideLayout+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59.xml" ContentType="application/vnd.openxmlformats-officedocument.presentationml.notesSlide+xml"/>
  <Override PartName="/ppt/slideLayouts/slideLayout19.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diagrams/layout2.xml" ContentType="application/vnd.openxmlformats-officedocument.drawingml.diagramLayout+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804" r:id="rId2"/>
  </p:sldMasterIdLst>
  <p:notesMasterIdLst>
    <p:notesMasterId r:id="rId68"/>
  </p:notesMasterIdLst>
  <p:handoutMasterIdLst>
    <p:handoutMasterId r:id="rId69"/>
  </p:handoutMasterIdLst>
  <p:sldIdLst>
    <p:sldId id="262" r:id="rId3"/>
    <p:sldId id="267" r:id="rId4"/>
    <p:sldId id="257" r:id="rId5"/>
    <p:sldId id="265"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264" r:id="rId66"/>
    <p:sldId id="263" r:id="rId6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1pPr>
    <a:lvl2pPr marL="4572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2pPr>
    <a:lvl3pPr marL="9144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3pPr>
    <a:lvl4pPr marL="13716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4pPr>
    <a:lvl5pPr marL="18288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5pPr>
    <a:lvl6pPr marL="22860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6pPr>
    <a:lvl7pPr marL="27432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7pPr>
    <a:lvl8pPr marL="32004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8pPr>
    <a:lvl9pPr marL="36576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clrMru>
    <a:srgbClr val="FF99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howGuides="1">
      <p:cViewPr>
        <p:scale>
          <a:sx n="110" d="100"/>
          <a:sy n="110" d="100"/>
        </p:scale>
        <p:origin x="-1368" y="-616"/>
      </p:cViewPr>
      <p:guideLst>
        <p:guide orient="horz" pos="3055"/>
        <p:guide pos="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notesViewPr>
    <p:cSldViewPr snapToGrid="0" showGuides="1">
      <p:cViewPr varScale="1">
        <p:scale>
          <a:sx n="105" d="100"/>
          <a:sy n="105" d="100"/>
        </p:scale>
        <p:origin x="-3024"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F7BFE-1D83-4F91-A5CD-0CE74EC2284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304C66DD-64DD-432D-A519-6DE210E3C12E}">
      <dgm:prSet phldrT="[Text]"/>
      <dgm:spPr/>
      <dgm:t>
        <a:bodyPr/>
        <a:lstStyle/>
        <a:p>
          <a:r>
            <a:rPr lang="en-US" dirty="0" smtClean="0"/>
            <a:t>Environmental Unit</a:t>
          </a:r>
          <a:endParaRPr lang="en-US" dirty="0"/>
        </a:p>
      </dgm:t>
    </dgm:pt>
    <dgm:pt modelId="{378CA2F8-15A5-4E75-8CE1-D166454C610C}" type="parTrans" cxnId="{EAE7FAB1-76A4-4837-81F5-D36AC48AF36C}">
      <dgm:prSet/>
      <dgm:spPr/>
      <dgm:t>
        <a:bodyPr/>
        <a:lstStyle/>
        <a:p>
          <a:endParaRPr lang="en-US"/>
        </a:p>
      </dgm:t>
    </dgm:pt>
    <dgm:pt modelId="{3F6C8DF1-00DB-4FC3-BAD1-41C470FAD7B8}" type="sibTrans" cxnId="{EAE7FAB1-76A4-4837-81F5-D36AC48AF36C}">
      <dgm:prSet/>
      <dgm:spPr/>
      <dgm:t>
        <a:bodyPr/>
        <a:lstStyle/>
        <a:p>
          <a:endParaRPr lang="en-US"/>
        </a:p>
      </dgm:t>
    </dgm:pt>
    <dgm:pt modelId="{4BC7853B-C1E7-4EA9-BD8F-6758D339ADD5}" type="asst">
      <dgm:prSet phldrT="[Text]"/>
      <dgm:spPr/>
      <dgm:t>
        <a:bodyPr/>
        <a:lstStyle/>
        <a:p>
          <a:r>
            <a:rPr lang="en-US" dirty="0" smtClean="0"/>
            <a:t>Scientific Support Coordinator</a:t>
          </a:r>
          <a:endParaRPr lang="en-US" dirty="0"/>
        </a:p>
      </dgm:t>
    </dgm:pt>
    <dgm:pt modelId="{ED58F714-A125-4CD7-9271-E706DC67F8D2}" type="parTrans" cxnId="{08C9DD81-4A2C-4D21-9D22-61DB310D1772}">
      <dgm:prSet/>
      <dgm:spPr/>
      <dgm:t>
        <a:bodyPr/>
        <a:lstStyle/>
        <a:p>
          <a:endParaRPr lang="en-US"/>
        </a:p>
      </dgm:t>
    </dgm:pt>
    <dgm:pt modelId="{E19FE786-FE0E-4424-A4E9-C7DB33BC0C53}" type="sibTrans" cxnId="{08C9DD81-4A2C-4D21-9D22-61DB310D1772}">
      <dgm:prSet/>
      <dgm:spPr/>
      <dgm:t>
        <a:bodyPr/>
        <a:lstStyle/>
        <a:p>
          <a:endParaRPr lang="en-US"/>
        </a:p>
      </dgm:t>
    </dgm:pt>
    <dgm:pt modelId="{D482F105-E048-490F-AEAF-656F9333E564}">
      <dgm:prSet phldrT="[Text]"/>
      <dgm:spPr/>
      <dgm:t>
        <a:bodyPr/>
        <a:lstStyle/>
        <a:p>
          <a:r>
            <a:rPr lang="en-US" dirty="0" smtClean="0"/>
            <a:t>Resources at Risk Specialist</a:t>
          </a:r>
          <a:endParaRPr lang="en-US" dirty="0"/>
        </a:p>
      </dgm:t>
    </dgm:pt>
    <dgm:pt modelId="{87C47C84-D7BD-4123-B89C-6C911A5C66C7}" type="parTrans" cxnId="{3A3360C4-17C6-4CEE-BC8D-CFECA7D10959}">
      <dgm:prSet/>
      <dgm:spPr/>
      <dgm:t>
        <a:bodyPr/>
        <a:lstStyle/>
        <a:p>
          <a:endParaRPr lang="en-US"/>
        </a:p>
      </dgm:t>
    </dgm:pt>
    <dgm:pt modelId="{A26B7B37-506B-4B5A-B3E4-82DE94E1D86A}" type="sibTrans" cxnId="{3A3360C4-17C6-4CEE-BC8D-CFECA7D10959}">
      <dgm:prSet/>
      <dgm:spPr/>
      <dgm:t>
        <a:bodyPr/>
        <a:lstStyle/>
        <a:p>
          <a:endParaRPr lang="en-US"/>
        </a:p>
      </dgm:t>
    </dgm:pt>
    <dgm:pt modelId="{0A8E880D-2EB6-45B3-9CFE-1DEAB0395163}">
      <dgm:prSet phldrT="[Text]"/>
      <dgm:spPr/>
      <dgm:t>
        <a:bodyPr/>
        <a:lstStyle/>
        <a:p>
          <a:r>
            <a:rPr lang="en-US" dirty="0" smtClean="0"/>
            <a:t>SCAT Specialist</a:t>
          </a:r>
          <a:endParaRPr lang="en-US" dirty="0"/>
        </a:p>
      </dgm:t>
    </dgm:pt>
    <dgm:pt modelId="{888BCF8E-EF7B-4739-806B-5D8495DFE111}" type="parTrans" cxnId="{72569B9D-3084-4014-B078-2D44531CCE6C}">
      <dgm:prSet/>
      <dgm:spPr/>
      <dgm:t>
        <a:bodyPr/>
        <a:lstStyle/>
        <a:p>
          <a:endParaRPr lang="en-US"/>
        </a:p>
      </dgm:t>
    </dgm:pt>
    <dgm:pt modelId="{37CFE87C-A0AC-4515-9E22-E2D2927FF995}" type="sibTrans" cxnId="{72569B9D-3084-4014-B078-2D44531CCE6C}">
      <dgm:prSet/>
      <dgm:spPr/>
      <dgm:t>
        <a:bodyPr/>
        <a:lstStyle/>
        <a:p>
          <a:endParaRPr lang="en-US"/>
        </a:p>
      </dgm:t>
    </dgm:pt>
    <dgm:pt modelId="{22DFB1FA-B39A-45B8-9AC8-237D4420DA62}">
      <dgm:prSet phldrT="[Text]"/>
      <dgm:spPr/>
      <dgm:t>
        <a:bodyPr/>
        <a:lstStyle/>
        <a:p>
          <a:r>
            <a:rPr lang="en-US" dirty="0" smtClean="0"/>
            <a:t>Sampling Specialist</a:t>
          </a:r>
          <a:endParaRPr lang="en-US" dirty="0"/>
        </a:p>
      </dgm:t>
    </dgm:pt>
    <dgm:pt modelId="{80DE4C15-1A7C-455A-AA5B-25F72409E5CD}" type="parTrans" cxnId="{F2332227-BA2C-4E07-AB33-CE247DDEB98F}">
      <dgm:prSet/>
      <dgm:spPr/>
      <dgm:t>
        <a:bodyPr/>
        <a:lstStyle/>
        <a:p>
          <a:endParaRPr lang="en-US"/>
        </a:p>
      </dgm:t>
    </dgm:pt>
    <dgm:pt modelId="{F9BC6D1B-54A7-4224-ADC1-E606C9371EED}" type="sibTrans" cxnId="{F2332227-BA2C-4E07-AB33-CE247DDEB98F}">
      <dgm:prSet/>
      <dgm:spPr/>
      <dgm:t>
        <a:bodyPr/>
        <a:lstStyle/>
        <a:p>
          <a:endParaRPr lang="en-US"/>
        </a:p>
      </dgm:t>
    </dgm:pt>
    <dgm:pt modelId="{43D191AF-D34D-4B50-9CA6-50176E802C6F}">
      <dgm:prSet/>
      <dgm:spPr/>
      <dgm:t>
        <a:bodyPr/>
        <a:lstStyle/>
        <a:p>
          <a:r>
            <a:rPr lang="en-US" dirty="0" smtClean="0"/>
            <a:t>Historical/Cultural Specialist</a:t>
          </a:r>
          <a:endParaRPr lang="en-US" dirty="0"/>
        </a:p>
      </dgm:t>
    </dgm:pt>
    <dgm:pt modelId="{BAB15862-C581-44C1-8967-09276013622B}" type="parTrans" cxnId="{C5344FB8-84C0-49A9-A54F-F4535232E0C2}">
      <dgm:prSet/>
      <dgm:spPr/>
      <dgm:t>
        <a:bodyPr/>
        <a:lstStyle/>
        <a:p>
          <a:endParaRPr lang="en-US"/>
        </a:p>
      </dgm:t>
    </dgm:pt>
    <dgm:pt modelId="{D74AD34D-5457-475D-8DE6-F8BACA6B8A15}" type="sibTrans" cxnId="{C5344FB8-84C0-49A9-A54F-F4535232E0C2}">
      <dgm:prSet/>
      <dgm:spPr/>
      <dgm:t>
        <a:bodyPr/>
        <a:lstStyle/>
        <a:p>
          <a:endParaRPr lang="en-US"/>
        </a:p>
      </dgm:t>
    </dgm:pt>
    <dgm:pt modelId="{1D16D3F1-DF27-4804-9C15-DBD342AE0330}">
      <dgm:prSet/>
      <dgm:spPr/>
      <dgm:t>
        <a:bodyPr/>
        <a:lstStyle/>
        <a:p>
          <a:r>
            <a:rPr lang="en-US" dirty="0" smtClean="0"/>
            <a:t>Response Technologies Specialist</a:t>
          </a:r>
          <a:endParaRPr lang="en-US" dirty="0"/>
        </a:p>
      </dgm:t>
    </dgm:pt>
    <dgm:pt modelId="{B3D6936B-736B-46D7-97BD-3709C1A616EC}" type="parTrans" cxnId="{4DD49BD8-4780-4888-98AF-B3583BD6A4CA}">
      <dgm:prSet/>
      <dgm:spPr/>
      <dgm:t>
        <a:bodyPr/>
        <a:lstStyle/>
        <a:p>
          <a:endParaRPr lang="en-US"/>
        </a:p>
      </dgm:t>
    </dgm:pt>
    <dgm:pt modelId="{BE359DA6-B271-4371-87D9-EC2818F770E3}" type="sibTrans" cxnId="{4DD49BD8-4780-4888-98AF-B3583BD6A4CA}">
      <dgm:prSet/>
      <dgm:spPr/>
      <dgm:t>
        <a:bodyPr/>
        <a:lstStyle/>
        <a:p>
          <a:endParaRPr lang="en-US"/>
        </a:p>
      </dgm:t>
    </dgm:pt>
    <dgm:pt modelId="{F2D97C88-D4D9-4068-B9B8-31DF56CA3C2A}">
      <dgm:prSet/>
      <dgm:spPr/>
      <dgm:t>
        <a:bodyPr/>
        <a:lstStyle/>
        <a:p>
          <a:r>
            <a:rPr lang="en-US" dirty="0" smtClean="0"/>
            <a:t>Planning Section Chief</a:t>
          </a:r>
          <a:endParaRPr lang="en-US" dirty="0"/>
        </a:p>
      </dgm:t>
    </dgm:pt>
    <dgm:pt modelId="{CBCDA99C-DF95-40ED-99D4-B8AC6FDE5A84}" type="parTrans" cxnId="{347BDF59-09DC-4EB0-8E29-3CABE2E45F8E}">
      <dgm:prSet/>
      <dgm:spPr/>
      <dgm:t>
        <a:bodyPr/>
        <a:lstStyle/>
        <a:p>
          <a:endParaRPr lang="en-US"/>
        </a:p>
      </dgm:t>
    </dgm:pt>
    <dgm:pt modelId="{58A094B1-CC65-44C9-A790-B638E067FDC3}" type="sibTrans" cxnId="{347BDF59-09DC-4EB0-8E29-3CABE2E45F8E}">
      <dgm:prSet/>
      <dgm:spPr/>
      <dgm:t>
        <a:bodyPr/>
        <a:lstStyle/>
        <a:p>
          <a:endParaRPr lang="en-US"/>
        </a:p>
      </dgm:t>
    </dgm:pt>
    <dgm:pt modelId="{660537DD-1A4F-43B6-AC39-2E03F8C9C2C2}">
      <dgm:prSet/>
      <dgm:spPr/>
      <dgm:t>
        <a:bodyPr/>
        <a:lstStyle/>
        <a:p>
          <a:r>
            <a:rPr lang="en-US" dirty="0" smtClean="0"/>
            <a:t>Trajectory Analysis Specialist</a:t>
          </a:r>
          <a:endParaRPr lang="en-US" dirty="0"/>
        </a:p>
      </dgm:t>
    </dgm:pt>
    <dgm:pt modelId="{51AAE50F-2C84-44A5-8EDC-FCEE1BFF2195}" type="parTrans" cxnId="{0B1DC1B8-83C7-470F-B0A6-D82602639241}">
      <dgm:prSet/>
      <dgm:spPr/>
      <dgm:t>
        <a:bodyPr/>
        <a:lstStyle/>
        <a:p>
          <a:endParaRPr lang="en-US"/>
        </a:p>
      </dgm:t>
    </dgm:pt>
    <dgm:pt modelId="{C04C9568-53B1-4CBB-AB0E-37459AF9E1FF}" type="sibTrans" cxnId="{0B1DC1B8-83C7-470F-B0A6-D82602639241}">
      <dgm:prSet/>
      <dgm:spPr/>
      <dgm:t>
        <a:bodyPr/>
        <a:lstStyle/>
        <a:p>
          <a:endParaRPr lang="en-US"/>
        </a:p>
      </dgm:t>
    </dgm:pt>
    <dgm:pt modelId="{BCDF6695-28FE-4627-8691-F6CB0EEDAE66}">
      <dgm:prSet/>
      <dgm:spPr/>
      <dgm:t>
        <a:bodyPr/>
        <a:lstStyle/>
        <a:p>
          <a:r>
            <a:rPr lang="en-US" dirty="0" smtClean="0"/>
            <a:t>Disposal Specialist</a:t>
          </a:r>
          <a:endParaRPr lang="en-US" dirty="0"/>
        </a:p>
      </dgm:t>
    </dgm:pt>
    <dgm:pt modelId="{E15E5EE0-2706-42F0-B3F7-914333859CBA}" type="parTrans" cxnId="{86BF689F-C65A-4FFD-ABD8-411AF90B9343}">
      <dgm:prSet/>
      <dgm:spPr/>
      <dgm:t>
        <a:bodyPr/>
        <a:lstStyle/>
        <a:p>
          <a:endParaRPr lang="en-US"/>
        </a:p>
      </dgm:t>
    </dgm:pt>
    <dgm:pt modelId="{830211CD-8749-4255-A474-5E87EA3858F2}" type="sibTrans" cxnId="{86BF689F-C65A-4FFD-ABD8-411AF90B9343}">
      <dgm:prSet/>
      <dgm:spPr/>
      <dgm:t>
        <a:bodyPr/>
        <a:lstStyle/>
        <a:p>
          <a:endParaRPr lang="en-US"/>
        </a:p>
      </dgm:t>
    </dgm:pt>
    <dgm:pt modelId="{BC658905-6566-4338-8814-6246773F4069}">
      <dgm:prSet/>
      <dgm:spPr/>
      <dgm:t>
        <a:bodyPr/>
        <a:lstStyle/>
        <a:p>
          <a:r>
            <a:rPr lang="en-US" dirty="0" smtClean="0"/>
            <a:t>Wildlife Specialist</a:t>
          </a:r>
          <a:endParaRPr lang="en-US" dirty="0"/>
        </a:p>
      </dgm:t>
    </dgm:pt>
    <dgm:pt modelId="{1B1529A5-8238-4DE8-BC30-1FCEA81D1C34}" type="parTrans" cxnId="{C4E75A97-C597-41D2-916D-F8015C40190E}">
      <dgm:prSet/>
      <dgm:spPr/>
      <dgm:t>
        <a:bodyPr/>
        <a:lstStyle/>
        <a:p>
          <a:endParaRPr lang="en-US"/>
        </a:p>
      </dgm:t>
    </dgm:pt>
    <dgm:pt modelId="{B0504D4E-5EEA-46D4-9FC7-E70BD834032A}" type="sibTrans" cxnId="{C4E75A97-C597-41D2-916D-F8015C40190E}">
      <dgm:prSet/>
      <dgm:spPr/>
      <dgm:t>
        <a:bodyPr/>
        <a:lstStyle/>
        <a:p>
          <a:endParaRPr lang="en-US"/>
        </a:p>
      </dgm:t>
    </dgm:pt>
    <dgm:pt modelId="{A89B7ADC-7752-492D-967C-A868923DAE41}">
      <dgm:prSet/>
      <dgm:spPr/>
      <dgm:t>
        <a:bodyPr/>
        <a:lstStyle/>
        <a:p>
          <a:r>
            <a:rPr lang="en-US" dirty="0" smtClean="0"/>
            <a:t>Environmental Specialist</a:t>
          </a:r>
          <a:endParaRPr lang="en-US" dirty="0"/>
        </a:p>
      </dgm:t>
    </dgm:pt>
    <dgm:pt modelId="{B6911D3B-DC97-4CDA-8A79-0DD2E0A63E06}" type="parTrans" cxnId="{0EEAF61A-E662-4DBB-80E6-6D684B2CADF8}">
      <dgm:prSet/>
      <dgm:spPr/>
      <dgm:t>
        <a:bodyPr/>
        <a:lstStyle/>
        <a:p>
          <a:endParaRPr lang="en-US"/>
        </a:p>
      </dgm:t>
    </dgm:pt>
    <dgm:pt modelId="{C4C26E72-9F6B-40D6-A720-C92755ED31FD}" type="sibTrans" cxnId="{0EEAF61A-E662-4DBB-80E6-6D684B2CADF8}">
      <dgm:prSet/>
      <dgm:spPr/>
      <dgm:t>
        <a:bodyPr/>
        <a:lstStyle/>
        <a:p>
          <a:endParaRPr lang="en-US"/>
        </a:p>
      </dgm:t>
    </dgm:pt>
    <dgm:pt modelId="{B8F61827-C740-40FC-880D-B6A15EDA5C2C}">
      <dgm:prSet/>
      <dgm:spPr/>
      <dgm:t>
        <a:bodyPr/>
        <a:lstStyle/>
        <a:p>
          <a:r>
            <a:rPr lang="en-US" dirty="0" smtClean="0"/>
            <a:t>Remediation Technologies Specialist</a:t>
          </a:r>
          <a:endParaRPr lang="en-US" dirty="0"/>
        </a:p>
      </dgm:t>
    </dgm:pt>
    <dgm:pt modelId="{172DF33B-E3D4-4D24-B9F9-6EFC517F0D09}" type="parTrans" cxnId="{3750A5A6-F529-4741-9818-3E2459C46B62}">
      <dgm:prSet/>
      <dgm:spPr/>
      <dgm:t>
        <a:bodyPr/>
        <a:lstStyle/>
        <a:p>
          <a:endParaRPr lang="en-US"/>
        </a:p>
      </dgm:t>
    </dgm:pt>
    <dgm:pt modelId="{84238A36-EC4A-4971-8B5F-4E1AF91FAC06}" type="sibTrans" cxnId="{3750A5A6-F529-4741-9818-3E2459C46B62}">
      <dgm:prSet/>
      <dgm:spPr/>
      <dgm:t>
        <a:bodyPr/>
        <a:lstStyle/>
        <a:p>
          <a:endParaRPr lang="en-US"/>
        </a:p>
      </dgm:t>
    </dgm:pt>
    <dgm:pt modelId="{351158F1-944A-4FFE-862E-C90A056D4D54}">
      <dgm:prSet/>
      <dgm:spPr/>
      <dgm:t>
        <a:bodyPr/>
        <a:lstStyle/>
        <a:p>
          <a:r>
            <a:rPr lang="en-US" dirty="0" smtClean="0"/>
            <a:t>Weather Forecast Specialist</a:t>
          </a:r>
          <a:endParaRPr lang="en-US" dirty="0"/>
        </a:p>
      </dgm:t>
    </dgm:pt>
    <dgm:pt modelId="{90BEAA03-742A-4813-978E-6B1EBABE3A27}" type="parTrans" cxnId="{AEFF6A00-EB16-4E08-85A8-545303098159}">
      <dgm:prSet/>
      <dgm:spPr/>
      <dgm:t>
        <a:bodyPr/>
        <a:lstStyle/>
        <a:p>
          <a:endParaRPr lang="en-US"/>
        </a:p>
      </dgm:t>
    </dgm:pt>
    <dgm:pt modelId="{9ED3E4C7-7AE9-43FD-AD36-A874F3038D73}" type="sibTrans" cxnId="{AEFF6A00-EB16-4E08-85A8-545303098159}">
      <dgm:prSet/>
      <dgm:spPr/>
      <dgm:t>
        <a:bodyPr/>
        <a:lstStyle/>
        <a:p>
          <a:endParaRPr lang="en-US"/>
        </a:p>
      </dgm:t>
    </dgm:pt>
    <dgm:pt modelId="{681857D4-4D82-40C3-80DC-7DF11125B57E}" type="pres">
      <dgm:prSet presAssocID="{23DF7BFE-1D83-4F91-A5CD-0CE74EC22849}" presName="hierChild1" presStyleCnt="0">
        <dgm:presLayoutVars>
          <dgm:orgChart val="1"/>
          <dgm:chPref val="1"/>
          <dgm:dir/>
          <dgm:animOne val="branch"/>
          <dgm:animLvl val="lvl"/>
          <dgm:resizeHandles/>
        </dgm:presLayoutVars>
      </dgm:prSet>
      <dgm:spPr/>
      <dgm:t>
        <a:bodyPr/>
        <a:lstStyle/>
        <a:p>
          <a:endParaRPr lang="en-US"/>
        </a:p>
      </dgm:t>
    </dgm:pt>
    <dgm:pt modelId="{16F06915-9B88-4D4F-9CB2-C6CD66B1F6AB}" type="pres">
      <dgm:prSet presAssocID="{F2D97C88-D4D9-4068-B9B8-31DF56CA3C2A}" presName="hierRoot1" presStyleCnt="0">
        <dgm:presLayoutVars>
          <dgm:hierBranch val="init"/>
        </dgm:presLayoutVars>
      </dgm:prSet>
      <dgm:spPr/>
    </dgm:pt>
    <dgm:pt modelId="{FE070DC6-E9EE-470F-87B3-31D34EACB1CA}" type="pres">
      <dgm:prSet presAssocID="{F2D97C88-D4D9-4068-B9B8-31DF56CA3C2A}" presName="rootComposite1" presStyleCnt="0"/>
      <dgm:spPr/>
    </dgm:pt>
    <dgm:pt modelId="{342D89CA-F575-4F44-B3B6-FE60F07D04BF}" type="pres">
      <dgm:prSet presAssocID="{F2D97C88-D4D9-4068-B9B8-31DF56CA3C2A}" presName="rootText1" presStyleLbl="node0" presStyleIdx="0" presStyleCnt="1" custScaleX="1234619" custScaleY="774979" custLinFactX="98635" custLinFactNeighborX="100000" custLinFactNeighborY="-6912">
        <dgm:presLayoutVars>
          <dgm:chPref val="3"/>
        </dgm:presLayoutVars>
      </dgm:prSet>
      <dgm:spPr/>
      <dgm:t>
        <a:bodyPr/>
        <a:lstStyle/>
        <a:p>
          <a:endParaRPr lang="en-US"/>
        </a:p>
      </dgm:t>
    </dgm:pt>
    <dgm:pt modelId="{8826F01E-9DB0-4E76-9532-7D5F7B56988E}" type="pres">
      <dgm:prSet presAssocID="{F2D97C88-D4D9-4068-B9B8-31DF56CA3C2A}" presName="rootConnector1" presStyleLbl="node1" presStyleIdx="0" presStyleCnt="0"/>
      <dgm:spPr/>
      <dgm:t>
        <a:bodyPr/>
        <a:lstStyle/>
        <a:p>
          <a:endParaRPr lang="en-US"/>
        </a:p>
      </dgm:t>
    </dgm:pt>
    <dgm:pt modelId="{CEB08E23-95CD-444B-8AA1-9EE273564BB6}" type="pres">
      <dgm:prSet presAssocID="{F2D97C88-D4D9-4068-B9B8-31DF56CA3C2A}" presName="hierChild2" presStyleCnt="0"/>
      <dgm:spPr/>
    </dgm:pt>
    <dgm:pt modelId="{FCDF15F2-96AB-4A95-AA6A-1FBCABFB89F1}" type="pres">
      <dgm:prSet presAssocID="{378CA2F8-15A5-4E75-8CE1-D166454C610C}" presName="Name37" presStyleLbl="parChTrans1D2" presStyleIdx="0" presStyleCnt="1"/>
      <dgm:spPr/>
      <dgm:t>
        <a:bodyPr/>
        <a:lstStyle/>
        <a:p>
          <a:endParaRPr lang="en-US"/>
        </a:p>
      </dgm:t>
    </dgm:pt>
    <dgm:pt modelId="{96D42D2C-26D2-49D3-AA42-A2ADBC13CA9E}" type="pres">
      <dgm:prSet presAssocID="{304C66DD-64DD-432D-A519-6DE210E3C12E}" presName="hierRoot2" presStyleCnt="0">
        <dgm:presLayoutVars>
          <dgm:hierBranch val="init"/>
        </dgm:presLayoutVars>
      </dgm:prSet>
      <dgm:spPr/>
    </dgm:pt>
    <dgm:pt modelId="{C87A4CCA-39C6-4043-BCBD-190BE5271FED}" type="pres">
      <dgm:prSet presAssocID="{304C66DD-64DD-432D-A519-6DE210E3C12E}" presName="rootComposite" presStyleCnt="0"/>
      <dgm:spPr/>
    </dgm:pt>
    <dgm:pt modelId="{8686B318-BBA6-4CBD-9024-BE4AB28DA470}" type="pres">
      <dgm:prSet presAssocID="{304C66DD-64DD-432D-A519-6DE210E3C12E}" presName="rootText" presStyleLbl="node2" presStyleIdx="0" presStyleCnt="1" custScaleX="1292889" custScaleY="700315" custLinFactX="83360" custLinFactY="100000" custLinFactNeighborX="100000" custLinFactNeighborY="185713">
        <dgm:presLayoutVars>
          <dgm:chPref val="3"/>
        </dgm:presLayoutVars>
      </dgm:prSet>
      <dgm:spPr/>
      <dgm:t>
        <a:bodyPr/>
        <a:lstStyle/>
        <a:p>
          <a:endParaRPr lang="en-US"/>
        </a:p>
      </dgm:t>
    </dgm:pt>
    <dgm:pt modelId="{C83E8363-BADC-463C-BAFF-C7983116A037}" type="pres">
      <dgm:prSet presAssocID="{304C66DD-64DD-432D-A519-6DE210E3C12E}" presName="rootConnector" presStyleLbl="node2" presStyleIdx="0" presStyleCnt="1"/>
      <dgm:spPr/>
      <dgm:t>
        <a:bodyPr/>
        <a:lstStyle/>
        <a:p>
          <a:endParaRPr lang="en-US"/>
        </a:p>
      </dgm:t>
    </dgm:pt>
    <dgm:pt modelId="{E1ECC21C-AAEA-456B-A4A9-C85564B2EFF8}" type="pres">
      <dgm:prSet presAssocID="{304C66DD-64DD-432D-A519-6DE210E3C12E}" presName="hierChild4" presStyleCnt="0"/>
      <dgm:spPr/>
    </dgm:pt>
    <dgm:pt modelId="{65BE1C53-E8FB-4C20-80A1-910C5B82D875}" type="pres">
      <dgm:prSet presAssocID="{87C47C84-D7BD-4123-B89C-6C911A5C66C7}" presName="Name37" presStyleLbl="parChTrans1D3" presStyleIdx="0" presStyleCnt="12"/>
      <dgm:spPr/>
      <dgm:t>
        <a:bodyPr/>
        <a:lstStyle/>
        <a:p>
          <a:endParaRPr lang="en-US"/>
        </a:p>
      </dgm:t>
    </dgm:pt>
    <dgm:pt modelId="{90BE098A-0A49-4D86-B9FC-24E14C2E6FE1}" type="pres">
      <dgm:prSet presAssocID="{D482F105-E048-490F-AEAF-656F9333E564}" presName="hierRoot2" presStyleCnt="0">
        <dgm:presLayoutVars>
          <dgm:hierBranch val="init"/>
        </dgm:presLayoutVars>
      </dgm:prSet>
      <dgm:spPr/>
    </dgm:pt>
    <dgm:pt modelId="{09FB59ED-582D-4F70-B0A1-E3713A6C649B}" type="pres">
      <dgm:prSet presAssocID="{D482F105-E048-490F-AEAF-656F9333E564}" presName="rootComposite" presStyleCnt="0"/>
      <dgm:spPr/>
    </dgm:pt>
    <dgm:pt modelId="{57903D8C-C3FB-4A4F-8BD8-F020990574B2}" type="pres">
      <dgm:prSet presAssocID="{D482F105-E048-490F-AEAF-656F9333E564}" presName="rootText" presStyleLbl="node3" presStyleIdx="0" presStyleCnt="11" custAng="10800000" custFlipVert="1" custScaleX="1800897" custScaleY="906209" custLinFactX="300000" custLinFactY="-200000" custLinFactNeighborX="360637" custLinFactNeighborY="-252367">
        <dgm:presLayoutVars>
          <dgm:chPref val="3"/>
        </dgm:presLayoutVars>
      </dgm:prSet>
      <dgm:spPr/>
      <dgm:t>
        <a:bodyPr/>
        <a:lstStyle/>
        <a:p>
          <a:endParaRPr lang="en-US"/>
        </a:p>
      </dgm:t>
    </dgm:pt>
    <dgm:pt modelId="{477CB464-2BA7-4DA7-AAE4-78FCC102E362}" type="pres">
      <dgm:prSet presAssocID="{D482F105-E048-490F-AEAF-656F9333E564}" presName="rootConnector" presStyleLbl="node3" presStyleIdx="0" presStyleCnt="11"/>
      <dgm:spPr/>
      <dgm:t>
        <a:bodyPr/>
        <a:lstStyle/>
        <a:p>
          <a:endParaRPr lang="en-US"/>
        </a:p>
      </dgm:t>
    </dgm:pt>
    <dgm:pt modelId="{C29DA5AB-0118-4B80-ACB6-010C4A5D7644}" type="pres">
      <dgm:prSet presAssocID="{D482F105-E048-490F-AEAF-656F9333E564}" presName="hierChild4" presStyleCnt="0"/>
      <dgm:spPr/>
    </dgm:pt>
    <dgm:pt modelId="{26AB5DB3-2EFC-450F-B9B8-C6C49FA2197B}" type="pres">
      <dgm:prSet presAssocID="{D482F105-E048-490F-AEAF-656F9333E564}" presName="hierChild5" presStyleCnt="0"/>
      <dgm:spPr/>
    </dgm:pt>
    <dgm:pt modelId="{B58A8870-AEE9-46F2-8C2F-A3262AF379AB}" type="pres">
      <dgm:prSet presAssocID="{888BCF8E-EF7B-4739-806B-5D8495DFE111}" presName="Name37" presStyleLbl="parChTrans1D3" presStyleIdx="1" presStyleCnt="12"/>
      <dgm:spPr/>
      <dgm:t>
        <a:bodyPr/>
        <a:lstStyle/>
        <a:p>
          <a:endParaRPr lang="en-US"/>
        </a:p>
      </dgm:t>
    </dgm:pt>
    <dgm:pt modelId="{C0504805-0861-4F2D-B984-E9A9689E54BD}" type="pres">
      <dgm:prSet presAssocID="{0A8E880D-2EB6-45B3-9CFE-1DEAB0395163}" presName="hierRoot2" presStyleCnt="0">
        <dgm:presLayoutVars>
          <dgm:hierBranch val="init"/>
        </dgm:presLayoutVars>
      </dgm:prSet>
      <dgm:spPr/>
    </dgm:pt>
    <dgm:pt modelId="{937B3458-7389-49D4-9B6E-759EEF7D8AC3}" type="pres">
      <dgm:prSet presAssocID="{0A8E880D-2EB6-45B3-9CFE-1DEAB0395163}" presName="rootComposite" presStyleCnt="0"/>
      <dgm:spPr/>
    </dgm:pt>
    <dgm:pt modelId="{9458FD2C-9267-406F-BD59-C70F4FDD7F77}" type="pres">
      <dgm:prSet presAssocID="{0A8E880D-2EB6-45B3-9CFE-1DEAB0395163}" presName="rootText" presStyleLbl="node3" presStyleIdx="1" presStyleCnt="11" custScaleX="1797349" custScaleY="698916" custLinFactX="600824" custLinFactY="246930" custLinFactNeighborX="700000" custLinFactNeighborY="300000">
        <dgm:presLayoutVars>
          <dgm:chPref val="3"/>
        </dgm:presLayoutVars>
      </dgm:prSet>
      <dgm:spPr/>
      <dgm:t>
        <a:bodyPr/>
        <a:lstStyle/>
        <a:p>
          <a:endParaRPr lang="en-US"/>
        </a:p>
      </dgm:t>
    </dgm:pt>
    <dgm:pt modelId="{58096E12-D86C-4DCE-ADD1-AE223A99496C}" type="pres">
      <dgm:prSet presAssocID="{0A8E880D-2EB6-45B3-9CFE-1DEAB0395163}" presName="rootConnector" presStyleLbl="node3" presStyleIdx="1" presStyleCnt="11"/>
      <dgm:spPr/>
      <dgm:t>
        <a:bodyPr/>
        <a:lstStyle/>
        <a:p>
          <a:endParaRPr lang="en-US"/>
        </a:p>
      </dgm:t>
    </dgm:pt>
    <dgm:pt modelId="{EAFE454D-0876-417E-858C-4D61C58A2BB1}" type="pres">
      <dgm:prSet presAssocID="{0A8E880D-2EB6-45B3-9CFE-1DEAB0395163}" presName="hierChild4" presStyleCnt="0"/>
      <dgm:spPr/>
    </dgm:pt>
    <dgm:pt modelId="{6A3F810F-D025-41FB-8176-F75D6D67C2E4}" type="pres">
      <dgm:prSet presAssocID="{0A8E880D-2EB6-45B3-9CFE-1DEAB0395163}" presName="hierChild5" presStyleCnt="0"/>
      <dgm:spPr/>
    </dgm:pt>
    <dgm:pt modelId="{FB5AD444-11AC-4687-BEBA-E4DFE4AA3212}" type="pres">
      <dgm:prSet presAssocID="{80DE4C15-1A7C-455A-AA5B-25F72409E5CD}" presName="Name37" presStyleLbl="parChTrans1D3" presStyleIdx="2" presStyleCnt="12"/>
      <dgm:spPr/>
      <dgm:t>
        <a:bodyPr/>
        <a:lstStyle/>
        <a:p>
          <a:endParaRPr lang="en-US"/>
        </a:p>
      </dgm:t>
    </dgm:pt>
    <dgm:pt modelId="{AA32814C-31AE-4446-A3CF-84B9F94434D7}" type="pres">
      <dgm:prSet presAssocID="{22DFB1FA-B39A-45B8-9AC8-237D4420DA62}" presName="hierRoot2" presStyleCnt="0">
        <dgm:presLayoutVars>
          <dgm:hierBranch val="init"/>
        </dgm:presLayoutVars>
      </dgm:prSet>
      <dgm:spPr/>
    </dgm:pt>
    <dgm:pt modelId="{A6152663-84BF-4661-8560-8BC754997B84}" type="pres">
      <dgm:prSet presAssocID="{22DFB1FA-B39A-45B8-9AC8-237D4420DA62}" presName="rootComposite" presStyleCnt="0"/>
      <dgm:spPr/>
    </dgm:pt>
    <dgm:pt modelId="{A7080678-31E1-4942-9B66-5136A2B9384D}" type="pres">
      <dgm:prSet presAssocID="{22DFB1FA-B39A-45B8-9AC8-237D4420DA62}" presName="rootText" presStyleLbl="node3" presStyleIdx="2" presStyleCnt="11" custScaleX="2000000" custScaleY="775973" custLinFactX="-1666246" custLinFactY="-100000" custLinFactNeighborX="-1700000" custLinFactNeighborY="-135565">
        <dgm:presLayoutVars>
          <dgm:chPref val="3"/>
        </dgm:presLayoutVars>
      </dgm:prSet>
      <dgm:spPr/>
      <dgm:t>
        <a:bodyPr/>
        <a:lstStyle/>
        <a:p>
          <a:endParaRPr lang="en-US"/>
        </a:p>
      </dgm:t>
    </dgm:pt>
    <dgm:pt modelId="{D8C05B19-E516-4E67-814A-ACBDCD0CAF44}" type="pres">
      <dgm:prSet presAssocID="{22DFB1FA-B39A-45B8-9AC8-237D4420DA62}" presName="rootConnector" presStyleLbl="node3" presStyleIdx="2" presStyleCnt="11"/>
      <dgm:spPr/>
      <dgm:t>
        <a:bodyPr/>
        <a:lstStyle/>
        <a:p>
          <a:endParaRPr lang="en-US"/>
        </a:p>
      </dgm:t>
    </dgm:pt>
    <dgm:pt modelId="{4DA9DA18-F927-42A2-A04A-E662DB890364}" type="pres">
      <dgm:prSet presAssocID="{22DFB1FA-B39A-45B8-9AC8-237D4420DA62}" presName="hierChild4" presStyleCnt="0"/>
      <dgm:spPr/>
    </dgm:pt>
    <dgm:pt modelId="{52CA271D-F651-47CF-A979-2AAE079530F8}" type="pres">
      <dgm:prSet presAssocID="{22DFB1FA-B39A-45B8-9AC8-237D4420DA62}" presName="hierChild5" presStyleCnt="0"/>
      <dgm:spPr/>
    </dgm:pt>
    <dgm:pt modelId="{F8E4A616-4977-4468-8B1C-04FF603BE0DF}" type="pres">
      <dgm:prSet presAssocID="{BAB15862-C581-44C1-8967-09276013622B}" presName="Name37" presStyleLbl="parChTrans1D3" presStyleIdx="3" presStyleCnt="12"/>
      <dgm:spPr/>
      <dgm:t>
        <a:bodyPr/>
        <a:lstStyle/>
        <a:p>
          <a:endParaRPr lang="en-US"/>
        </a:p>
      </dgm:t>
    </dgm:pt>
    <dgm:pt modelId="{3AB969A9-5B1B-4E78-B1DB-244CDC0313A5}" type="pres">
      <dgm:prSet presAssocID="{43D191AF-D34D-4B50-9CA6-50176E802C6F}" presName="hierRoot2" presStyleCnt="0">
        <dgm:presLayoutVars>
          <dgm:hierBranch val="init"/>
        </dgm:presLayoutVars>
      </dgm:prSet>
      <dgm:spPr/>
    </dgm:pt>
    <dgm:pt modelId="{4C0788DE-AB6D-4791-9B74-85B18C147AA6}" type="pres">
      <dgm:prSet presAssocID="{43D191AF-D34D-4B50-9CA6-50176E802C6F}" presName="rootComposite" presStyleCnt="0"/>
      <dgm:spPr/>
    </dgm:pt>
    <dgm:pt modelId="{C2DBC373-7ED9-43AC-9F38-49208E5C181E}" type="pres">
      <dgm:prSet presAssocID="{43D191AF-D34D-4B50-9CA6-50176E802C6F}" presName="rootText" presStyleLbl="node3" presStyleIdx="3" presStyleCnt="11" custScaleX="2000000" custScaleY="1147151" custLinFactX="-1257536" custLinFactY="10473" custLinFactNeighborX="-1300000" custLinFactNeighborY="100000">
        <dgm:presLayoutVars>
          <dgm:chPref val="3"/>
        </dgm:presLayoutVars>
      </dgm:prSet>
      <dgm:spPr/>
      <dgm:t>
        <a:bodyPr/>
        <a:lstStyle/>
        <a:p>
          <a:endParaRPr lang="en-US"/>
        </a:p>
      </dgm:t>
    </dgm:pt>
    <dgm:pt modelId="{1FE7ACE3-22E3-4A66-8531-778D70C4B23C}" type="pres">
      <dgm:prSet presAssocID="{43D191AF-D34D-4B50-9CA6-50176E802C6F}" presName="rootConnector" presStyleLbl="node3" presStyleIdx="3" presStyleCnt="11"/>
      <dgm:spPr/>
      <dgm:t>
        <a:bodyPr/>
        <a:lstStyle/>
        <a:p>
          <a:endParaRPr lang="en-US"/>
        </a:p>
      </dgm:t>
    </dgm:pt>
    <dgm:pt modelId="{C5C538E8-188D-466C-BA89-C8915808A18E}" type="pres">
      <dgm:prSet presAssocID="{43D191AF-D34D-4B50-9CA6-50176E802C6F}" presName="hierChild4" presStyleCnt="0"/>
      <dgm:spPr/>
    </dgm:pt>
    <dgm:pt modelId="{0BD0E3B8-912E-4DA7-A10E-99CDEE155CA0}" type="pres">
      <dgm:prSet presAssocID="{43D191AF-D34D-4B50-9CA6-50176E802C6F}" presName="hierChild5" presStyleCnt="0"/>
      <dgm:spPr/>
    </dgm:pt>
    <dgm:pt modelId="{C82AAB54-7240-42D0-B14F-46744F4C3E18}" type="pres">
      <dgm:prSet presAssocID="{B3D6936B-736B-46D7-97BD-3709C1A616EC}" presName="Name37" presStyleLbl="parChTrans1D3" presStyleIdx="4" presStyleCnt="12"/>
      <dgm:spPr/>
      <dgm:t>
        <a:bodyPr/>
        <a:lstStyle/>
        <a:p>
          <a:endParaRPr lang="en-US"/>
        </a:p>
      </dgm:t>
    </dgm:pt>
    <dgm:pt modelId="{C56B6EEF-A625-405B-913B-F5023BDE171B}" type="pres">
      <dgm:prSet presAssocID="{1D16D3F1-DF27-4804-9C15-DBD342AE0330}" presName="hierRoot2" presStyleCnt="0">
        <dgm:presLayoutVars>
          <dgm:hierBranch val="init"/>
        </dgm:presLayoutVars>
      </dgm:prSet>
      <dgm:spPr/>
    </dgm:pt>
    <dgm:pt modelId="{78B4809B-6A74-4EEC-B031-C8D2985CCB7F}" type="pres">
      <dgm:prSet presAssocID="{1D16D3F1-DF27-4804-9C15-DBD342AE0330}" presName="rootComposite" presStyleCnt="0"/>
      <dgm:spPr/>
    </dgm:pt>
    <dgm:pt modelId="{F626BD22-36AE-48F5-9E0B-0E7646E75A69}" type="pres">
      <dgm:prSet presAssocID="{1D16D3F1-DF27-4804-9C15-DBD342AE0330}" presName="rootText" presStyleLbl="node3" presStyleIdx="4" presStyleCnt="11" custScaleX="1791589" custScaleY="819592" custLinFactX="299304" custLinFactY="-400000" custLinFactNeighborX="300000" custLinFactNeighborY="-497260">
        <dgm:presLayoutVars>
          <dgm:chPref val="3"/>
        </dgm:presLayoutVars>
      </dgm:prSet>
      <dgm:spPr/>
      <dgm:t>
        <a:bodyPr/>
        <a:lstStyle/>
        <a:p>
          <a:endParaRPr lang="en-US"/>
        </a:p>
      </dgm:t>
    </dgm:pt>
    <dgm:pt modelId="{8B89C70F-8DCA-48E5-9D1F-78BB72C4444B}" type="pres">
      <dgm:prSet presAssocID="{1D16D3F1-DF27-4804-9C15-DBD342AE0330}" presName="rootConnector" presStyleLbl="node3" presStyleIdx="4" presStyleCnt="11"/>
      <dgm:spPr/>
      <dgm:t>
        <a:bodyPr/>
        <a:lstStyle/>
        <a:p>
          <a:endParaRPr lang="en-US"/>
        </a:p>
      </dgm:t>
    </dgm:pt>
    <dgm:pt modelId="{B4C04CAF-1AC9-4A54-ACBC-79E9841B1F38}" type="pres">
      <dgm:prSet presAssocID="{1D16D3F1-DF27-4804-9C15-DBD342AE0330}" presName="hierChild4" presStyleCnt="0"/>
      <dgm:spPr/>
    </dgm:pt>
    <dgm:pt modelId="{4B308755-EB03-4C29-9188-F58AABC47597}" type="pres">
      <dgm:prSet presAssocID="{1D16D3F1-DF27-4804-9C15-DBD342AE0330}" presName="hierChild5" presStyleCnt="0"/>
      <dgm:spPr/>
    </dgm:pt>
    <dgm:pt modelId="{D0A1EBFC-E123-4BD1-9F69-E4EE5A970FC9}" type="pres">
      <dgm:prSet presAssocID="{51AAE50F-2C84-44A5-8EDC-FCEE1BFF2195}" presName="Name37" presStyleLbl="parChTrans1D3" presStyleIdx="5" presStyleCnt="12"/>
      <dgm:spPr/>
      <dgm:t>
        <a:bodyPr/>
        <a:lstStyle/>
        <a:p>
          <a:endParaRPr lang="en-US"/>
        </a:p>
      </dgm:t>
    </dgm:pt>
    <dgm:pt modelId="{B5734067-F66A-4DE7-A0DF-536C8F68DC91}" type="pres">
      <dgm:prSet presAssocID="{660537DD-1A4F-43B6-AC39-2E03F8C9C2C2}" presName="hierRoot2" presStyleCnt="0">
        <dgm:presLayoutVars>
          <dgm:hierBranch val="init"/>
        </dgm:presLayoutVars>
      </dgm:prSet>
      <dgm:spPr/>
    </dgm:pt>
    <dgm:pt modelId="{4AE762C0-B107-4D43-922F-4D0083B6BF25}" type="pres">
      <dgm:prSet presAssocID="{660537DD-1A4F-43B6-AC39-2E03F8C9C2C2}" presName="rootComposite" presStyleCnt="0"/>
      <dgm:spPr/>
    </dgm:pt>
    <dgm:pt modelId="{0D4287BC-6681-42E2-B79A-62110EB2B659}" type="pres">
      <dgm:prSet presAssocID="{660537DD-1A4F-43B6-AC39-2E03F8C9C2C2}" presName="rootText" presStyleLbl="node3" presStyleIdx="5" presStyleCnt="11" custScaleX="2000000" custScaleY="1016849" custLinFactX="600000" custLinFactY="-157126" custLinFactNeighborX="638311" custLinFactNeighborY="-200000">
        <dgm:presLayoutVars>
          <dgm:chPref val="3"/>
        </dgm:presLayoutVars>
      </dgm:prSet>
      <dgm:spPr/>
      <dgm:t>
        <a:bodyPr/>
        <a:lstStyle/>
        <a:p>
          <a:endParaRPr lang="en-US"/>
        </a:p>
      </dgm:t>
    </dgm:pt>
    <dgm:pt modelId="{DB4ABC4B-7E21-4A83-A7D5-8B90CAFFCA68}" type="pres">
      <dgm:prSet presAssocID="{660537DD-1A4F-43B6-AC39-2E03F8C9C2C2}" presName="rootConnector" presStyleLbl="node3" presStyleIdx="5" presStyleCnt="11"/>
      <dgm:spPr/>
      <dgm:t>
        <a:bodyPr/>
        <a:lstStyle/>
        <a:p>
          <a:endParaRPr lang="en-US"/>
        </a:p>
      </dgm:t>
    </dgm:pt>
    <dgm:pt modelId="{D0165D58-7C5C-44A9-9BF7-0AA8960B012F}" type="pres">
      <dgm:prSet presAssocID="{660537DD-1A4F-43B6-AC39-2E03F8C9C2C2}" presName="hierChild4" presStyleCnt="0"/>
      <dgm:spPr/>
    </dgm:pt>
    <dgm:pt modelId="{541712F3-EB57-4017-AE1F-DC7D5CB2FF16}" type="pres">
      <dgm:prSet presAssocID="{660537DD-1A4F-43B6-AC39-2E03F8C9C2C2}" presName="hierChild5" presStyleCnt="0"/>
      <dgm:spPr/>
    </dgm:pt>
    <dgm:pt modelId="{329FBE95-EEAB-463F-82C2-8F52B084CB58}" type="pres">
      <dgm:prSet presAssocID="{E15E5EE0-2706-42F0-B3F7-914333859CBA}" presName="Name37" presStyleLbl="parChTrans1D3" presStyleIdx="6" presStyleCnt="12"/>
      <dgm:spPr/>
      <dgm:t>
        <a:bodyPr/>
        <a:lstStyle/>
        <a:p>
          <a:endParaRPr lang="en-US"/>
        </a:p>
      </dgm:t>
    </dgm:pt>
    <dgm:pt modelId="{2793DC2D-5DCB-4D9B-B325-FF5047E84FF2}" type="pres">
      <dgm:prSet presAssocID="{BCDF6695-28FE-4627-8691-F6CB0EEDAE66}" presName="hierRoot2" presStyleCnt="0">
        <dgm:presLayoutVars>
          <dgm:hierBranch val="init"/>
        </dgm:presLayoutVars>
      </dgm:prSet>
      <dgm:spPr/>
    </dgm:pt>
    <dgm:pt modelId="{64E53770-A0FE-4410-A4B9-322D1108054D}" type="pres">
      <dgm:prSet presAssocID="{BCDF6695-28FE-4627-8691-F6CB0EEDAE66}" presName="rootComposite" presStyleCnt="0"/>
      <dgm:spPr/>
    </dgm:pt>
    <dgm:pt modelId="{7ABD49C9-C4FB-478E-81AC-3BEAC6777B58}" type="pres">
      <dgm:prSet presAssocID="{BCDF6695-28FE-4627-8691-F6CB0EEDAE66}" presName="rootText" presStyleLbl="node3" presStyleIdx="6" presStyleCnt="11" custScaleX="2000000" custScaleY="1302820" custLinFactX="-1666246" custLinFactY="-747534" custLinFactNeighborX="-1700000" custLinFactNeighborY="-800000">
        <dgm:presLayoutVars>
          <dgm:chPref val="3"/>
        </dgm:presLayoutVars>
      </dgm:prSet>
      <dgm:spPr/>
      <dgm:t>
        <a:bodyPr/>
        <a:lstStyle/>
        <a:p>
          <a:endParaRPr lang="en-US"/>
        </a:p>
      </dgm:t>
    </dgm:pt>
    <dgm:pt modelId="{C76E9199-195C-48EF-9662-219CE038FDB3}" type="pres">
      <dgm:prSet presAssocID="{BCDF6695-28FE-4627-8691-F6CB0EEDAE66}" presName="rootConnector" presStyleLbl="node3" presStyleIdx="6" presStyleCnt="11"/>
      <dgm:spPr/>
      <dgm:t>
        <a:bodyPr/>
        <a:lstStyle/>
        <a:p>
          <a:endParaRPr lang="en-US"/>
        </a:p>
      </dgm:t>
    </dgm:pt>
    <dgm:pt modelId="{82E20A17-2CC5-4926-8D96-F843E33DADC9}" type="pres">
      <dgm:prSet presAssocID="{BCDF6695-28FE-4627-8691-F6CB0EEDAE66}" presName="hierChild4" presStyleCnt="0"/>
      <dgm:spPr/>
    </dgm:pt>
    <dgm:pt modelId="{3F476485-59B6-4314-8F3E-5833A01A0F83}" type="pres">
      <dgm:prSet presAssocID="{BCDF6695-28FE-4627-8691-F6CB0EEDAE66}" presName="hierChild5" presStyleCnt="0"/>
      <dgm:spPr/>
    </dgm:pt>
    <dgm:pt modelId="{7DB604CC-EF84-488E-B483-0A09D2175E95}" type="pres">
      <dgm:prSet presAssocID="{1B1529A5-8238-4DE8-BC30-1FCEA81D1C34}" presName="Name37" presStyleLbl="parChTrans1D3" presStyleIdx="7" presStyleCnt="12"/>
      <dgm:spPr/>
      <dgm:t>
        <a:bodyPr/>
        <a:lstStyle/>
        <a:p>
          <a:endParaRPr lang="en-US"/>
        </a:p>
      </dgm:t>
    </dgm:pt>
    <dgm:pt modelId="{4343DF27-D7CF-4153-A6ED-04DAD385F8B1}" type="pres">
      <dgm:prSet presAssocID="{BC658905-6566-4338-8814-6246773F4069}" presName="hierRoot2" presStyleCnt="0">
        <dgm:presLayoutVars>
          <dgm:hierBranch val="init"/>
        </dgm:presLayoutVars>
      </dgm:prSet>
      <dgm:spPr/>
    </dgm:pt>
    <dgm:pt modelId="{30D4FE53-B9B9-4EF9-B8BD-C1E2EA657376}" type="pres">
      <dgm:prSet presAssocID="{BC658905-6566-4338-8814-6246773F4069}" presName="rootComposite" presStyleCnt="0"/>
      <dgm:spPr/>
    </dgm:pt>
    <dgm:pt modelId="{26406CEE-ADAB-44BF-A57F-ABB430E2DDE4}" type="pres">
      <dgm:prSet presAssocID="{BC658905-6566-4338-8814-6246773F4069}" presName="rootText" presStyleLbl="node3" presStyleIdx="7" presStyleCnt="11" custScaleX="1841227" custScaleY="980456" custLinFactX="300000" custLinFactY="-500000" custLinFactNeighborX="301337" custLinFactNeighborY="-559962">
        <dgm:presLayoutVars>
          <dgm:chPref val="3"/>
        </dgm:presLayoutVars>
      </dgm:prSet>
      <dgm:spPr/>
      <dgm:t>
        <a:bodyPr/>
        <a:lstStyle/>
        <a:p>
          <a:endParaRPr lang="en-US"/>
        </a:p>
      </dgm:t>
    </dgm:pt>
    <dgm:pt modelId="{5A513AF6-8B7B-4DE8-8946-4691D83AACE7}" type="pres">
      <dgm:prSet presAssocID="{BC658905-6566-4338-8814-6246773F4069}" presName="rootConnector" presStyleLbl="node3" presStyleIdx="7" presStyleCnt="11"/>
      <dgm:spPr/>
      <dgm:t>
        <a:bodyPr/>
        <a:lstStyle/>
        <a:p>
          <a:endParaRPr lang="en-US"/>
        </a:p>
      </dgm:t>
    </dgm:pt>
    <dgm:pt modelId="{3F008138-C84D-4AF6-976A-9D20616FA92C}" type="pres">
      <dgm:prSet presAssocID="{BC658905-6566-4338-8814-6246773F4069}" presName="hierChild4" presStyleCnt="0"/>
      <dgm:spPr/>
    </dgm:pt>
    <dgm:pt modelId="{59A968FF-8DAD-4547-AAF4-890C3A94B52A}" type="pres">
      <dgm:prSet presAssocID="{BC658905-6566-4338-8814-6246773F4069}" presName="hierChild5" presStyleCnt="0"/>
      <dgm:spPr/>
    </dgm:pt>
    <dgm:pt modelId="{28C6DD80-8BFC-4DD4-85E2-014AFD1D27E6}" type="pres">
      <dgm:prSet presAssocID="{B6911D3B-DC97-4CDA-8A79-0DD2E0A63E06}" presName="Name37" presStyleLbl="parChTrans1D3" presStyleIdx="8" presStyleCnt="12"/>
      <dgm:spPr/>
      <dgm:t>
        <a:bodyPr/>
        <a:lstStyle/>
        <a:p>
          <a:endParaRPr lang="en-US"/>
        </a:p>
      </dgm:t>
    </dgm:pt>
    <dgm:pt modelId="{B8308C16-9068-4AB3-A26E-C5D5050DC65B}" type="pres">
      <dgm:prSet presAssocID="{A89B7ADC-7752-492D-967C-A868923DAE41}" presName="hierRoot2" presStyleCnt="0">
        <dgm:presLayoutVars>
          <dgm:hierBranch val="init"/>
        </dgm:presLayoutVars>
      </dgm:prSet>
      <dgm:spPr/>
    </dgm:pt>
    <dgm:pt modelId="{ADFAEC80-3322-4BD5-963D-AE8E88356ADD}" type="pres">
      <dgm:prSet presAssocID="{A89B7ADC-7752-492D-967C-A868923DAE41}" presName="rootComposite" presStyleCnt="0"/>
      <dgm:spPr/>
    </dgm:pt>
    <dgm:pt modelId="{7AB72AA6-3A76-4A29-9ADE-B2041E4C5B09}" type="pres">
      <dgm:prSet presAssocID="{A89B7ADC-7752-492D-967C-A868923DAE41}" presName="rootText" presStyleLbl="node3" presStyleIdx="8" presStyleCnt="11" custScaleX="2000000" custScaleY="940954" custLinFactX="-1257536" custLinFactY="-1004775" custLinFactNeighborX="-1300000" custLinFactNeighborY="-1100000">
        <dgm:presLayoutVars>
          <dgm:chPref val="3"/>
        </dgm:presLayoutVars>
      </dgm:prSet>
      <dgm:spPr/>
      <dgm:t>
        <a:bodyPr/>
        <a:lstStyle/>
        <a:p>
          <a:endParaRPr lang="en-US"/>
        </a:p>
      </dgm:t>
    </dgm:pt>
    <dgm:pt modelId="{36B8705F-2DE2-4195-A031-0257C3B646E1}" type="pres">
      <dgm:prSet presAssocID="{A89B7ADC-7752-492D-967C-A868923DAE41}" presName="rootConnector" presStyleLbl="node3" presStyleIdx="8" presStyleCnt="11"/>
      <dgm:spPr/>
      <dgm:t>
        <a:bodyPr/>
        <a:lstStyle/>
        <a:p>
          <a:endParaRPr lang="en-US"/>
        </a:p>
      </dgm:t>
    </dgm:pt>
    <dgm:pt modelId="{6B5CFB11-951E-48B5-9B28-CC4679BAC615}" type="pres">
      <dgm:prSet presAssocID="{A89B7ADC-7752-492D-967C-A868923DAE41}" presName="hierChild4" presStyleCnt="0"/>
      <dgm:spPr/>
    </dgm:pt>
    <dgm:pt modelId="{5CE49CA8-6040-449C-9685-ACA09FE3561B}" type="pres">
      <dgm:prSet presAssocID="{A89B7ADC-7752-492D-967C-A868923DAE41}" presName="hierChild5" presStyleCnt="0"/>
      <dgm:spPr/>
    </dgm:pt>
    <dgm:pt modelId="{C7EDA351-95A9-4DF7-B794-E76FD640892B}" type="pres">
      <dgm:prSet presAssocID="{172DF33B-E3D4-4D24-B9F9-6EFC517F0D09}" presName="Name37" presStyleLbl="parChTrans1D3" presStyleIdx="9" presStyleCnt="12"/>
      <dgm:spPr/>
      <dgm:t>
        <a:bodyPr/>
        <a:lstStyle/>
        <a:p>
          <a:endParaRPr lang="en-US"/>
        </a:p>
      </dgm:t>
    </dgm:pt>
    <dgm:pt modelId="{9CB03C3C-1229-4F2B-A0CA-C08617041ABB}" type="pres">
      <dgm:prSet presAssocID="{B8F61827-C740-40FC-880D-B6A15EDA5C2C}" presName="hierRoot2" presStyleCnt="0">
        <dgm:presLayoutVars>
          <dgm:hierBranch val="init"/>
        </dgm:presLayoutVars>
      </dgm:prSet>
      <dgm:spPr/>
    </dgm:pt>
    <dgm:pt modelId="{1411C7D9-BC88-4F38-B2C9-0966FEC4F82C}" type="pres">
      <dgm:prSet presAssocID="{B8F61827-C740-40FC-880D-B6A15EDA5C2C}" presName="rootComposite" presStyleCnt="0"/>
      <dgm:spPr/>
    </dgm:pt>
    <dgm:pt modelId="{3C66D753-8B61-4696-99FF-E2EDDF443AB4}" type="pres">
      <dgm:prSet presAssocID="{B8F61827-C740-40FC-880D-B6A15EDA5C2C}" presName="rootText" presStyleLbl="node3" presStyleIdx="9" presStyleCnt="11" custScaleX="1838203" custScaleY="1041925" custLinFactX="604090" custLinFactY="-612961" custLinFactNeighborX="700000" custLinFactNeighborY="-700000">
        <dgm:presLayoutVars>
          <dgm:chPref val="3"/>
        </dgm:presLayoutVars>
      </dgm:prSet>
      <dgm:spPr/>
      <dgm:t>
        <a:bodyPr/>
        <a:lstStyle/>
        <a:p>
          <a:endParaRPr lang="en-US"/>
        </a:p>
      </dgm:t>
    </dgm:pt>
    <dgm:pt modelId="{2CAFA987-E2C0-4277-A759-78A8353975FA}" type="pres">
      <dgm:prSet presAssocID="{B8F61827-C740-40FC-880D-B6A15EDA5C2C}" presName="rootConnector" presStyleLbl="node3" presStyleIdx="9" presStyleCnt="11"/>
      <dgm:spPr/>
      <dgm:t>
        <a:bodyPr/>
        <a:lstStyle/>
        <a:p>
          <a:endParaRPr lang="en-US"/>
        </a:p>
      </dgm:t>
    </dgm:pt>
    <dgm:pt modelId="{804A46E3-9142-4EF2-8795-5226E1614D3F}" type="pres">
      <dgm:prSet presAssocID="{B8F61827-C740-40FC-880D-B6A15EDA5C2C}" presName="hierChild4" presStyleCnt="0"/>
      <dgm:spPr/>
    </dgm:pt>
    <dgm:pt modelId="{76B1C44F-0C57-45AA-A440-430D60DF9967}" type="pres">
      <dgm:prSet presAssocID="{B8F61827-C740-40FC-880D-B6A15EDA5C2C}" presName="hierChild5" presStyleCnt="0"/>
      <dgm:spPr/>
    </dgm:pt>
    <dgm:pt modelId="{2691DFD4-8D83-4471-B5EA-5EC0F3F2C7DC}" type="pres">
      <dgm:prSet presAssocID="{90BEAA03-742A-4813-978E-6B1EBABE3A27}" presName="Name37" presStyleLbl="parChTrans1D3" presStyleIdx="10" presStyleCnt="12"/>
      <dgm:spPr/>
      <dgm:t>
        <a:bodyPr/>
        <a:lstStyle/>
        <a:p>
          <a:endParaRPr lang="en-US"/>
        </a:p>
      </dgm:t>
    </dgm:pt>
    <dgm:pt modelId="{E5272A8A-3A67-4AD3-926C-D2EF2E30BB2F}" type="pres">
      <dgm:prSet presAssocID="{351158F1-944A-4FFE-862E-C90A056D4D54}" presName="hierRoot2" presStyleCnt="0">
        <dgm:presLayoutVars>
          <dgm:hierBranch val="init"/>
        </dgm:presLayoutVars>
      </dgm:prSet>
      <dgm:spPr/>
    </dgm:pt>
    <dgm:pt modelId="{1CDBDD78-6B76-4461-BB13-3865260205E1}" type="pres">
      <dgm:prSet presAssocID="{351158F1-944A-4FFE-862E-C90A056D4D54}" presName="rootComposite" presStyleCnt="0"/>
      <dgm:spPr/>
    </dgm:pt>
    <dgm:pt modelId="{82F48094-95A7-4210-A5DB-FFE7A3F0FD1E}" type="pres">
      <dgm:prSet presAssocID="{351158F1-944A-4FFE-862E-C90A056D4D54}" presName="rootText" presStyleLbl="node3" presStyleIdx="10" presStyleCnt="11" custScaleX="2000000" custScaleY="1041864" custLinFactX="-1693415" custLinFactY="-1200000" custLinFactNeighborX="-1700000" custLinFactNeighborY="-1207192">
        <dgm:presLayoutVars>
          <dgm:chPref val="3"/>
        </dgm:presLayoutVars>
      </dgm:prSet>
      <dgm:spPr/>
      <dgm:t>
        <a:bodyPr/>
        <a:lstStyle/>
        <a:p>
          <a:endParaRPr lang="en-US"/>
        </a:p>
      </dgm:t>
    </dgm:pt>
    <dgm:pt modelId="{C385F160-4036-44A7-961D-FFB356E8AF4E}" type="pres">
      <dgm:prSet presAssocID="{351158F1-944A-4FFE-862E-C90A056D4D54}" presName="rootConnector" presStyleLbl="node3" presStyleIdx="10" presStyleCnt="11"/>
      <dgm:spPr/>
      <dgm:t>
        <a:bodyPr/>
        <a:lstStyle/>
        <a:p>
          <a:endParaRPr lang="en-US"/>
        </a:p>
      </dgm:t>
    </dgm:pt>
    <dgm:pt modelId="{3D6577F6-E832-44A4-9E86-30C7BA899354}" type="pres">
      <dgm:prSet presAssocID="{351158F1-944A-4FFE-862E-C90A056D4D54}" presName="hierChild4" presStyleCnt="0"/>
      <dgm:spPr/>
    </dgm:pt>
    <dgm:pt modelId="{D455BDAF-39D6-4BD2-8D9D-EFA1DA4737A1}" type="pres">
      <dgm:prSet presAssocID="{351158F1-944A-4FFE-862E-C90A056D4D54}" presName="hierChild5" presStyleCnt="0"/>
      <dgm:spPr/>
    </dgm:pt>
    <dgm:pt modelId="{386A6332-7AF1-4A26-A97B-9CD5CBF9FE4D}" type="pres">
      <dgm:prSet presAssocID="{304C66DD-64DD-432D-A519-6DE210E3C12E}" presName="hierChild5" presStyleCnt="0"/>
      <dgm:spPr/>
    </dgm:pt>
    <dgm:pt modelId="{E18A7D5E-6C51-45A3-B52F-2EAC30C3C09B}" type="pres">
      <dgm:prSet presAssocID="{ED58F714-A125-4CD7-9271-E706DC67F8D2}" presName="Name111" presStyleLbl="parChTrans1D3" presStyleIdx="11" presStyleCnt="12"/>
      <dgm:spPr/>
      <dgm:t>
        <a:bodyPr/>
        <a:lstStyle/>
        <a:p>
          <a:endParaRPr lang="en-US"/>
        </a:p>
      </dgm:t>
    </dgm:pt>
    <dgm:pt modelId="{BC1EFCC6-4175-494A-B8AB-A49B951B97B7}" type="pres">
      <dgm:prSet presAssocID="{4BC7853B-C1E7-4EA9-BD8F-6758D339ADD5}" presName="hierRoot3" presStyleCnt="0">
        <dgm:presLayoutVars>
          <dgm:hierBranch val="init"/>
        </dgm:presLayoutVars>
      </dgm:prSet>
      <dgm:spPr/>
    </dgm:pt>
    <dgm:pt modelId="{FD98952E-81E8-4267-B673-743653E2C28F}" type="pres">
      <dgm:prSet presAssocID="{4BC7853B-C1E7-4EA9-BD8F-6758D339ADD5}" presName="rootComposite3" presStyleCnt="0"/>
      <dgm:spPr/>
    </dgm:pt>
    <dgm:pt modelId="{EBE0A5C6-E71B-44E3-B480-B5911AC84C84}" type="pres">
      <dgm:prSet presAssocID="{4BC7853B-C1E7-4EA9-BD8F-6758D339ADD5}" presName="rootText3" presStyleLbl="asst2" presStyleIdx="0" presStyleCnt="1" custScaleX="2000000" custScaleY="924669" custLinFactX="-194392" custLinFactY="214303" custLinFactNeighborX="-200000" custLinFactNeighborY="300000">
        <dgm:presLayoutVars>
          <dgm:chPref val="3"/>
        </dgm:presLayoutVars>
      </dgm:prSet>
      <dgm:spPr/>
      <dgm:t>
        <a:bodyPr/>
        <a:lstStyle/>
        <a:p>
          <a:endParaRPr lang="en-US"/>
        </a:p>
      </dgm:t>
    </dgm:pt>
    <dgm:pt modelId="{6E648F61-F460-4838-9384-1B792E5619F5}" type="pres">
      <dgm:prSet presAssocID="{4BC7853B-C1E7-4EA9-BD8F-6758D339ADD5}" presName="rootConnector3" presStyleLbl="asst2" presStyleIdx="0" presStyleCnt="1"/>
      <dgm:spPr/>
      <dgm:t>
        <a:bodyPr/>
        <a:lstStyle/>
        <a:p>
          <a:endParaRPr lang="en-US"/>
        </a:p>
      </dgm:t>
    </dgm:pt>
    <dgm:pt modelId="{9E939D8A-C269-4CF5-A82F-943983C946F2}" type="pres">
      <dgm:prSet presAssocID="{4BC7853B-C1E7-4EA9-BD8F-6758D339ADD5}" presName="hierChild6" presStyleCnt="0"/>
      <dgm:spPr/>
    </dgm:pt>
    <dgm:pt modelId="{B142BC6F-0088-42FF-9F36-472A75A25A4B}" type="pres">
      <dgm:prSet presAssocID="{4BC7853B-C1E7-4EA9-BD8F-6758D339ADD5}" presName="hierChild7" presStyleCnt="0"/>
      <dgm:spPr/>
    </dgm:pt>
    <dgm:pt modelId="{AC4C3DC2-1C6E-4139-B8F5-2F2299B394BA}" type="pres">
      <dgm:prSet presAssocID="{F2D97C88-D4D9-4068-B9B8-31DF56CA3C2A}" presName="hierChild3" presStyleCnt="0"/>
      <dgm:spPr/>
    </dgm:pt>
  </dgm:ptLst>
  <dgm:cxnLst>
    <dgm:cxn modelId="{F91BCBA7-FC11-7B4F-BF8B-E2C35C7DBD59}" type="presOf" srcId="{304C66DD-64DD-432D-A519-6DE210E3C12E}" destId="{C83E8363-BADC-463C-BAFF-C7983116A037}" srcOrd="1" destOrd="0" presId="urn:microsoft.com/office/officeart/2005/8/layout/orgChart1"/>
    <dgm:cxn modelId="{E58C07D0-E64D-4C49-B1A2-2673635F4C9E}" type="presOf" srcId="{87C47C84-D7BD-4123-B89C-6C911A5C66C7}" destId="{65BE1C53-E8FB-4C20-80A1-910C5B82D875}" srcOrd="0" destOrd="0" presId="urn:microsoft.com/office/officeart/2005/8/layout/orgChart1"/>
    <dgm:cxn modelId="{06953959-CAC3-6140-8334-CE9451F156F1}" type="presOf" srcId="{23DF7BFE-1D83-4F91-A5CD-0CE74EC22849}" destId="{681857D4-4D82-40C3-80DC-7DF11125B57E}" srcOrd="0" destOrd="0" presId="urn:microsoft.com/office/officeart/2005/8/layout/orgChart1"/>
    <dgm:cxn modelId="{62598341-FA70-CC45-8100-652C4C6743DA}" type="presOf" srcId="{B8F61827-C740-40FC-880D-B6A15EDA5C2C}" destId="{2CAFA987-E2C0-4277-A759-78A8353975FA}" srcOrd="1" destOrd="0" presId="urn:microsoft.com/office/officeart/2005/8/layout/orgChart1"/>
    <dgm:cxn modelId="{F9133A9E-122A-4B49-8124-3BF68BB27A2E}" type="presOf" srcId="{B6911D3B-DC97-4CDA-8A79-0DD2E0A63E06}" destId="{28C6DD80-8BFC-4DD4-85E2-014AFD1D27E6}" srcOrd="0" destOrd="0" presId="urn:microsoft.com/office/officeart/2005/8/layout/orgChart1"/>
    <dgm:cxn modelId="{A42746FE-016C-984E-92E3-262A8304A6DA}" type="presOf" srcId="{304C66DD-64DD-432D-A519-6DE210E3C12E}" destId="{8686B318-BBA6-4CBD-9024-BE4AB28DA470}" srcOrd="0" destOrd="0" presId="urn:microsoft.com/office/officeart/2005/8/layout/orgChart1"/>
    <dgm:cxn modelId="{9651DC46-1A25-314E-89CE-D27BB8D54D23}" type="presOf" srcId="{351158F1-944A-4FFE-862E-C90A056D4D54}" destId="{C385F160-4036-44A7-961D-FFB356E8AF4E}" srcOrd="1" destOrd="0" presId="urn:microsoft.com/office/officeart/2005/8/layout/orgChart1"/>
    <dgm:cxn modelId="{F702E6C9-BB12-BF40-AD1C-390BC8894922}" type="presOf" srcId="{1D16D3F1-DF27-4804-9C15-DBD342AE0330}" destId="{8B89C70F-8DCA-48E5-9D1F-78BB72C4444B}" srcOrd="1" destOrd="0" presId="urn:microsoft.com/office/officeart/2005/8/layout/orgChart1"/>
    <dgm:cxn modelId="{AEFF6A00-EB16-4E08-85A8-545303098159}" srcId="{304C66DD-64DD-432D-A519-6DE210E3C12E}" destId="{351158F1-944A-4FFE-862E-C90A056D4D54}" srcOrd="11" destOrd="0" parTransId="{90BEAA03-742A-4813-978E-6B1EBABE3A27}" sibTransId="{9ED3E4C7-7AE9-43FD-AD36-A874F3038D73}"/>
    <dgm:cxn modelId="{F5DB22F1-DF40-724D-A1A6-5C5771D9115E}" type="presOf" srcId="{BCDF6695-28FE-4627-8691-F6CB0EEDAE66}" destId="{C76E9199-195C-48EF-9662-219CE038FDB3}" srcOrd="1" destOrd="0" presId="urn:microsoft.com/office/officeart/2005/8/layout/orgChart1"/>
    <dgm:cxn modelId="{28404090-5CB5-F945-A820-D496BDF51B8C}" type="presOf" srcId="{22DFB1FA-B39A-45B8-9AC8-237D4420DA62}" destId="{A7080678-31E1-4942-9B66-5136A2B9384D}" srcOrd="0" destOrd="0" presId="urn:microsoft.com/office/officeart/2005/8/layout/orgChart1"/>
    <dgm:cxn modelId="{DDC0A0B4-CD8B-F94F-AB24-6CBD43369322}" type="presOf" srcId="{660537DD-1A4F-43B6-AC39-2E03F8C9C2C2}" destId="{DB4ABC4B-7E21-4A83-A7D5-8B90CAFFCA68}" srcOrd="1" destOrd="0" presId="urn:microsoft.com/office/officeart/2005/8/layout/orgChart1"/>
    <dgm:cxn modelId="{08C9DD81-4A2C-4D21-9D22-61DB310D1772}" srcId="{304C66DD-64DD-432D-A519-6DE210E3C12E}" destId="{4BC7853B-C1E7-4EA9-BD8F-6758D339ADD5}" srcOrd="0" destOrd="0" parTransId="{ED58F714-A125-4CD7-9271-E706DC67F8D2}" sibTransId="{E19FE786-FE0E-4424-A4E9-C7DB33BC0C53}"/>
    <dgm:cxn modelId="{C5344FB8-84C0-49A9-A54F-F4535232E0C2}" srcId="{304C66DD-64DD-432D-A519-6DE210E3C12E}" destId="{43D191AF-D34D-4B50-9CA6-50176E802C6F}" srcOrd="4" destOrd="0" parTransId="{BAB15862-C581-44C1-8967-09276013622B}" sibTransId="{D74AD34D-5457-475D-8DE6-F8BACA6B8A15}"/>
    <dgm:cxn modelId="{B2674F01-23FA-3A4B-BBA5-B860673DE39C}" type="presOf" srcId="{B8F61827-C740-40FC-880D-B6A15EDA5C2C}" destId="{3C66D753-8B61-4696-99FF-E2EDDF443AB4}" srcOrd="0" destOrd="0" presId="urn:microsoft.com/office/officeart/2005/8/layout/orgChart1"/>
    <dgm:cxn modelId="{C4E75A97-C597-41D2-916D-F8015C40190E}" srcId="{304C66DD-64DD-432D-A519-6DE210E3C12E}" destId="{BC658905-6566-4338-8814-6246773F4069}" srcOrd="8" destOrd="0" parTransId="{1B1529A5-8238-4DE8-BC30-1FCEA81D1C34}" sibTransId="{B0504D4E-5EEA-46D4-9FC7-E70BD834032A}"/>
    <dgm:cxn modelId="{BD085DC2-9148-D143-8225-CEA051DB9601}" type="presOf" srcId="{A89B7ADC-7752-492D-967C-A868923DAE41}" destId="{36B8705F-2DE2-4195-A031-0257C3B646E1}" srcOrd="1" destOrd="0" presId="urn:microsoft.com/office/officeart/2005/8/layout/orgChart1"/>
    <dgm:cxn modelId="{3A3360C4-17C6-4CEE-BC8D-CFECA7D10959}" srcId="{304C66DD-64DD-432D-A519-6DE210E3C12E}" destId="{D482F105-E048-490F-AEAF-656F9333E564}" srcOrd="1" destOrd="0" parTransId="{87C47C84-D7BD-4123-B89C-6C911A5C66C7}" sibTransId="{A26B7B37-506B-4B5A-B3E4-82DE94E1D86A}"/>
    <dgm:cxn modelId="{58924638-83B7-AC4B-A128-A35F9AF45824}" type="presOf" srcId="{0A8E880D-2EB6-45B3-9CFE-1DEAB0395163}" destId="{58096E12-D86C-4DCE-ADD1-AE223A99496C}" srcOrd="1" destOrd="0" presId="urn:microsoft.com/office/officeart/2005/8/layout/orgChart1"/>
    <dgm:cxn modelId="{61E2326F-F36D-C94C-A584-6EF608778471}" type="presOf" srcId="{888BCF8E-EF7B-4739-806B-5D8495DFE111}" destId="{B58A8870-AEE9-46F2-8C2F-A3262AF379AB}" srcOrd="0" destOrd="0" presId="urn:microsoft.com/office/officeart/2005/8/layout/orgChart1"/>
    <dgm:cxn modelId="{E00BCD62-D6AB-F647-9D45-99354B317C84}" type="presOf" srcId="{51AAE50F-2C84-44A5-8EDC-FCEE1BFF2195}" destId="{D0A1EBFC-E123-4BD1-9F69-E4EE5A970FC9}" srcOrd="0" destOrd="0" presId="urn:microsoft.com/office/officeart/2005/8/layout/orgChart1"/>
    <dgm:cxn modelId="{B8A77E14-EEC1-794E-9572-B6260A08756B}" type="presOf" srcId="{90BEAA03-742A-4813-978E-6B1EBABE3A27}" destId="{2691DFD4-8D83-4471-B5EA-5EC0F3F2C7DC}" srcOrd="0" destOrd="0" presId="urn:microsoft.com/office/officeart/2005/8/layout/orgChart1"/>
    <dgm:cxn modelId="{86BF689F-C65A-4FFD-ABD8-411AF90B9343}" srcId="{304C66DD-64DD-432D-A519-6DE210E3C12E}" destId="{BCDF6695-28FE-4627-8691-F6CB0EEDAE66}" srcOrd="7" destOrd="0" parTransId="{E15E5EE0-2706-42F0-B3F7-914333859CBA}" sibTransId="{830211CD-8749-4255-A474-5E87EA3858F2}"/>
    <dgm:cxn modelId="{9F3BBF1E-534A-2046-A26C-6555EECF3C86}" type="presOf" srcId="{4BC7853B-C1E7-4EA9-BD8F-6758D339ADD5}" destId="{6E648F61-F460-4838-9384-1B792E5619F5}" srcOrd="1" destOrd="0" presId="urn:microsoft.com/office/officeart/2005/8/layout/orgChart1"/>
    <dgm:cxn modelId="{08D0F74D-CE4F-E649-8B7A-98AD334EF005}" type="presOf" srcId="{BCDF6695-28FE-4627-8691-F6CB0EEDAE66}" destId="{7ABD49C9-C4FB-478E-81AC-3BEAC6777B58}" srcOrd="0" destOrd="0" presId="urn:microsoft.com/office/officeart/2005/8/layout/orgChart1"/>
    <dgm:cxn modelId="{4DD49BD8-4780-4888-98AF-B3583BD6A4CA}" srcId="{304C66DD-64DD-432D-A519-6DE210E3C12E}" destId="{1D16D3F1-DF27-4804-9C15-DBD342AE0330}" srcOrd="5" destOrd="0" parTransId="{B3D6936B-736B-46D7-97BD-3709C1A616EC}" sibTransId="{BE359DA6-B271-4371-87D9-EC2818F770E3}"/>
    <dgm:cxn modelId="{EAE7FAB1-76A4-4837-81F5-D36AC48AF36C}" srcId="{F2D97C88-D4D9-4068-B9B8-31DF56CA3C2A}" destId="{304C66DD-64DD-432D-A519-6DE210E3C12E}" srcOrd="0" destOrd="0" parTransId="{378CA2F8-15A5-4E75-8CE1-D166454C610C}" sibTransId="{3F6C8DF1-00DB-4FC3-BAD1-41C470FAD7B8}"/>
    <dgm:cxn modelId="{03F0D3D0-9986-BF44-8259-882AB3F14511}" type="presOf" srcId="{22DFB1FA-B39A-45B8-9AC8-237D4420DA62}" destId="{D8C05B19-E516-4E67-814A-ACBDCD0CAF44}" srcOrd="1" destOrd="0" presId="urn:microsoft.com/office/officeart/2005/8/layout/orgChart1"/>
    <dgm:cxn modelId="{C33F6628-0B84-DA49-A356-61821913457D}" type="presOf" srcId="{B3D6936B-736B-46D7-97BD-3709C1A616EC}" destId="{C82AAB54-7240-42D0-B14F-46744F4C3E18}" srcOrd="0" destOrd="0" presId="urn:microsoft.com/office/officeart/2005/8/layout/orgChart1"/>
    <dgm:cxn modelId="{B9869430-B63E-584C-B2F0-02D20134019D}" type="presOf" srcId="{BAB15862-C581-44C1-8967-09276013622B}" destId="{F8E4A616-4977-4468-8B1C-04FF603BE0DF}" srcOrd="0" destOrd="0" presId="urn:microsoft.com/office/officeart/2005/8/layout/orgChart1"/>
    <dgm:cxn modelId="{997E48A4-E04E-BB4F-BD64-AF5A304071BE}" type="presOf" srcId="{E15E5EE0-2706-42F0-B3F7-914333859CBA}" destId="{329FBE95-EEAB-463F-82C2-8F52B084CB58}" srcOrd="0" destOrd="0" presId="urn:microsoft.com/office/officeart/2005/8/layout/orgChart1"/>
    <dgm:cxn modelId="{F740D6B6-539E-6A41-B6CF-76707888493F}" type="presOf" srcId="{BC658905-6566-4338-8814-6246773F4069}" destId="{26406CEE-ADAB-44BF-A57F-ABB430E2DDE4}" srcOrd="0" destOrd="0" presId="urn:microsoft.com/office/officeart/2005/8/layout/orgChart1"/>
    <dgm:cxn modelId="{0B1DC1B8-83C7-470F-B0A6-D82602639241}" srcId="{304C66DD-64DD-432D-A519-6DE210E3C12E}" destId="{660537DD-1A4F-43B6-AC39-2E03F8C9C2C2}" srcOrd="6" destOrd="0" parTransId="{51AAE50F-2C84-44A5-8EDC-FCEE1BFF2195}" sibTransId="{C04C9568-53B1-4CBB-AB0E-37459AF9E1FF}"/>
    <dgm:cxn modelId="{F0676345-9B41-624B-B81C-6B91FA66C5ED}" type="presOf" srcId="{F2D97C88-D4D9-4068-B9B8-31DF56CA3C2A}" destId="{8826F01E-9DB0-4E76-9532-7D5F7B56988E}" srcOrd="1" destOrd="0" presId="urn:microsoft.com/office/officeart/2005/8/layout/orgChart1"/>
    <dgm:cxn modelId="{AD08BF36-985A-4A4E-A6AB-3F90AAAF5102}" type="presOf" srcId="{F2D97C88-D4D9-4068-B9B8-31DF56CA3C2A}" destId="{342D89CA-F575-4F44-B3B6-FE60F07D04BF}" srcOrd="0" destOrd="0" presId="urn:microsoft.com/office/officeart/2005/8/layout/orgChart1"/>
    <dgm:cxn modelId="{A44DED32-81C1-0F42-9107-427BE36949B0}" type="presOf" srcId="{80DE4C15-1A7C-455A-AA5B-25F72409E5CD}" destId="{FB5AD444-11AC-4687-BEBA-E4DFE4AA3212}" srcOrd="0" destOrd="0" presId="urn:microsoft.com/office/officeart/2005/8/layout/orgChart1"/>
    <dgm:cxn modelId="{D8CC17FC-724D-DB4F-B8DC-7FE8519A5E26}" type="presOf" srcId="{0A8E880D-2EB6-45B3-9CFE-1DEAB0395163}" destId="{9458FD2C-9267-406F-BD59-C70F4FDD7F77}" srcOrd="0" destOrd="0" presId="urn:microsoft.com/office/officeart/2005/8/layout/orgChart1"/>
    <dgm:cxn modelId="{7D7732B8-6346-7F40-9033-7B21DE6AB3A3}" type="presOf" srcId="{43D191AF-D34D-4B50-9CA6-50176E802C6F}" destId="{C2DBC373-7ED9-43AC-9F38-49208E5C181E}" srcOrd="0" destOrd="0" presId="urn:microsoft.com/office/officeart/2005/8/layout/orgChart1"/>
    <dgm:cxn modelId="{F2332227-BA2C-4E07-AB33-CE247DDEB98F}" srcId="{304C66DD-64DD-432D-A519-6DE210E3C12E}" destId="{22DFB1FA-B39A-45B8-9AC8-237D4420DA62}" srcOrd="3" destOrd="0" parTransId="{80DE4C15-1A7C-455A-AA5B-25F72409E5CD}" sibTransId="{F9BC6D1B-54A7-4224-ADC1-E606C9371EED}"/>
    <dgm:cxn modelId="{A1C92DE1-E7DE-5347-AD1B-E3113E3185BA}" type="presOf" srcId="{A89B7ADC-7752-492D-967C-A868923DAE41}" destId="{7AB72AA6-3A76-4A29-9ADE-B2041E4C5B09}" srcOrd="0" destOrd="0" presId="urn:microsoft.com/office/officeart/2005/8/layout/orgChart1"/>
    <dgm:cxn modelId="{8BC2C0F7-5681-B14A-9235-8E23D096CC23}" type="presOf" srcId="{660537DD-1A4F-43B6-AC39-2E03F8C9C2C2}" destId="{0D4287BC-6681-42E2-B79A-62110EB2B659}" srcOrd="0" destOrd="0" presId="urn:microsoft.com/office/officeart/2005/8/layout/orgChart1"/>
    <dgm:cxn modelId="{69A26C7D-F5AA-9B45-B991-50EA35942E24}" type="presOf" srcId="{351158F1-944A-4FFE-862E-C90A056D4D54}" destId="{82F48094-95A7-4210-A5DB-FFE7A3F0FD1E}" srcOrd="0" destOrd="0" presId="urn:microsoft.com/office/officeart/2005/8/layout/orgChart1"/>
    <dgm:cxn modelId="{A8C0F227-8166-AA4F-A9A8-30BE70F8331A}" type="presOf" srcId="{172DF33B-E3D4-4D24-B9F9-6EFC517F0D09}" destId="{C7EDA351-95A9-4DF7-B794-E76FD640892B}" srcOrd="0" destOrd="0" presId="urn:microsoft.com/office/officeart/2005/8/layout/orgChart1"/>
    <dgm:cxn modelId="{8A6767FD-C7D5-8541-ACE1-D8535887D70F}" type="presOf" srcId="{ED58F714-A125-4CD7-9271-E706DC67F8D2}" destId="{E18A7D5E-6C51-45A3-B52F-2EAC30C3C09B}" srcOrd="0" destOrd="0" presId="urn:microsoft.com/office/officeart/2005/8/layout/orgChart1"/>
    <dgm:cxn modelId="{5F63B20F-B3CB-5E42-BBC6-A9D8B3B03275}" type="presOf" srcId="{43D191AF-D34D-4B50-9CA6-50176E802C6F}" destId="{1FE7ACE3-22E3-4A66-8531-778D70C4B23C}" srcOrd="1" destOrd="0" presId="urn:microsoft.com/office/officeart/2005/8/layout/orgChart1"/>
    <dgm:cxn modelId="{347BDF59-09DC-4EB0-8E29-3CABE2E45F8E}" srcId="{23DF7BFE-1D83-4F91-A5CD-0CE74EC22849}" destId="{F2D97C88-D4D9-4068-B9B8-31DF56CA3C2A}" srcOrd="0" destOrd="0" parTransId="{CBCDA99C-DF95-40ED-99D4-B8AC6FDE5A84}" sibTransId="{58A094B1-CC65-44C9-A790-B638E067FDC3}"/>
    <dgm:cxn modelId="{72569B9D-3084-4014-B078-2D44531CCE6C}" srcId="{304C66DD-64DD-432D-A519-6DE210E3C12E}" destId="{0A8E880D-2EB6-45B3-9CFE-1DEAB0395163}" srcOrd="2" destOrd="0" parTransId="{888BCF8E-EF7B-4739-806B-5D8495DFE111}" sibTransId="{37CFE87C-A0AC-4515-9E22-E2D2927FF995}"/>
    <dgm:cxn modelId="{A586B355-5EF9-6748-AC6A-3B042FC04315}" type="presOf" srcId="{BC658905-6566-4338-8814-6246773F4069}" destId="{5A513AF6-8B7B-4DE8-8946-4691D83AACE7}" srcOrd="1" destOrd="0" presId="urn:microsoft.com/office/officeart/2005/8/layout/orgChart1"/>
    <dgm:cxn modelId="{3750A5A6-F529-4741-9818-3E2459C46B62}" srcId="{304C66DD-64DD-432D-A519-6DE210E3C12E}" destId="{B8F61827-C740-40FC-880D-B6A15EDA5C2C}" srcOrd="10" destOrd="0" parTransId="{172DF33B-E3D4-4D24-B9F9-6EFC517F0D09}" sibTransId="{84238A36-EC4A-4971-8B5F-4E1AF91FAC06}"/>
    <dgm:cxn modelId="{C2855E2B-D6F4-BD49-B8FC-A9C669A62586}" type="presOf" srcId="{4BC7853B-C1E7-4EA9-BD8F-6758D339ADD5}" destId="{EBE0A5C6-E71B-44E3-B480-B5911AC84C84}" srcOrd="0" destOrd="0" presId="urn:microsoft.com/office/officeart/2005/8/layout/orgChart1"/>
    <dgm:cxn modelId="{B7A3A83E-C25B-E749-9D6D-0969FB6E80E4}" type="presOf" srcId="{378CA2F8-15A5-4E75-8CE1-D166454C610C}" destId="{FCDF15F2-96AB-4A95-AA6A-1FBCABFB89F1}" srcOrd="0" destOrd="0" presId="urn:microsoft.com/office/officeart/2005/8/layout/orgChart1"/>
    <dgm:cxn modelId="{3378E3A9-FE84-A04D-9E1C-3A3124B71033}" type="presOf" srcId="{D482F105-E048-490F-AEAF-656F9333E564}" destId="{57903D8C-C3FB-4A4F-8BD8-F020990574B2}" srcOrd="0" destOrd="0" presId="urn:microsoft.com/office/officeart/2005/8/layout/orgChart1"/>
    <dgm:cxn modelId="{0EEAF61A-E662-4DBB-80E6-6D684B2CADF8}" srcId="{304C66DD-64DD-432D-A519-6DE210E3C12E}" destId="{A89B7ADC-7752-492D-967C-A868923DAE41}" srcOrd="9" destOrd="0" parTransId="{B6911D3B-DC97-4CDA-8A79-0DD2E0A63E06}" sibTransId="{C4C26E72-9F6B-40D6-A720-C92755ED31FD}"/>
    <dgm:cxn modelId="{47DE8E38-F494-D44F-8217-564435E55E6E}" type="presOf" srcId="{1D16D3F1-DF27-4804-9C15-DBD342AE0330}" destId="{F626BD22-36AE-48F5-9E0B-0E7646E75A69}" srcOrd="0" destOrd="0" presId="urn:microsoft.com/office/officeart/2005/8/layout/orgChart1"/>
    <dgm:cxn modelId="{CC56DD94-C2A8-7C4F-A645-6230AC670818}" type="presOf" srcId="{D482F105-E048-490F-AEAF-656F9333E564}" destId="{477CB464-2BA7-4DA7-AAE4-78FCC102E362}" srcOrd="1" destOrd="0" presId="urn:microsoft.com/office/officeart/2005/8/layout/orgChart1"/>
    <dgm:cxn modelId="{30B1DFEA-D484-7A4C-9C3F-53FDF58029D6}" type="presOf" srcId="{1B1529A5-8238-4DE8-BC30-1FCEA81D1C34}" destId="{7DB604CC-EF84-488E-B483-0A09D2175E95}" srcOrd="0" destOrd="0" presId="urn:microsoft.com/office/officeart/2005/8/layout/orgChart1"/>
    <dgm:cxn modelId="{7809A2EE-D1AF-7C40-98FC-5847AA31A90B}" type="presParOf" srcId="{681857D4-4D82-40C3-80DC-7DF11125B57E}" destId="{16F06915-9B88-4D4F-9CB2-C6CD66B1F6AB}" srcOrd="0" destOrd="0" presId="urn:microsoft.com/office/officeart/2005/8/layout/orgChart1"/>
    <dgm:cxn modelId="{B7967543-D335-8849-9BEE-A9A05526CF84}" type="presParOf" srcId="{16F06915-9B88-4D4F-9CB2-C6CD66B1F6AB}" destId="{FE070DC6-E9EE-470F-87B3-31D34EACB1CA}" srcOrd="0" destOrd="0" presId="urn:microsoft.com/office/officeart/2005/8/layout/orgChart1"/>
    <dgm:cxn modelId="{501621B1-E32D-7349-B907-CB6B71D6EB77}" type="presParOf" srcId="{FE070DC6-E9EE-470F-87B3-31D34EACB1CA}" destId="{342D89CA-F575-4F44-B3B6-FE60F07D04BF}" srcOrd="0" destOrd="0" presId="urn:microsoft.com/office/officeart/2005/8/layout/orgChart1"/>
    <dgm:cxn modelId="{D9B1DB1A-A691-1249-B1CD-67ED787A88F2}" type="presParOf" srcId="{FE070DC6-E9EE-470F-87B3-31D34EACB1CA}" destId="{8826F01E-9DB0-4E76-9532-7D5F7B56988E}" srcOrd="1" destOrd="0" presId="urn:microsoft.com/office/officeart/2005/8/layout/orgChart1"/>
    <dgm:cxn modelId="{D98F9311-C1B4-3644-9EB0-0D880364B331}" type="presParOf" srcId="{16F06915-9B88-4D4F-9CB2-C6CD66B1F6AB}" destId="{CEB08E23-95CD-444B-8AA1-9EE273564BB6}" srcOrd="1" destOrd="0" presId="urn:microsoft.com/office/officeart/2005/8/layout/orgChart1"/>
    <dgm:cxn modelId="{8A578F45-6791-604D-864D-DEC7262A5C98}" type="presParOf" srcId="{CEB08E23-95CD-444B-8AA1-9EE273564BB6}" destId="{FCDF15F2-96AB-4A95-AA6A-1FBCABFB89F1}" srcOrd="0" destOrd="0" presId="urn:microsoft.com/office/officeart/2005/8/layout/orgChart1"/>
    <dgm:cxn modelId="{C5C75BAC-74A8-1E4C-9FBF-B2F6209DB14B}" type="presParOf" srcId="{CEB08E23-95CD-444B-8AA1-9EE273564BB6}" destId="{96D42D2C-26D2-49D3-AA42-A2ADBC13CA9E}" srcOrd="1" destOrd="0" presId="urn:microsoft.com/office/officeart/2005/8/layout/orgChart1"/>
    <dgm:cxn modelId="{FCF65939-C1C9-A84F-85E7-FB2EC6CA6FC1}" type="presParOf" srcId="{96D42D2C-26D2-49D3-AA42-A2ADBC13CA9E}" destId="{C87A4CCA-39C6-4043-BCBD-190BE5271FED}" srcOrd="0" destOrd="0" presId="urn:microsoft.com/office/officeart/2005/8/layout/orgChart1"/>
    <dgm:cxn modelId="{83B9DC1B-4F93-7B45-AD16-5D789B3ECECD}" type="presParOf" srcId="{C87A4CCA-39C6-4043-BCBD-190BE5271FED}" destId="{8686B318-BBA6-4CBD-9024-BE4AB28DA470}" srcOrd="0" destOrd="0" presId="urn:microsoft.com/office/officeart/2005/8/layout/orgChart1"/>
    <dgm:cxn modelId="{CC99B4E4-8AE4-AB4E-B5C6-7B55ED4BB955}" type="presParOf" srcId="{C87A4CCA-39C6-4043-BCBD-190BE5271FED}" destId="{C83E8363-BADC-463C-BAFF-C7983116A037}" srcOrd="1" destOrd="0" presId="urn:microsoft.com/office/officeart/2005/8/layout/orgChart1"/>
    <dgm:cxn modelId="{DD38920D-34BA-3D47-ADBD-1378BAC236D3}" type="presParOf" srcId="{96D42D2C-26D2-49D3-AA42-A2ADBC13CA9E}" destId="{E1ECC21C-AAEA-456B-A4A9-C85564B2EFF8}" srcOrd="1" destOrd="0" presId="urn:microsoft.com/office/officeart/2005/8/layout/orgChart1"/>
    <dgm:cxn modelId="{9C525873-963E-B34D-9F7C-3C6B1843CECB}" type="presParOf" srcId="{E1ECC21C-AAEA-456B-A4A9-C85564B2EFF8}" destId="{65BE1C53-E8FB-4C20-80A1-910C5B82D875}" srcOrd="0" destOrd="0" presId="urn:microsoft.com/office/officeart/2005/8/layout/orgChart1"/>
    <dgm:cxn modelId="{6C7D3262-C52B-9F41-A1D0-2880B60AC8EC}" type="presParOf" srcId="{E1ECC21C-AAEA-456B-A4A9-C85564B2EFF8}" destId="{90BE098A-0A49-4D86-B9FC-24E14C2E6FE1}" srcOrd="1" destOrd="0" presId="urn:microsoft.com/office/officeart/2005/8/layout/orgChart1"/>
    <dgm:cxn modelId="{6C4861F4-7F97-8E4B-84E4-B5D6CD039F3F}" type="presParOf" srcId="{90BE098A-0A49-4D86-B9FC-24E14C2E6FE1}" destId="{09FB59ED-582D-4F70-B0A1-E3713A6C649B}" srcOrd="0" destOrd="0" presId="urn:microsoft.com/office/officeart/2005/8/layout/orgChart1"/>
    <dgm:cxn modelId="{46D6843F-1430-A44B-A9BA-85C430BA1042}" type="presParOf" srcId="{09FB59ED-582D-4F70-B0A1-E3713A6C649B}" destId="{57903D8C-C3FB-4A4F-8BD8-F020990574B2}" srcOrd="0" destOrd="0" presId="urn:microsoft.com/office/officeart/2005/8/layout/orgChart1"/>
    <dgm:cxn modelId="{63E02B06-C9D1-5F4E-9926-3D2F9C6B07C1}" type="presParOf" srcId="{09FB59ED-582D-4F70-B0A1-E3713A6C649B}" destId="{477CB464-2BA7-4DA7-AAE4-78FCC102E362}" srcOrd="1" destOrd="0" presId="urn:microsoft.com/office/officeart/2005/8/layout/orgChart1"/>
    <dgm:cxn modelId="{83FB2C95-5D81-5449-9EAE-8694627385C5}" type="presParOf" srcId="{90BE098A-0A49-4D86-B9FC-24E14C2E6FE1}" destId="{C29DA5AB-0118-4B80-ACB6-010C4A5D7644}" srcOrd="1" destOrd="0" presId="urn:microsoft.com/office/officeart/2005/8/layout/orgChart1"/>
    <dgm:cxn modelId="{BE56B40C-0FF7-E04F-97F3-4F35C0AD9659}" type="presParOf" srcId="{90BE098A-0A49-4D86-B9FC-24E14C2E6FE1}" destId="{26AB5DB3-2EFC-450F-B9B8-C6C49FA2197B}" srcOrd="2" destOrd="0" presId="urn:microsoft.com/office/officeart/2005/8/layout/orgChart1"/>
    <dgm:cxn modelId="{E561833D-0972-284E-BFD8-84E2A371C164}" type="presParOf" srcId="{E1ECC21C-AAEA-456B-A4A9-C85564B2EFF8}" destId="{B58A8870-AEE9-46F2-8C2F-A3262AF379AB}" srcOrd="2" destOrd="0" presId="urn:microsoft.com/office/officeart/2005/8/layout/orgChart1"/>
    <dgm:cxn modelId="{FFE3E37C-C7FA-6D45-B50A-B21F054FBE56}" type="presParOf" srcId="{E1ECC21C-AAEA-456B-A4A9-C85564B2EFF8}" destId="{C0504805-0861-4F2D-B984-E9A9689E54BD}" srcOrd="3" destOrd="0" presId="urn:microsoft.com/office/officeart/2005/8/layout/orgChart1"/>
    <dgm:cxn modelId="{3CFA633E-F990-9F48-8F63-71B7832A5763}" type="presParOf" srcId="{C0504805-0861-4F2D-B984-E9A9689E54BD}" destId="{937B3458-7389-49D4-9B6E-759EEF7D8AC3}" srcOrd="0" destOrd="0" presId="urn:microsoft.com/office/officeart/2005/8/layout/orgChart1"/>
    <dgm:cxn modelId="{290A6D53-8C34-0F49-A975-B3B70B1D15ED}" type="presParOf" srcId="{937B3458-7389-49D4-9B6E-759EEF7D8AC3}" destId="{9458FD2C-9267-406F-BD59-C70F4FDD7F77}" srcOrd="0" destOrd="0" presId="urn:microsoft.com/office/officeart/2005/8/layout/orgChart1"/>
    <dgm:cxn modelId="{5A2D6E1E-1AF5-B840-976C-259D7E81FAFA}" type="presParOf" srcId="{937B3458-7389-49D4-9B6E-759EEF7D8AC3}" destId="{58096E12-D86C-4DCE-ADD1-AE223A99496C}" srcOrd="1" destOrd="0" presId="urn:microsoft.com/office/officeart/2005/8/layout/orgChart1"/>
    <dgm:cxn modelId="{2B77D83F-AEA1-834C-AC17-B13B77726E15}" type="presParOf" srcId="{C0504805-0861-4F2D-B984-E9A9689E54BD}" destId="{EAFE454D-0876-417E-858C-4D61C58A2BB1}" srcOrd="1" destOrd="0" presId="urn:microsoft.com/office/officeart/2005/8/layout/orgChart1"/>
    <dgm:cxn modelId="{50940BB4-DA7B-5E42-846D-0D6D4FDB6C01}" type="presParOf" srcId="{C0504805-0861-4F2D-B984-E9A9689E54BD}" destId="{6A3F810F-D025-41FB-8176-F75D6D67C2E4}" srcOrd="2" destOrd="0" presId="urn:microsoft.com/office/officeart/2005/8/layout/orgChart1"/>
    <dgm:cxn modelId="{B34C1845-42F3-E04B-932A-964CB3209021}" type="presParOf" srcId="{E1ECC21C-AAEA-456B-A4A9-C85564B2EFF8}" destId="{FB5AD444-11AC-4687-BEBA-E4DFE4AA3212}" srcOrd="4" destOrd="0" presId="urn:microsoft.com/office/officeart/2005/8/layout/orgChart1"/>
    <dgm:cxn modelId="{A73CA3B1-34B3-5E4E-B89A-86057D318F6E}" type="presParOf" srcId="{E1ECC21C-AAEA-456B-A4A9-C85564B2EFF8}" destId="{AA32814C-31AE-4446-A3CF-84B9F94434D7}" srcOrd="5" destOrd="0" presId="urn:microsoft.com/office/officeart/2005/8/layout/orgChart1"/>
    <dgm:cxn modelId="{0C9019B9-DC3A-BD46-9875-DB41ADEFEA36}" type="presParOf" srcId="{AA32814C-31AE-4446-A3CF-84B9F94434D7}" destId="{A6152663-84BF-4661-8560-8BC754997B84}" srcOrd="0" destOrd="0" presId="urn:microsoft.com/office/officeart/2005/8/layout/orgChart1"/>
    <dgm:cxn modelId="{BC711003-B51D-4B41-94C6-CE3292260B5C}" type="presParOf" srcId="{A6152663-84BF-4661-8560-8BC754997B84}" destId="{A7080678-31E1-4942-9B66-5136A2B9384D}" srcOrd="0" destOrd="0" presId="urn:microsoft.com/office/officeart/2005/8/layout/orgChart1"/>
    <dgm:cxn modelId="{562352AF-EC1E-7D4A-8107-49772FDC1DF4}" type="presParOf" srcId="{A6152663-84BF-4661-8560-8BC754997B84}" destId="{D8C05B19-E516-4E67-814A-ACBDCD0CAF44}" srcOrd="1" destOrd="0" presId="urn:microsoft.com/office/officeart/2005/8/layout/orgChart1"/>
    <dgm:cxn modelId="{E6A4CAF4-C4CB-0242-ABF6-637BB46D2FB0}" type="presParOf" srcId="{AA32814C-31AE-4446-A3CF-84B9F94434D7}" destId="{4DA9DA18-F927-42A2-A04A-E662DB890364}" srcOrd="1" destOrd="0" presId="urn:microsoft.com/office/officeart/2005/8/layout/orgChart1"/>
    <dgm:cxn modelId="{B469F59E-E55D-2A49-9835-98D7BFE8DB01}" type="presParOf" srcId="{AA32814C-31AE-4446-A3CF-84B9F94434D7}" destId="{52CA271D-F651-47CF-A979-2AAE079530F8}" srcOrd="2" destOrd="0" presId="urn:microsoft.com/office/officeart/2005/8/layout/orgChart1"/>
    <dgm:cxn modelId="{877E9995-1608-704D-965B-84472FA7022B}" type="presParOf" srcId="{E1ECC21C-AAEA-456B-A4A9-C85564B2EFF8}" destId="{F8E4A616-4977-4468-8B1C-04FF603BE0DF}" srcOrd="6" destOrd="0" presId="urn:microsoft.com/office/officeart/2005/8/layout/orgChart1"/>
    <dgm:cxn modelId="{2E27FD52-270F-4B45-BABB-87F958E0D8FD}" type="presParOf" srcId="{E1ECC21C-AAEA-456B-A4A9-C85564B2EFF8}" destId="{3AB969A9-5B1B-4E78-B1DB-244CDC0313A5}" srcOrd="7" destOrd="0" presId="urn:microsoft.com/office/officeart/2005/8/layout/orgChart1"/>
    <dgm:cxn modelId="{33C823C9-4ABA-DE4C-974E-365A229E2707}" type="presParOf" srcId="{3AB969A9-5B1B-4E78-B1DB-244CDC0313A5}" destId="{4C0788DE-AB6D-4791-9B74-85B18C147AA6}" srcOrd="0" destOrd="0" presId="urn:microsoft.com/office/officeart/2005/8/layout/orgChart1"/>
    <dgm:cxn modelId="{14850AFE-B368-1E49-BCA8-CB610C8DD21C}" type="presParOf" srcId="{4C0788DE-AB6D-4791-9B74-85B18C147AA6}" destId="{C2DBC373-7ED9-43AC-9F38-49208E5C181E}" srcOrd="0" destOrd="0" presId="urn:microsoft.com/office/officeart/2005/8/layout/orgChart1"/>
    <dgm:cxn modelId="{DC947108-538F-EC40-9CF6-EE2E2CBE282E}" type="presParOf" srcId="{4C0788DE-AB6D-4791-9B74-85B18C147AA6}" destId="{1FE7ACE3-22E3-4A66-8531-778D70C4B23C}" srcOrd="1" destOrd="0" presId="urn:microsoft.com/office/officeart/2005/8/layout/orgChart1"/>
    <dgm:cxn modelId="{CC44592F-3E60-3A44-A31F-3A8F8F99A1CC}" type="presParOf" srcId="{3AB969A9-5B1B-4E78-B1DB-244CDC0313A5}" destId="{C5C538E8-188D-466C-BA89-C8915808A18E}" srcOrd="1" destOrd="0" presId="urn:microsoft.com/office/officeart/2005/8/layout/orgChart1"/>
    <dgm:cxn modelId="{F9DC2EE1-1E27-AB46-B5B3-43901EFADDFA}" type="presParOf" srcId="{3AB969A9-5B1B-4E78-B1DB-244CDC0313A5}" destId="{0BD0E3B8-912E-4DA7-A10E-99CDEE155CA0}" srcOrd="2" destOrd="0" presId="urn:microsoft.com/office/officeart/2005/8/layout/orgChart1"/>
    <dgm:cxn modelId="{016BC001-D7BB-9F40-A772-C05DA1F41C53}" type="presParOf" srcId="{E1ECC21C-AAEA-456B-A4A9-C85564B2EFF8}" destId="{C82AAB54-7240-42D0-B14F-46744F4C3E18}" srcOrd="8" destOrd="0" presId="urn:microsoft.com/office/officeart/2005/8/layout/orgChart1"/>
    <dgm:cxn modelId="{113C36E9-4023-2E4F-9545-38855769F660}" type="presParOf" srcId="{E1ECC21C-AAEA-456B-A4A9-C85564B2EFF8}" destId="{C56B6EEF-A625-405B-913B-F5023BDE171B}" srcOrd="9" destOrd="0" presId="urn:microsoft.com/office/officeart/2005/8/layout/orgChart1"/>
    <dgm:cxn modelId="{59802691-0515-0D42-91D0-A108AF1B107D}" type="presParOf" srcId="{C56B6EEF-A625-405B-913B-F5023BDE171B}" destId="{78B4809B-6A74-4EEC-B031-C8D2985CCB7F}" srcOrd="0" destOrd="0" presId="urn:microsoft.com/office/officeart/2005/8/layout/orgChart1"/>
    <dgm:cxn modelId="{A7BF8C51-3FCA-9247-99D2-5C504C1D0686}" type="presParOf" srcId="{78B4809B-6A74-4EEC-B031-C8D2985CCB7F}" destId="{F626BD22-36AE-48F5-9E0B-0E7646E75A69}" srcOrd="0" destOrd="0" presId="urn:microsoft.com/office/officeart/2005/8/layout/orgChart1"/>
    <dgm:cxn modelId="{338E0CA8-F547-D145-BFE5-D424EE9D7E5F}" type="presParOf" srcId="{78B4809B-6A74-4EEC-B031-C8D2985CCB7F}" destId="{8B89C70F-8DCA-48E5-9D1F-78BB72C4444B}" srcOrd="1" destOrd="0" presId="urn:microsoft.com/office/officeart/2005/8/layout/orgChart1"/>
    <dgm:cxn modelId="{651AC37F-2F50-E746-B20F-6FA73A7B59C2}" type="presParOf" srcId="{C56B6EEF-A625-405B-913B-F5023BDE171B}" destId="{B4C04CAF-1AC9-4A54-ACBC-79E9841B1F38}" srcOrd="1" destOrd="0" presId="urn:microsoft.com/office/officeart/2005/8/layout/orgChart1"/>
    <dgm:cxn modelId="{5645138F-ADBA-4445-9AC3-090D3EDF4F02}" type="presParOf" srcId="{C56B6EEF-A625-405B-913B-F5023BDE171B}" destId="{4B308755-EB03-4C29-9188-F58AABC47597}" srcOrd="2" destOrd="0" presId="urn:microsoft.com/office/officeart/2005/8/layout/orgChart1"/>
    <dgm:cxn modelId="{0173796C-BB1B-DD4F-8314-24FCEFBDD633}" type="presParOf" srcId="{E1ECC21C-AAEA-456B-A4A9-C85564B2EFF8}" destId="{D0A1EBFC-E123-4BD1-9F69-E4EE5A970FC9}" srcOrd="10" destOrd="0" presId="urn:microsoft.com/office/officeart/2005/8/layout/orgChart1"/>
    <dgm:cxn modelId="{60C19DE1-3866-7D43-B15F-00FC3138E5BD}" type="presParOf" srcId="{E1ECC21C-AAEA-456B-A4A9-C85564B2EFF8}" destId="{B5734067-F66A-4DE7-A0DF-536C8F68DC91}" srcOrd="11" destOrd="0" presId="urn:microsoft.com/office/officeart/2005/8/layout/orgChart1"/>
    <dgm:cxn modelId="{D014BF9A-63EC-C04B-8C3D-4906034BB067}" type="presParOf" srcId="{B5734067-F66A-4DE7-A0DF-536C8F68DC91}" destId="{4AE762C0-B107-4D43-922F-4D0083B6BF25}" srcOrd="0" destOrd="0" presId="urn:microsoft.com/office/officeart/2005/8/layout/orgChart1"/>
    <dgm:cxn modelId="{262205BE-71C3-E447-AB06-5E2FBF13AAFF}" type="presParOf" srcId="{4AE762C0-B107-4D43-922F-4D0083B6BF25}" destId="{0D4287BC-6681-42E2-B79A-62110EB2B659}" srcOrd="0" destOrd="0" presId="urn:microsoft.com/office/officeart/2005/8/layout/orgChart1"/>
    <dgm:cxn modelId="{D1B3E386-5165-5344-A258-255751ABFA1F}" type="presParOf" srcId="{4AE762C0-B107-4D43-922F-4D0083B6BF25}" destId="{DB4ABC4B-7E21-4A83-A7D5-8B90CAFFCA68}" srcOrd="1" destOrd="0" presId="urn:microsoft.com/office/officeart/2005/8/layout/orgChart1"/>
    <dgm:cxn modelId="{1DEC04CE-84B5-6648-A02B-759C4FD5A806}" type="presParOf" srcId="{B5734067-F66A-4DE7-A0DF-536C8F68DC91}" destId="{D0165D58-7C5C-44A9-9BF7-0AA8960B012F}" srcOrd="1" destOrd="0" presId="urn:microsoft.com/office/officeart/2005/8/layout/orgChart1"/>
    <dgm:cxn modelId="{209379C3-7B3E-544F-A204-BC181CE294B6}" type="presParOf" srcId="{B5734067-F66A-4DE7-A0DF-536C8F68DC91}" destId="{541712F3-EB57-4017-AE1F-DC7D5CB2FF16}" srcOrd="2" destOrd="0" presId="urn:microsoft.com/office/officeart/2005/8/layout/orgChart1"/>
    <dgm:cxn modelId="{979F8A0D-FECB-F94D-8DE3-C4ACFDBC02F4}" type="presParOf" srcId="{E1ECC21C-AAEA-456B-A4A9-C85564B2EFF8}" destId="{329FBE95-EEAB-463F-82C2-8F52B084CB58}" srcOrd="12" destOrd="0" presId="urn:microsoft.com/office/officeart/2005/8/layout/orgChart1"/>
    <dgm:cxn modelId="{F8A841FC-6F4F-244A-81DA-1A1607183B20}" type="presParOf" srcId="{E1ECC21C-AAEA-456B-A4A9-C85564B2EFF8}" destId="{2793DC2D-5DCB-4D9B-B325-FF5047E84FF2}" srcOrd="13" destOrd="0" presId="urn:microsoft.com/office/officeart/2005/8/layout/orgChart1"/>
    <dgm:cxn modelId="{A43CEB3E-4289-B743-B16A-B2F9E70DB89A}" type="presParOf" srcId="{2793DC2D-5DCB-4D9B-B325-FF5047E84FF2}" destId="{64E53770-A0FE-4410-A4B9-322D1108054D}" srcOrd="0" destOrd="0" presId="urn:microsoft.com/office/officeart/2005/8/layout/orgChart1"/>
    <dgm:cxn modelId="{BB7864B0-D214-0644-B1C3-019DFEBB7DAC}" type="presParOf" srcId="{64E53770-A0FE-4410-A4B9-322D1108054D}" destId="{7ABD49C9-C4FB-478E-81AC-3BEAC6777B58}" srcOrd="0" destOrd="0" presId="urn:microsoft.com/office/officeart/2005/8/layout/orgChart1"/>
    <dgm:cxn modelId="{44239109-4DDB-6048-808C-19A207C2FFB7}" type="presParOf" srcId="{64E53770-A0FE-4410-A4B9-322D1108054D}" destId="{C76E9199-195C-48EF-9662-219CE038FDB3}" srcOrd="1" destOrd="0" presId="urn:microsoft.com/office/officeart/2005/8/layout/orgChart1"/>
    <dgm:cxn modelId="{EF640D6E-155C-F948-8A82-693053E3CFC8}" type="presParOf" srcId="{2793DC2D-5DCB-4D9B-B325-FF5047E84FF2}" destId="{82E20A17-2CC5-4926-8D96-F843E33DADC9}" srcOrd="1" destOrd="0" presId="urn:microsoft.com/office/officeart/2005/8/layout/orgChart1"/>
    <dgm:cxn modelId="{36922DB0-0D6D-BC42-9031-BB86FB95B51D}" type="presParOf" srcId="{2793DC2D-5DCB-4D9B-B325-FF5047E84FF2}" destId="{3F476485-59B6-4314-8F3E-5833A01A0F83}" srcOrd="2" destOrd="0" presId="urn:microsoft.com/office/officeart/2005/8/layout/orgChart1"/>
    <dgm:cxn modelId="{C3AAD8EC-7B08-1F4F-BF00-68CB0AA1CDCD}" type="presParOf" srcId="{E1ECC21C-AAEA-456B-A4A9-C85564B2EFF8}" destId="{7DB604CC-EF84-488E-B483-0A09D2175E95}" srcOrd="14" destOrd="0" presId="urn:microsoft.com/office/officeart/2005/8/layout/orgChart1"/>
    <dgm:cxn modelId="{2817FF2D-DF66-B74D-865A-BC9D34182114}" type="presParOf" srcId="{E1ECC21C-AAEA-456B-A4A9-C85564B2EFF8}" destId="{4343DF27-D7CF-4153-A6ED-04DAD385F8B1}" srcOrd="15" destOrd="0" presId="urn:microsoft.com/office/officeart/2005/8/layout/orgChart1"/>
    <dgm:cxn modelId="{6FA042C9-0F40-124B-97D3-46DA4187B837}" type="presParOf" srcId="{4343DF27-D7CF-4153-A6ED-04DAD385F8B1}" destId="{30D4FE53-B9B9-4EF9-B8BD-C1E2EA657376}" srcOrd="0" destOrd="0" presId="urn:microsoft.com/office/officeart/2005/8/layout/orgChart1"/>
    <dgm:cxn modelId="{631A3994-5B34-C34A-B9AC-5B73A30244AC}" type="presParOf" srcId="{30D4FE53-B9B9-4EF9-B8BD-C1E2EA657376}" destId="{26406CEE-ADAB-44BF-A57F-ABB430E2DDE4}" srcOrd="0" destOrd="0" presId="urn:microsoft.com/office/officeart/2005/8/layout/orgChart1"/>
    <dgm:cxn modelId="{51D5CC1D-D767-0B48-90AB-C8F8EC1C5B6A}" type="presParOf" srcId="{30D4FE53-B9B9-4EF9-B8BD-C1E2EA657376}" destId="{5A513AF6-8B7B-4DE8-8946-4691D83AACE7}" srcOrd="1" destOrd="0" presId="urn:microsoft.com/office/officeart/2005/8/layout/orgChart1"/>
    <dgm:cxn modelId="{948EB1DC-3A1C-4B45-9440-EAE88F7A4E8D}" type="presParOf" srcId="{4343DF27-D7CF-4153-A6ED-04DAD385F8B1}" destId="{3F008138-C84D-4AF6-976A-9D20616FA92C}" srcOrd="1" destOrd="0" presId="urn:microsoft.com/office/officeart/2005/8/layout/orgChart1"/>
    <dgm:cxn modelId="{B75F07A6-0CE2-6D44-A9CA-C4A1DCB3E47E}" type="presParOf" srcId="{4343DF27-D7CF-4153-A6ED-04DAD385F8B1}" destId="{59A968FF-8DAD-4547-AAF4-890C3A94B52A}" srcOrd="2" destOrd="0" presId="urn:microsoft.com/office/officeart/2005/8/layout/orgChart1"/>
    <dgm:cxn modelId="{A7BA0DD2-EF88-AE4D-A11E-4DD1163411D1}" type="presParOf" srcId="{E1ECC21C-AAEA-456B-A4A9-C85564B2EFF8}" destId="{28C6DD80-8BFC-4DD4-85E2-014AFD1D27E6}" srcOrd="16" destOrd="0" presId="urn:microsoft.com/office/officeart/2005/8/layout/orgChart1"/>
    <dgm:cxn modelId="{72261D04-3B15-084E-B11B-9C22FB1FB7D0}" type="presParOf" srcId="{E1ECC21C-AAEA-456B-A4A9-C85564B2EFF8}" destId="{B8308C16-9068-4AB3-A26E-C5D5050DC65B}" srcOrd="17" destOrd="0" presId="urn:microsoft.com/office/officeart/2005/8/layout/orgChart1"/>
    <dgm:cxn modelId="{F25F0847-E7BB-7B4D-A856-536EDB0C01C5}" type="presParOf" srcId="{B8308C16-9068-4AB3-A26E-C5D5050DC65B}" destId="{ADFAEC80-3322-4BD5-963D-AE8E88356ADD}" srcOrd="0" destOrd="0" presId="urn:microsoft.com/office/officeart/2005/8/layout/orgChart1"/>
    <dgm:cxn modelId="{EEA536F0-8471-F346-82E8-518ACDCE77D3}" type="presParOf" srcId="{ADFAEC80-3322-4BD5-963D-AE8E88356ADD}" destId="{7AB72AA6-3A76-4A29-9ADE-B2041E4C5B09}" srcOrd="0" destOrd="0" presId="urn:microsoft.com/office/officeart/2005/8/layout/orgChart1"/>
    <dgm:cxn modelId="{CB98A7E5-90D5-AB4E-B510-BC7A9D00A3CB}" type="presParOf" srcId="{ADFAEC80-3322-4BD5-963D-AE8E88356ADD}" destId="{36B8705F-2DE2-4195-A031-0257C3B646E1}" srcOrd="1" destOrd="0" presId="urn:microsoft.com/office/officeart/2005/8/layout/orgChart1"/>
    <dgm:cxn modelId="{F2ABEC57-4B83-384E-ACA6-A083D02C761D}" type="presParOf" srcId="{B8308C16-9068-4AB3-A26E-C5D5050DC65B}" destId="{6B5CFB11-951E-48B5-9B28-CC4679BAC615}" srcOrd="1" destOrd="0" presId="urn:microsoft.com/office/officeart/2005/8/layout/orgChart1"/>
    <dgm:cxn modelId="{D2B1387D-8968-6C46-BA82-4AF365FDA54E}" type="presParOf" srcId="{B8308C16-9068-4AB3-A26E-C5D5050DC65B}" destId="{5CE49CA8-6040-449C-9685-ACA09FE3561B}" srcOrd="2" destOrd="0" presId="urn:microsoft.com/office/officeart/2005/8/layout/orgChart1"/>
    <dgm:cxn modelId="{5BBDAC68-532C-264F-941B-8C1E92D706DE}" type="presParOf" srcId="{E1ECC21C-AAEA-456B-A4A9-C85564B2EFF8}" destId="{C7EDA351-95A9-4DF7-B794-E76FD640892B}" srcOrd="18" destOrd="0" presId="urn:microsoft.com/office/officeart/2005/8/layout/orgChart1"/>
    <dgm:cxn modelId="{520DA227-784F-8846-9DA6-E1446CB05960}" type="presParOf" srcId="{E1ECC21C-AAEA-456B-A4A9-C85564B2EFF8}" destId="{9CB03C3C-1229-4F2B-A0CA-C08617041ABB}" srcOrd="19" destOrd="0" presId="urn:microsoft.com/office/officeart/2005/8/layout/orgChart1"/>
    <dgm:cxn modelId="{4003CDC0-1E0F-C441-90F4-D378880B3D35}" type="presParOf" srcId="{9CB03C3C-1229-4F2B-A0CA-C08617041ABB}" destId="{1411C7D9-BC88-4F38-B2C9-0966FEC4F82C}" srcOrd="0" destOrd="0" presId="urn:microsoft.com/office/officeart/2005/8/layout/orgChart1"/>
    <dgm:cxn modelId="{2A9958A1-A405-A84E-9B31-4C2BB82F1B1C}" type="presParOf" srcId="{1411C7D9-BC88-4F38-B2C9-0966FEC4F82C}" destId="{3C66D753-8B61-4696-99FF-E2EDDF443AB4}" srcOrd="0" destOrd="0" presId="urn:microsoft.com/office/officeart/2005/8/layout/orgChart1"/>
    <dgm:cxn modelId="{90294FA9-DC81-F748-9EE5-4421BBD043DE}" type="presParOf" srcId="{1411C7D9-BC88-4F38-B2C9-0966FEC4F82C}" destId="{2CAFA987-E2C0-4277-A759-78A8353975FA}" srcOrd="1" destOrd="0" presId="urn:microsoft.com/office/officeart/2005/8/layout/orgChart1"/>
    <dgm:cxn modelId="{76C9A510-5A23-9F49-BE59-AE3ECB2F7759}" type="presParOf" srcId="{9CB03C3C-1229-4F2B-A0CA-C08617041ABB}" destId="{804A46E3-9142-4EF2-8795-5226E1614D3F}" srcOrd="1" destOrd="0" presId="urn:microsoft.com/office/officeart/2005/8/layout/orgChart1"/>
    <dgm:cxn modelId="{72190288-4FAD-3946-AC00-6A1401B4AC29}" type="presParOf" srcId="{9CB03C3C-1229-4F2B-A0CA-C08617041ABB}" destId="{76B1C44F-0C57-45AA-A440-430D60DF9967}" srcOrd="2" destOrd="0" presId="urn:microsoft.com/office/officeart/2005/8/layout/orgChart1"/>
    <dgm:cxn modelId="{2384C8DE-B966-734C-85D9-0545DE5CE1E7}" type="presParOf" srcId="{E1ECC21C-AAEA-456B-A4A9-C85564B2EFF8}" destId="{2691DFD4-8D83-4471-B5EA-5EC0F3F2C7DC}" srcOrd="20" destOrd="0" presId="urn:microsoft.com/office/officeart/2005/8/layout/orgChart1"/>
    <dgm:cxn modelId="{BD0E3B42-0F37-EC4B-B7FD-0DAA132350C9}" type="presParOf" srcId="{E1ECC21C-AAEA-456B-A4A9-C85564B2EFF8}" destId="{E5272A8A-3A67-4AD3-926C-D2EF2E30BB2F}" srcOrd="21" destOrd="0" presId="urn:microsoft.com/office/officeart/2005/8/layout/orgChart1"/>
    <dgm:cxn modelId="{AAF5C517-0D8A-784C-B976-0438C9E795BA}" type="presParOf" srcId="{E5272A8A-3A67-4AD3-926C-D2EF2E30BB2F}" destId="{1CDBDD78-6B76-4461-BB13-3865260205E1}" srcOrd="0" destOrd="0" presId="urn:microsoft.com/office/officeart/2005/8/layout/orgChart1"/>
    <dgm:cxn modelId="{64BD4FB2-7971-7C42-AE4A-60C89FC03D46}" type="presParOf" srcId="{1CDBDD78-6B76-4461-BB13-3865260205E1}" destId="{82F48094-95A7-4210-A5DB-FFE7A3F0FD1E}" srcOrd="0" destOrd="0" presId="urn:microsoft.com/office/officeart/2005/8/layout/orgChart1"/>
    <dgm:cxn modelId="{0238F8A1-5A8E-F74D-80B3-AE5D883F1B40}" type="presParOf" srcId="{1CDBDD78-6B76-4461-BB13-3865260205E1}" destId="{C385F160-4036-44A7-961D-FFB356E8AF4E}" srcOrd="1" destOrd="0" presId="urn:microsoft.com/office/officeart/2005/8/layout/orgChart1"/>
    <dgm:cxn modelId="{C931995F-FAC1-5246-80C3-804212E702E4}" type="presParOf" srcId="{E5272A8A-3A67-4AD3-926C-D2EF2E30BB2F}" destId="{3D6577F6-E832-44A4-9E86-30C7BA899354}" srcOrd="1" destOrd="0" presId="urn:microsoft.com/office/officeart/2005/8/layout/orgChart1"/>
    <dgm:cxn modelId="{9A2EA65B-B832-5F46-A1BA-3DE2BED8EDA7}" type="presParOf" srcId="{E5272A8A-3A67-4AD3-926C-D2EF2E30BB2F}" destId="{D455BDAF-39D6-4BD2-8D9D-EFA1DA4737A1}" srcOrd="2" destOrd="0" presId="urn:microsoft.com/office/officeart/2005/8/layout/orgChart1"/>
    <dgm:cxn modelId="{1C4E9F84-EF67-954E-8452-34FFEE47EB91}" type="presParOf" srcId="{96D42D2C-26D2-49D3-AA42-A2ADBC13CA9E}" destId="{386A6332-7AF1-4A26-A97B-9CD5CBF9FE4D}" srcOrd="2" destOrd="0" presId="urn:microsoft.com/office/officeart/2005/8/layout/orgChart1"/>
    <dgm:cxn modelId="{C61EDEB7-6289-FE45-833B-0F9E452BFABB}" type="presParOf" srcId="{386A6332-7AF1-4A26-A97B-9CD5CBF9FE4D}" destId="{E18A7D5E-6C51-45A3-B52F-2EAC30C3C09B}" srcOrd="0" destOrd="0" presId="urn:microsoft.com/office/officeart/2005/8/layout/orgChart1"/>
    <dgm:cxn modelId="{152EADA3-FE8B-9147-B958-546E50BEC729}" type="presParOf" srcId="{386A6332-7AF1-4A26-A97B-9CD5CBF9FE4D}" destId="{BC1EFCC6-4175-494A-B8AB-A49B951B97B7}" srcOrd="1" destOrd="0" presId="urn:microsoft.com/office/officeart/2005/8/layout/orgChart1"/>
    <dgm:cxn modelId="{44DF13B6-9EC3-5A47-8B0F-264D43E8C5C4}" type="presParOf" srcId="{BC1EFCC6-4175-494A-B8AB-A49B951B97B7}" destId="{FD98952E-81E8-4267-B673-743653E2C28F}" srcOrd="0" destOrd="0" presId="urn:microsoft.com/office/officeart/2005/8/layout/orgChart1"/>
    <dgm:cxn modelId="{8F18A7CA-35D2-3445-B071-079BF65ED6FE}" type="presParOf" srcId="{FD98952E-81E8-4267-B673-743653E2C28F}" destId="{EBE0A5C6-E71B-44E3-B480-B5911AC84C84}" srcOrd="0" destOrd="0" presId="urn:microsoft.com/office/officeart/2005/8/layout/orgChart1"/>
    <dgm:cxn modelId="{B12527E9-5DDA-1540-BFED-ABA91D6D10D0}" type="presParOf" srcId="{FD98952E-81E8-4267-B673-743653E2C28F}" destId="{6E648F61-F460-4838-9384-1B792E5619F5}" srcOrd="1" destOrd="0" presId="urn:microsoft.com/office/officeart/2005/8/layout/orgChart1"/>
    <dgm:cxn modelId="{D4BB53DC-5073-C84B-A1C9-DF2FF357640A}" type="presParOf" srcId="{BC1EFCC6-4175-494A-B8AB-A49B951B97B7}" destId="{9E939D8A-C269-4CF5-A82F-943983C946F2}" srcOrd="1" destOrd="0" presId="urn:microsoft.com/office/officeart/2005/8/layout/orgChart1"/>
    <dgm:cxn modelId="{4588A0D2-0826-D640-8DD0-B5E9127E3C90}" type="presParOf" srcId="{BC1EFCC6-4175-494A-B8AB-A49B951B97B7}" destId="{B142BC6F-0088-42FF-9F36-472A75A25A4B}" srcOrd="2" destOrd="0" presId="urn:microsoft.com/office/officeart/2005/8/layout/orgChart1"/>
    <dgm:cxn modelId="{B3B729BD-6684-E74D-B63F-FCF3C61D3044}" type="presParOf" srcId="{16F06915-9B88-4D4F-9CB2-C6CD66B1F6AB}" destId="{AC4C3DC2-1C6E-4139-B8F5-2F2299B394B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0DE332-E255-487B-8CC7-F085E7AE8E9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024F69B-35B7-43A8-9E71-6F02A97171EB}">
      <dgm:prSet phldrT="[Text]" custT="1"/>
      <dgm:spPr>
        <a:solidFill>
          <a:srgbClr val="00B0F0"/>
        </a:solidFill>
      </dgm:spPr>
      <dgm:t>
        <a:bodyPr/>
        <a:lstStyle/>
        <a:p>
          <a:r>
            <a:rPr lang="en-US" sz="2800" dirty="0" smtClean="0">
              <a:solidFill>
                <a:sysClr val="windowText" lastClr="000000"/>
              </a:solidFill>
            </a:rPr>
            <a:t>Pre- Assessment Screen</a:t>
          </a:r>
          <a:endParaRPr lang="en-US" sz="2800" dirty="0">
            <a:solidFill>
              <a:sysClr val="windowText" lastClr="000000"/>
            </a:solidFill>
          </a:endParaRPr>
        </a:p>
      </dgm:t>
    </dgm:pt>
    <dgm:pt modelId="{3A8C4C57-74A5-404F-860B-DAF373E27856}" type="parTrans" cxnId="{75AC80F8-4E6B-4924-920C-F9C34BC8DA07}">
      <dgm:prSet/>
      <dgm:spPr/>
      <dgm:t>
        <a:bodyPr/>
        <a:lstStyle/>
        <a:p>
          <a:endParaRPr lang="en-US"/>
        </a:p>
      </dgm:t>
    </dgm:pt>
    <dgm:pt modelId="{D8D9637F-899C-40A6-AA64-C5BFB507A876}" type="sibTrans" cxnId="{75AC80F8-4E6B-4924-920C-F9C34BC8DA07}">
      <dgm:prSet/>
      <dgm:spPr/>
      <dgm:t>
        <a:bodyPr/>
        <a:lstStyle/>
        <a:p>
          <a:endParaRPr lang="en-US"/>
        </a:p>
      </dgm:t>
    </dgm:pt>
    <dgm:pt modelId="{663E62BD-2E62-41E0-9FFF-151A2E0A5D27}">
      <dgm:prSet phldrT="[Text]" custT="1"/>
      <dgm:spPr>
        <a:solidFill>
          <a:srgbClr val="00B050"/>
        </a:solidFill>
      </dgm:spPr>
      <dgm:t>
        <a:bodyPr/>
        <a:lstStyle/>
        <a:p>
          <a:r>
            <a:rPr lang="en-US" sz="2800" dirty="0" smtClean="0">
              <a:solidFill>
                <a:schemeClr val="tx1"/>
              </a:solidFill>
            </a:rPr>
            <a:t>Assessment Plan</a:t>
          </a:r>
          <a:endParaRPr lang="en-US" sz="2800" dirty="0">
            <a:solidFill>
              <a:schemeClr val="tx1"/>
            </a:solidFill>
          </a:endParaRPr>
        </a:p>
      </dgm:t>
    </dgm:pt>
    <dgm:pt modelId="{66382396-728D-4C3E-AD30-A1E9DD69D4A4}" type="parTrans" cxnId="{27785B0D-FF18-49EF-B0F9-D41BF0EF74AE}">
      <dgm:prSet/>
      <dgm:spPr/>
      <dgm:t>
        <a:bodyPr/>
        <a:lstStyle/>
        <a:p>
          <a:endParaRPr lang="en-US"/>
        </a:p>
      </dgm:t>
    </dgm:pt>
    <dgm:pt modelId="{B7F7FCC4-D5F8-44A9-8E9C-DB5C8AECDF3D}" type="sibTrans" cxnId="{27785B0D-FF18-49EF-B0F9-D41BF0EF74AE}">
      <dgm:prSet/>
      <dgm:spPr/>
      <dgm:t>
        <a:bodyPr/>
        <a:lstStyle/>
        <a:p>
          <a:endParaRPr lang="en-US"/>
        </a:p>
      </dgm:t>
    </dgm:pt>
    <dgm:pt modelId="{DF375584-E19C-44F2-A71B-ACB234E8DCEF}">
      <dgm:prSet phldrT="[Text]" custT="1"/>
      <dgm:spPr>
        <a:solidFill>
          <a:srgbClr val="FF0000"/>
        </a:solidFill>
      </dgm:spPr>
      <dgm:t>
        <a:bodyPr/>
        <a:lstStyle/>
        <a:p>
          <a:r>
            <a:rPr lang="en-US" sz="2800" dirty="0" smtClean="0">
              <a:solidFill>
                <a:schemeClr val="tx1"/>
              </a:solidFill>
            </a:rPr>
            <a:t>Assessment Implementation</a:t>
          </a:r>
          <a:endParaRPr lang="en-US" sz="2800" dirty="0">
            <a:solidFill>
              <a:schemeClr val="tx1"/>
            </a:solidFill>
          </a:endParaRPr>
        </a:p>
      </dgm:t>
    </dgm:pt>
    <dgm:pt modelId="{DB2F8829-821B-4DB6-AEC5-299808A33579}" type="parTrans" cxnId="{88DF84A4-1042-4545-8DFC-F702C562781B}">
      <dgm:prSet/>
      <dgm:spPr/>
      <dgm:t>
        <a:bodyPr/>
        <a:lstStyle/>
        <a:p>
          <a:endParaRPr lang="en-US"/>
        </a:p>
      </dgm:t>
    </dgm:pt>
    <dgm:pt modelId="{72014EEE-212B-4F49-BE72-FC66F32C10A7}" type="sibTrans" cxnId="{88DF84A4-1042-4545-8DFC-F702C562781B}">
      <dgm:prSet/>
      <dgm:spPr/>
      <dgm:t>
        <a:bodyPr/>
        <a:lstStyle/>
        <a:p>
          <a:endParaRPr lang="en-US"/>
        </a:p>
      </dgm:t>
    </dgm:pt>
    <dgm:pt modelId="{96A08FDF-CCD7-4C85-AEFC-963122110DAD}">
      <dgm:prSet custT="1"/>
      <dgm:spPr>
        <a:solidFill>
          <a:srgbClr val="FFC000"/>
        </a:solidFill>
      </dgm:spPr>
      <dgm:t>
        <a:bodyPr/>
        <a:lstStyle/>
        <a:p>
          <a:r>
            <a:rPr lang="en-US" sz="2800" dirty="0" smtClean="0">
              <a:solidFill>
                <a:schemeClr val="tx1"/>
              </a:solidFill>
            </a:rPr>
            <a:t>Post-Assessment</a:t>
          </a:r>
          <a:endParaRPr lang="en-US" sz="2800" dirty="0">
            <a:solidFill>
              <a:schemeClr val="tx1"/>
            </a:solidFill>
          </a:endParaRPr>
        </a:p>
      </dgm:t>
    </dgm:pt>
    <dgm:pt modelId="{4506C301-6AD6-4D3C-91B5-A9D44C59C957}" type="parTrans" cxnId="{1BE38F58-27F0-4D7D-A3BE-93F7400C36B9}">
      <dgm:prSet/>
      <dgm:spPr/>
      <dgm:t>
        <a:bodyPr/>
        <a:lstStyle/>
        <a:p>
          <a:endParaRPr lang="en-US"/>
        </a:p>
      </dgm:t>
    </dgm:pt>
    <dgm:pt modelId="{93D99396-3626-493D-9311-725FCF687DA9}" type="sibTrans" cxnId="{1BE38F58-27F0-4D7D-A3BE-93F7400C36B9}">
      <dgm:prSet/>
      <dgm:spPr/>
      <dgm:t>
        <a:bodyPr/>
        <a:lstStyle/>
        <a:p>
          <a:endParaRPr lang="en-US"/>
        </a:p>
      </dgm:t>
    </dgm:pt>
    <dgm:pt modelId="{8E227FD9-E64D-4C31-8B2F-FFC326E2EBE6}" type="pres">
      <dgm:prSet presAssocID="{100DE332-E255-487B-8CC7-F085E7AE8E99}" presName="Name0" presStyleCnt="0">
        <dgm:presLayoutVars>
          <dgm:dir/>
          <dgm:animLvl val="lvl"/>
          <dgm:resizeHandles val="exact"/>
        </dgm:presLayoutVars>
      </dgm:prSet>
      <dgm:spPr/>
      <dgm:t>
        <a:bodyPr/>
        <a:lstStyle/>
        <a:p>
          <a:endParaRPr lang="en-US"/>
        </a:p>
      </dgm:t>
    </dgm:pt>
    <dgm:pt modelId="{A98B00F1-7CC4-4E16-9E18-F38365FC5416}" type="pres">
      <dgm:prSet presAssocID="{96A08FDF-CCD7-4C85-AEFC-963122110DAD}" presName="boxAndChildren" presStyleCnt="0"/>
      <dgm:spPr/>
    </dgm:pt>
    <dgm:pt modelId="{0DFEEC12-959F-49E7-A586-D432242D8597}" type="pres">
      <dgm:prSet presAssocID="{96A08FDF-CCD7-4C85-AEFC-963122110DAD}" presName="parentTextBox" presStyleLbl="node1" presStyleIdx="0" presStyleCnt="4" custLinFactNeighborX="1250" custLinFactNeighborY="-817"/>
      <dgm:spPr/>
      <dgm:t>
        <a:bodyPr/>
        <a:lstStyle/>
        <a:p>
          <a:endParaRPr lang="en-US"/>
        </a:p>
      </dgm:t>
    </dgm:pt>
    <dgm:pt modelId="{44B42F53-8D66-4BD3-B318-756ED065C8A8}" type="pres">
      <dgm:prSet presAssocID="{72014EEE-212B-4F49-BE72-FC66F32C10A7}" presName="sp" presStyleCnt="0"/>
      <dgm:spPr/>
    </dgm:pt>
    <dgm:pt modelId="{7467F213-E2FB-462A-828A-59F9C83CDE33}" type="pres">
      <dgm:prSet presAssocID="{DF375584-E19C-44F2-A71B-ACB234E8DCEF}" presName="arrowAndChildren" presStyleCnt="0"/>
      <dgm:spPr/>
    </dgm:pt>
    <dgm:pt modelId="{85AD525C-EF34-4160-A9FA-0A2F7F71D1C2}" type="pres">
      <dgm:prSet presAssocID="{DF375584-E19C-44F2-A71B-ACB234E8DCEF}" presName="parentTextArrow" presStyleLbl="node1" presStyleIdx="1" presStyleCnt="4"/>
      <dgm:spPr/>
      <dgm:t>
        <a:bodyPr/>
        <a:lstStyle/>
        <a:p>
          <a:endParaRPr lang="en-US"/>
        </a:p>
      </dgm:t>
    </dgm:pt>
    <dgm:pt modelId="{52A07C54-099D-4E2E-AC70-9DFB4B6DF3B5}" type="pres">
      <dgm:prSet presAssocID="{B7F7FCC4-D5F8-44A9-8E9C-DB5C8AECDF3D}" presName="sp" presStyleCnt="0"/>
      <dgm:spPr/>
    </dgm:pt>
    <dgm:pt modelId="{ECCEA508-D172-49E6-B5D2-07DF3CFE8FBD}" type="pres">
      <dgm:prSet presAssocID="{663E62BD-2E62-41E0-9FFF-151A2E0A5D27}" presName="arrowAndChildren" presStyleCnt="0"/>
      <dgm:spPr/>
    </dgm:pt>
    <dgm:pt modelId="{5B1DC87E-63CB-445A-ACC0-82068CE6EFF6}" type="pres">
      <dgm:prSet presAssocID="{663E62BD-2E62-41E0-9FFF-151A2E0A5D27}" presName="parentTextArrow" presStyleLbl="node1" presStyleIdx="2" presStyleCnt="4" custLinFactNeighborY="496"/>
      <dgm:spPr/>
      <dgm:t>
        <a:bodyPr/>
        <a:lstStyle/>
        <a:p>
          <a:endParaRPr lang="en-US"/>
        </a:p>
      </dgm:t>
    </dgm:pt>
    <dgm:pt modelId="{E68E02EA-E38B-4F3C-A19B-216D607FBFF5}" type="pres">
      <dgm:prSet presAssocID="{D8D9637F-899C-40A6-AA64-C5BFB507A876}" presName="sp" presStyleCnt="0"/>
      <dgm:spPr/>
    </dgm:pt>
    <dgm:pt modelId="{72E6BDDC-BF8C-44E0-BF25-9E49C27282BC}" type="pres">
      <dgm:prSet presAssocID="{C024F69B-35B7-43A8-9E71-6F02A97171EB}" presName="arrowAndChildren" presStyleCnt="0"/>
      <dgm:spPr/>
    </dgm:pt>
    <dgm:pt modelId="{90C9E5D8-8649-4802-8372-700BA32DB646}" type="pres">
      <dgm:prSet presAssocID="{C024F69B-35B7-43A8-9E71-6F02A97171EB}" presName="parentTextArrow" presStyleLbl="node1" presStyleIdx="3" presStyleCnt="4"/>
      <dgm:spPr/>
      <dgm:t>
        <a:bodyPr/>
        <a:lstStyle/>
        <a:p>
          <a:endParaRPr lang="en-US"/>
        </a:p>
      </dgm:t>
    </dgm:pt>
  </dgm:ptLst>
  <dgm:cxnLst>
    <dgm:cxn modelId="{1BE38F58-27F0-4D7D-A3BE-93F7400C36B9}" srcId="{100DE332-E255-487B-8CC7-F085E7AE8E99}" destId="{96A08FDF-CCD7-4C85-AEFC-963122110DAD}" srcOrd="3" destOrd="0" parTransId="{4506C301-6AD6-4D3C-91B5-A9D44C59C957}" sibTransId="{93D99396-3626-493D-9311-725FCF687DA9}"/>
    <dgm:cxn modelId="{75AC80F8-4E6B-4924-920C-F9C34BC8DA07}" srcId="{100DE332-E255-487B-8CC7-F085E7AE8E99}" destId="{C024F69B-35B7-43A8-9E71-6F02A97171EB}" srcOrd="0" destOrd="0" parTransId="{3A8C4C57-74A5-404F-860B-DAF373E27856}" sibTransId="{D8D9637F-899C-40A6-AA64-C5BFB507A876}"/>
    <dgm:cxn modelId="{27785B0D-FF18-49EF-B0F9-D41BF0EF74AE}" srcId="{100DE332-E255-487B-8CC7-F085E7AE8E99}" destId="{663E62BD-2E62-41E0-9FFF-151A2E0A5D27}" srcOrd="1" destOrd="0" parTransId="{66382396-728D-4C3E-AD30-A1E9DD69D4A4}" sibTransId="{B7F7FCC4-D5F8-44A9-8E9C-DB5C8AECDF3D}"/>
    <dgm:cxn modelId="{88DF84A4-1042-4545-8DFC-F702C562781B}" srcId="{100DE332-E255-487B-8CC7-F085E7AE8E99}" destId="{DF375584-E19C-44F2-A71B-ACB234E8DCEF}" srcOrd="2" destOrd="0" parTransId="{DB2F8829-821B-4DB6-AEC5-299808A33579}" sibTransId="{72014EEE-212B-4F49-BE72-FC66F32C10A7}"/>
    <dgm:cxn modelId="{BAB84AAC-72F8-3F49-8348-2F50313F8961}" type="presOf" srcId="{100DE332-E255-487B-8CC7-F085E7AE8E99}" destId="{8E227FD9-E64D-4C31-8B2F-FFC326E2EBE6}" srcOrd="0" destOrd="0" presId="urn:microsoft.com/office/officeart/2005/8/layout/process4"/>
    <dgm:cxn modelId="{A4C2C7D8-340A-9549-A490-3C743A1AF1F8}" type="presOf" srcId="{663E62BD-2E62-41E0-9FFF-151A2E0A5D27}" destId="{5B1DC87E-63CB-445A-ACC0-82068CE6EFF6}" srcOrd="0" destOrd="0" presId="urn:microsoft.com/office/officeart/2005/8/layout/process4"/>
    <dgm:cxn modelId="{937B3A51-C2F7-5347-891C-2A7CE6EC85ED}" type="presOf" srcId="{C024F69B-35B7-43A8-9E71-6F02A97171EB}" destId="{90C9E5D8-8649-4802-8372-700BA32DB646}" srcOrd="0" destOrd="0" presId="urn:microsoft.com/office/officeart/2005/8/layout/process4"/>
    <dgm:cxn modelId="{93E3E2CE-16A8-3143-A7ED-9EEA5123AB2A}" type="presOf" srcId="{DF375584-E19C-44F2-A71B-ACB234E8DCEF}" destId="{85AD525C-EF34-4160-A9FA-0A2F7F71D1C2}" srcOrd="0" destOrd="0" presId="urn:microsoft.com/office/officeart/2005/8/layout/process4"/>
    <dgm:cxn modelId="{A823D02C-4D37-7545-9BF5-A26579F51C67}" type="presOf" srcId="{96A08FDF-CCD7-4C85-AEFC-963122110DAD}" destId="{0DFEEC12-959F-49E7-A586-D432242D8597}" srcOrd="0" destOrd="0" presId="urn:microsoft.com/office/officeart/2005/8/layout/process4"/>
    <dgm:cxn modelId="{EC462CD5-688E-B841-A360-BB70D300F70D}" type="presParOf" srcId="{8E227FD9-E64D-4C31-8B2F-FFC326E2EBE6}" destId="{A98B00F1-7CC4-4E16-9E18-F38365FC5416}" srcOrd="0" destOrd="0" presId="urn:microsoft.com/office/officeart/2005/8/layout/process4"/>
    <dgm:cxn modelId="{61CEB327-FF2A-4A4A-94F3-9C1A99EACFE6}" type="presParOf" srcId="{A98B00F1-7CC4-4E16-9E18-F38365FC5416}" destId="{0DFEEC12-959F-49E7-A586-D432242D8597}" srcOrd="0" destOrd="0" presId="urn:microsoft.com/office/officeart/2005/8/layout/process4"/>
    <dgm:cxn modelId="{185221F0-4594-5A49-BFB6-BD08693CDA70}" type="presParOf" srcId="{8E227FD9-E64D-4C31-8B2F-FFC326E2EBE6}" destId="{44B42F53-8D66-4BD3-B318-756ED065C8A8}" srcOrd="1" destOrd="0" presId="urn:microsoft.com/office/officeart/2005/8/layout/process4"/>
    <dgm:cxn modelId="{1F0B2BA8-D93B-7049-98F4-EC358CF27C10}" type="presParOf" srcId="{8E227FD9-E64D-4C31-8B2F-FFC326E2EBE6}" destId="{7467F213-E2FB-462A-828A-59F9C83CDE33}" srcOrd="2" destOrd="0" presId="urn:microsoft.com/office/officeart/2005/8/layout/process4"/>
    <dgm:cxn modelId="{CB890BA4-FF22-C748-BC37-2B91876EEDD5}" type="presParOf" srcId="{7467F213-E2FB-462A-828A-59F9C83CDE33}" destId="{85AD525C-EF34-4160-A9FA-0A2F7F71D1C2}" srcOrd="0" destOrd="0" presId="urn:microsoft.com/office/officeart/2005/8/layout/process4"/>
    <dgm:cxn modelId="{4EFC4973-8688-1C4E-9E4D-58ECB7D1754B}" type="presParOf" srcId="{8E227FD9-E64D-4C31-8B2F-FFC326E2EBE6}" destId="{52A07C54-099D-4E2E-AC70-9DFB4B6DF3B5}" srcOrd="3" destOrd="0" presId="urn:microsoft.com/office/officeart/2005/8/layout/process4"/>
    <dgm:cxn modelId="{FE858CFC-EDBE-CD4E-B091-F2F7190C90CB}" type="presParOf" srcId="{8E227FD9-E64D-4C31-8B2F-FFC326E2EBE6}" destId="{ECCEA508-D172-49E6-B5D2-07DF3CFE8FBD}" srcOrd="4" destOrd="0" presId="urn:microsoft.com/office/officeart/2005/8/layout/process4"/>
    <dgm:cxn modelId="{20794C0B-958C-664B-8E15-F7574AA7AB82}" type="presParOf" srcId="{ECCEA508-D172-49E6-B5D2-07DF3CFE8FBD}" destId="{5B1DC87E-63CB-445A-ACC0-82068CE6EFF6}" srcOrd="0" destOrd="0" presId="urn:microsoft.com/office/officeart/2005/8/layout/process4"/>
    <dgm:cxn modelId="{109AE076-914E-FC45-969C-BBB30FF24CE8}" type="presParOf" srcId="{8E227FD9-E64D-4C31-8B2F-FFC326E2EBE6}" destId="{E68E02EA-E38B-4F3C-A19B-216D607FBFF5}" srcOrd="5" destOrd="0" presId="urn:microsoft.com/office/officeart/2005/8/layout/process4"/>
    <dgm:cxn modelId="{E625E0BA-739E-CB4E-BAF3-AAD613A38160}" type="presParOf" srcId="{8E227FD9-E64D-4C31-8B2F-FFC326E2EBE6}" destId="{72E6BDDC-BF8C-44E0-BF25-9E49C27282BC}" srcOrd="6" destOrd="0" presId="urn:microsoft.com/office/officeart/2005/8/layout/process4"/>
    <dgm:cxn modelId="{2EB81E8C-711D-7C47-A487-02EE63BFFBF4}" type="presParOf" srcId="{72E6BDDC-BF8C-44E0-BF25-9E49C27282BC}" destId="{90C9E5D8-8649-4802-8372-700BA32DB64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8A7D5E-6C51-45A3-B52F-2EAC30C3C09B}">
      <dsp:nvSpPr>
        <dsp:cNvPr id="0" name=""/>
        <dsp:cNvSpPr/>
      </dsp:nvSpPr>
      <dsp:spPr>
        <a:xfrm>
          <a:off x="3576936" y="984589"/>
          <a:ext cx="637120" cy="396905"/>
        </a:xfrm>
        <a:custGeom>
          <a:avLst/>
          <a:gdLst/>
          <a:ahLst/>
          <a:cxnLst/>
          <a:rect l="0" t="0" r="0" b="0"/>
          <a:pathLst>
            <a:path>
              <a:moveTo>
                <a:pt x="637120" y="0"/>
              </a:moveTo>
              <a:lnTo>
                <a:pt x="637120" y="396905"/>
              </a:lnTo>
              <a:lnTo>
                <a:pt x="0" y="3969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1DFD4-8D83-4471-B5EA-5EC0F3F2C7DC}">
      <dsp:nvSpPr>
        <dsp:cNvPr id="0" name=""/>
        <dsp:cNvSpPr/>
      </dsp:nvSpPr>
      <dsp:spPr>
        <a:xfrm>
          <a:off x="2716337" y="984589"/>
          <a:ext cx="1497719" cy="4812929"/>
        </a:xfrm>
        <a:custGeom>
          <a:avLst/>
          <a:gdLst/>
          <a:ahLst/>
          <a:cxnLst/>
          <a:rect l="0" t="0" r="0" b="0"/>
          <a:pathLst>
            <a:path>
              <a:moveTo>
                <a:pt x="1497719" y="0"/>
              </a:moveTo>
              <a:lnTo>
                <a:pt x="1497719" y="4812929"/>
              </a:lnTo>
              <a:lnTo>
                <a:pt x="0" y="48129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DA351-95A9-4DF7-B794-E76FD640892B}">
      <dsp:nvSpPr>
        <dsp:cNvPr id="0" name=""/>
        <dsp:cNvSpPr/>
      </dsp:nvSpPr>
      <dsp:spPr>
        <a:xfrm>
          <a:off x="4214056" y="984589"/>
          <a:ext cx="1423876" cy="4818527"/>
        </a:xfrm>
        <a:custGeom>
          <a:avLst/>
          <a:gdLst/>
          <a:ahLst/>
          <a:cxnLst/>
          <a:rect l="0" t="0" r="0" b="0"/>
          <a:pathLst>
            <a:path>
              <a:moveTo>
                <a:pt x="0" y="0"/>
              </a:moveTo>
              <a:lnTo>
                <a:pt x="0" y="4818527"/>
              </a:lnTo>
              <a:lnTo>
                <a:pt x="1423876" y="48185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6DD80-8BFC-4DD4-85E2-014AFD1D27E6}">
      <dsp:nvSpPr>
        <dsp:cNvPr id="0" name=""/>
        <dsp:cNvSpPr/>
      </dsp:nvSpPr>
      <dsp:spPr>
        <a:xfrm>
          <a:off x="3621655" y="984589"/>
          <a:ext cx="592400" cy="3830085"/>
        </a:xfrm>
        <a:custGeom>
          <a:avLst/>
          <a:gdLst/>
          <a:ahLst/>
          <a:cxnLst/>
          <a:rect l="0" t="0" r="0" b="0"/>
          <a:pathLst>
            <a:path>
              <a:moveTo>
                <a:pt x="592400" y="0"/>
              </a:moveTo>
              <a:lnTo>
                <a:pt x="592400" y="3830085"/>
              </a:lnTo>
              <a:lnTo>
                <a:pt x="0" y="3830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604CC-EF84-488E-B483-0A09D2175E95}">
      <dsp:nvSpPr>
        <dsp:cNvPr id="0" name=""/>
        <dsp:cNvSpPr/>
      </dsp:nvSpPr>
      <dsp:spPr>
        <a:xfrm>
          <a:off x="4214056" y="984589"/>
          <a:ext cx="662743" cy="3852888"/>
        </a:xfrm>
        <a:custGeom>
          <a:avLst/>
          <a:gdLst/>
          <a:ahLst/>
          <a:cxnLst/>
          <a:rect l="0" t="0" r="0" b="0"/>
          <a:pathLst>
            <a:path>
              <a:moveTo>
                <a:pt x="0" y="0"/>
              </a:moveTo>
              <a:lnTo>
                <a:pt x="0" y="3852888"/>
              </a:lnTo>
              <a:lnTo>
                <a:pt x="662743" y="38528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FBE95-EEAB-463F-82C2-8F52B084CB58}">
      <dsp:nvSpPr>
        <dsp:cNvPr id="0" name=""/>
        <dsp:cNvSpPr/>
      </dsp:nvSpPr>
      <dsp:spPr>
        <a:xfrm>
          <a:off x="2745763" y="984589"/>
          <a:ext cx="1468293" cy="2947867"/>
        </a:xfrm>
        <a:custGeom>
          <a:avLst/>
          <a:gdLst/>
          <a:ahLst/>
          <a:cxnLst/>
          <a:rect l="0" t="0" r="0" b="0"/>
          <a:pathLst>
            <a:path>
              <a:moveTo>
                <a:pt x="1468293" y="0"/>
              </a:moveTo>
              <a:lnTo>
                <a:pt x="1468293" y="2947867"/>
              </a:lnTo>
              <a:lnTo>
                <a:pt x="0" y="29478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1EBFC-E123-4BD1-9F69-E4EE5A970FC9}">
      <dsp:nvSpPr>
        <dsp:cNvPr id="0" name=""/>
        <dsp:cNvSpPr/>
      </dsp:nvSpPr>
      <dsp:spPr>
        <a:xfrm>
          <a:off x="4214056" y="984589"/>
          <a:ext cx="1352633" cy="2941679"/>
        </a:xfrm>
        <a:custGeom>
          <a:avLst/>
          <a:gdLst/>
          <a:ahLst/>
          <a:cxnLst/>
          <a:rect l="0" t="0" r="0" b="0"/>
          <a:pathLst>
            <a:path>
              <a:moveTo>
                <a:pt x="0" y="0"/>
              </a:moveTo>
              <a:lnTo>
                <a:pt x="0" y="2941679"/>
              </a:lnTo>
              <a:lnTo>
                <a:pt x="1352633" y="29416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AAB54-7240-42D0-B14F-46744F4C3E18}">
      <dsp:nvSpPr>
        <dsp:cNvPr id="0" name=""/>
        <dsp:cNvSpPr/>
      </dsp:nvSpPr>
      <dsp:spPr>
        <a:xfrm>
          <a:off x="4214056" y="984589"/>
          <a:ext cx="660541" cy="2129182"/>
        </a:xfrm>
        <a:custGeom>
          <a:avLst/>
          <a:gdLst/>
          <a:ahLst/>
          <a:cxnLst/>
          <a:rect l="0" t="0" r="0" b="0"/>
          <a:pathLst>
            <a:path>
              <a:moveTo>
                <a:pt x="0" y="0"/>
              </a:moveTo>
              <a:lnTo>
                <a:pt x="0" y="2129182"/>
              </a:lnTo>
              <a:lnTo>
                <a:pt x="660541" y="21291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4A616-4977-4468-8B1C-04FF603BE0DF}">
      <dsp:nvSpPr>
        <dsp:cNvPr id="0" name=""/>
        <dsp:cNvSpPr/>
      </dsp:nvSpPr>
      <dsp:spPr>
        <a:xfrm>
          <a:off x="3621655" y="984589"/>
          <a:ext cx="592400" cy="2119630"/>
        </a:xfrm>
        <a:custGeom>
          <a:avLst/>
          <a:gdLst/>
          <a:ahLst/>
          <a:cxnLst/>
          <a:rect l="0" t="0" r="0" b="0"/>
          <a:pathLst>
            <a:path>
              <a:moveTo>
                <a:pt x="592400" y="0"/>
              </a:moveTo>
              <a:lnTo>
                <a:pt x="592400" y="2119630"/>
              </a:lnTo>
              <a:lnTo>
                <a:pt x="0" y="211963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5AD444-11AC-4687-BEBA-E4DFE4AA3212}">
      <dsp:nvSpPr>
        <dsp:cNvPr id="0" name=""/>
        <dsp:cNvSpPr/>
      </dsp:nvSpPr>
      <dsp:spPr>
        <a:xfrm>
          <a:off x="2745763" y="984589"/>
          <a:ext cx="1468293" cy="1388772"/>
        </a:xfrm>
        <a:custGeom>
          <a:avLst/>
          <a:gdLst/>
          <a:ahLst/>
          <a:cxnLst/>
          <a:rect l="0" t="0" r="0" b="0"/>
          <a:pathLst>
            <a:path>
              <a:moveTo>
                <a:pt x="1468293" y="0"/>
              </a:moveTo>
              <a:lnTo>
                <a:pt x="1468293" y="1388772"/>
              </a:lnTo>
              <a:lnTo>
                <a:pt x="0" y="13887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A8870-AEE9-46F2-8C2F-A3262AF379AB}">
      <dsp:nvSpPr>
        <dsp:cNvPr id="0" name=""/>
        <dsp:cNvSpPr/>
      </dsp:nvSpPr>
      <dsp:spPr>
        <a:xfrm>
          <a:off x="4214056" y="984589"/>
          <a:ext cx="1420339" cy="1390424"/>
        </a:xfrm>
        <a:custGeom>
          <a:avLst/>
          <a:gdLst/>
          <a:ahLst/>
          <a:cxnLst/>
          <a:rect l="0" t="0" r="0" b="0"/>
          <a:pathLst>
            <a:path>
              <a:moveTo>
                <a:pt x="0" y="0"/>
              </a:moveTo>
              <a:lnTo>
                <a:pt x="0" y="1390424"/>
              </a:lnTo>
              <a:lnTo>
                <a:pt x="1420339" y="13904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E1C53-E8FB-4C20-80A1-910C5B82D875}">
      <dsp:nvSpPr>
        <dsp:cNvPr id="0" name=""/>
        <dsp:cNvSpPr/>
      </dsp:nvSpPr>
      <dsp:spPr>
        <a:xfrm>
          <a:off x="4214056" y="984589"/>
          <a:ext cx="726970" cy="391906"/>
        </a:xfrm>
        <a:custGeom>
          <a:avLst/>
          <a:gdLst/>
          <a:ahLst/>
          <a:cxnLst/>
          <a:rect l="0" t="0" r="0" b="0"/>
          <a:pathLst>
            <a:path>
              <a:moveTo>
                <a:pt x="0" y="0"/>
              </a:moveTo>
              <a:lnTo>
                <a:pt x="0" y="391906"/>
              </a:lnTo>
              <a:lnTo>
                <a:pt x="726970" y="3919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F15F2-96AB-4A95-AA6A-1FBCABFB89F1}">
      <dsp:nvSpPr>
        <dsp:cNvPr id="0" name=""/>
        <dsp:cNvSpPr/>
      </dsp:nvSpPr>
      <dsp:spPr>
        <a:xfrm>
          <a:off x="4168336" y="424131"/>
          <a:ext cx="91440" cy="181211"/>
        </a:xfrm>
        <a:custGeom>
          <a:avLst/>
          <a:gdLst/>
          <a:ahLst/>
          <a:cxnLst/>
          <a:rect l="0" t="0" r="0" b="0"/>
          <a:pathLst>
            <a:path>
              <a:moveTo>
                <a:pt x="62263" y="0"/>
              </a:moveTo>
              <a:lnTo>
                <a:pt x="62263" y="169839"/>
              </a:lnTo>
              <a:lnTo>
                <a:pt x="45720" y="169839"/>
              </a:lnTo>
              <a:lnTo>
                <a:pt x="45720" y="1812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D89CA-F575-4F44-B3B6-FE60F07D04BF}">
      <dsp:nvSpPr>
        <dsp:cNvPr id="0" name=""/>
        <dsp:cNvSpPr/>
      </dsp:nvSpPr>
      <dsp:spPr>
        <a:xfrm>
          <a:off x="3562008" y="4451"/>
          <a:ext cx="1337183" cy="419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Planning Section Chief</a:t>
          </a:r>
          <a:endParaRPr lang="en-US" sz="1300" kern="1200" dirty="0"/>
        </a:p>
      </dsp:txBody>
      <dsp:txXfrm>
        <a:off x="3562008" y="4451"/>
        <a:ext cx="1337183" cy="419679"/>
      </dsp:txXfrm>
    </dsp:sp>
    <dsp:sp modelId="{8686B318-BBA6-4CBD-9024-BE4AB28DA470}">
      <dsp:nvSpPr>
        <dsp:cNvPr id="0" name=""/>
        <dsp:cNvSpPr/>
      </dsp:nvSpPr>
      <dsp:spPr>
        <a:xfrm>
          <a:off x="3513909" y="605342"/>
          <a:ext cx="1400293" cy="3792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Environmental Unit</a:t>
          </a:r>
          <a:endParaRPr lang="en-US" sz="1300" kern="1200" dirty="0"/>
        </a:p>
      </dsp:txBody>
      <dsp:txXfrm>
        <a:off x="3513909" y="605342"/>
        <a:ext cx="1400293" cy="379246"/>
      </dsp:txXfrm>
    </dsp:sp>
    <dsp:sp modelId="{57903D8C-C3FB-4A4F-8BD8-F020990574B2}">
      <dsp:nvSpPr>
        <dsp:cNvPr id="0" name=""/>
        <dsp:cNvSpPr/>
      </dsp:nvSpPr>
      <dsp:spPr>
        <a:xfrm rot="10800000" flipV="1">
          <a:off x="4941026" y="1131122"/>
          <a:ext cx="1950503" cy="4907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Resources at Risk Specialist</a:t>
          </a:r>
          <a:endParaRPr lang="en-US" sz="1300" kern="1200" dirty="0"/>
        </a:p>
      </dsp:txBody>
      <dsp:txXfrm rot="10800000" flipV="1">
        <a:off x="4941026" y="1131122"/>
        <a:ext cx="1950503" cy="490745"/>
      </dsp:txXfrm>
    </dsp:sp>
    <dsp:sp modelId="{9458FD2C-9267-406F-BD59-C70F4FDD7F77}">
      <dsp:nvSpPr>
        <dsp:cNvPr id="0" name=""/>
        <dsp:cNvSpPr/>
      </dsp:nvSpPr>
      <dsp:spPr>
        <a:xfrm>
          <a:off x="5634396" y="2185768"/>
          <a:ext cx="1946660" cy="3784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SCAT Specialist</a:t>
          </a:r>
          <a:endParaRPr lang="en-US" sz="1300" kern="1200" dirty="0"/>
        </a:p>
      </dsp:txBody>
      <dsp:txXfrm>
        <a:off x="5634396" y="2185768"/>
        <a:ext cx="1946660" cy="378488"/>
      </dsp:txXfrm>
    </dsp:sp>
    <dsp:sp modelId="{A7080678-31E1-4942-9B66-5136A2B9384D}">
      <dsp:nvSpPr>
        <dsp:cNvPr id="0" name=""/>
        <dsp:cNvSpPr/>
      </dsp:nvSpPr>
      <dsp:spPr>
        <a:xfrm>
          <a:off x="579616" y="2163252"/>
          <a:ext cx="2166146" cy="4202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Sampling Specialist</a:t>
          </a:r>
          <a:endParaRPr lang="en-US" sz="1300" kern="1200" dirty="0"/>
        </a:p>
      </dsp:txBody>
      <dsp:txXfrm>
        <a:off x="579616" y="2163252"/>
        <a:ext cx="2166146" cy="420217"/>
      </dsp:txXfrm>
    </dsp:sp>
    <dsp:sp modelId="{C2DBC373-7ED9-43AC-9F38-49208E5C181E}">
      <dsp:nvSpPr>
        <dsp:cNvPr id="0" name=""/>
        <dsp:cNvSpPr/>
      </dsp:nvSpPr>
      <dsp:spPr>
        <a:xfrm>
          <a:off x="1455508" y="2793607"/>
          <a:ext cx="2166146" cy="6212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Historical/Cultural Specialist</a:t>
          </a:r>
          <a:endParaRPr lang="en-US" sz="1300" kern="1200" dirty="0"/>
        </a:p>
      </dsp:txBody>
      <dsp:txXfrm>
        <a:off x="1455508" y="2793607"/>
        <a:ext cx="2166146" cy="621224"/>
      </dsp:txXfrm>
    </dsp:sp>
    <dsp:sp modelId="{F626BD22-36AE-48F5-9E0B-0E7646E75A69}">
      <dsp:nvSpPr>
        <dsp:cNvPr id="0" name=""/>
        <dsp:cNvSpPr/>
      </dsp:nvSpPr>
      <dsp:spPr>
        <a:xfrm>
          <a:off x="4874598" y="2891851"/>
          <a:ext cx="1940422" cy="4438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Response Technologies Specialist</a:t>
          </a:r>
          <a:endParaRPr lang="en-US" sz="1300" kern="1200" dirty="0"/>
        </a:p>
      </dsp:txBody>
      <dsp:txXfrm>
        <a:off x="4874598" y="2891851"/>
        <a:ext cx="1940422" cy="443839"/>
      </dsp:txXfrm>
    </dsp:sp>
    <dsp:sp modelId="{0D4287BC-6681-42E2-B79A-62110EB2B659}">
      <dsp:nvSpPr>
        <dsp:cNvPr id="0" name=""/>
        <dsp:cNvSpPr/>
      </dsp:nvSpPr>
      <dsp:spPr>
        <a:xfrm>
          <a:off x="5566689" y="3650937"/>
          <a:ext cx="2166146" cy="5506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Trajectory Analysis Specialist</a:t>
          </a:r>
          <a:endParaRPr lang="en-US" sz="1300" kern="1200" dirty="0"/>
        </a:p>
      </dsp:txBody>
      <dsp:txXfrm>
        <a:off x="5566689" y="3650937"/>
        <a:ext cx="2166146" cy="550661"/>
      </dsp:txXfrm>
    </dsp:sp>
    <dsp:sp modelId="{7ABD49C9-C4FB-478E-81AC-3BEAC6777B58}">
      <dsp:nvSpPr>
        <dsp:cNvPr id="0" name=""/>
        <dsp:cNvSpPr/>
      </dsp:nvSpPr>
      <dsp:spPr>
        <a:xfrm>
          <a:off x="579616" y="3579693"/>
          <a:ext cx="2166146" cy="7055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Disposal Specialist</a:t>
          </a:r>
          <a:endParaRPr lang="en-US" sz="1300" kern="1200" dirty="0"/>
        </a:p>
      </dsp:txBody>
      <dsp:txXfrm>
        <a:off x="579616" y="3579693"/>
        <a:ext cx="2166146" cy="705524"/>
      </dsp:txXfrm>
    </dsp:sp>
    <dsp:sp modelId="{26406CEE-ADAB-44BF-A57F-ABB430E2DDE4}">
      <dsp:nvSpPr>
        <dsp:cNvPr id="0" name=""/>
        <dsp:cNvSpPr/>
      </dsp:nvSpPr>
      <dsp:spPr>
        <a:xfrm>
          <a:off x="4876800" y="4572001"/>
          <a:ext cx="1994184" cy="5309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Wildlife Specialist</a:t>
          </a:r>
          <a:endParaRPr lang="en-US" sz="1300" kern="1200" dirty="0"/>
        </a:p>
      </dsp:txBody>
      <dsp:txXfrm>
        <a:off x="4876800" y="4572001"/>
        <a:ext cx="1994184" cy="530952"/>
      </dsp:txXfrm>
    </dsp:sp>
    <dsp:sp modelId="{7AB72AA6-3A76-4A29-9ADE-B2041E4C5B09}">
      <dsp:nvSpPr>
        <dsp:cNvPr id="0" name=""/>
        <dsp:cNvSpPr/>
      </dsp:nvSpPr>
      <dsp:spPr>
        <a:xfrm>
          <a:off x="1455508" y="4559894"/>
          <a:ext cx="2166146" cy="5095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Environmental Specialist</a:t>
          </a:r>
          <a:endParaRPr lang="en-US" sz="1300" kern="1200" dirty="0"/>
        </a:p>
      </dsp:txBody>
      <dsp:txXfrm>
        <a:off x="1455508" y="4559894"/>
        <a:ext cx="2166146" cy="509561"/>
      </dsp:txXfrm>
    </dsp:sp>
    <dsp:sp modelId="{3C66D753-8B61-4696-99FF-E2EDDF443AB4}">
      <dsp:nvSpPr>
        <dsp:cNvPr id="0" name=""/>
        <dsp:cNvSpPr/>
      </dsp:nvSpPr>
      <dsp:spPr>
        <a:xfrm>
          <a:off x="5637933" y="5520996"/>
          <a:ext cx="1990908" cy="5642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Remediation Technologies Specialist</a:t>
          </a:r>
          <a:endParaRPr lang="en-US" sz="1300" kern="1200" dirty="0"/>
        </a:p>
      </dsp:txBody>
      <dsp:txXfrm>
        <a:off x="5637933" y="5520996"/>
        <a:ext cx="1990908" cy="564240"/>
      </dsp:txXfrm>
    </dsp:sp>
    <dsp:sp modelId="{82F48094-95A7-4210-A5DB-FFE7A3F0FD1E}">
      <dsp:nvSpPr>
        <dsp:cNvPr id="0" name=""/>
        <dsp:cNvSpPr/>
      </dsp:nvSpPr>
      <dsp:spPr>
        <a:xfrm>
          <a:off x="550190" y="5515414"/>
          <a:ext cx="2166146" cy="5642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Weather Forecast Specialist</a:t>
          </a:r>
          <a:endParaRPr lang="en-US" sz="1300" kern="1200" dirty="0"/>
        </a:p>
      </dsp:txBody>
      <dsp:txXfrm>
        <a:off x="550190" y="5515414"/>
        <a:ext cx="2166146" cy="564207"/>
      </dsp:txXfrm>
    </dsp:sp>
    <dsp:sp modelId="{EBE0A5C6-E71B-44E3-B480-B5911AC84C84}">
      <dsp:nvSpPr>
        <dsp:cNvPr id="0" name=""/>
        <dsp:cNvSpPr/>
      </dsp:nvSpPr>
      <dsp:spPr>
        <a:xfrm>
          <a:off x="1410789" y="1131123"/>
          <a:ext cx="2166146" cy="50074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Scientific Support Coordinator</a:t>
          </a:r>
          <a:endParaRPr lang="en-US" sz="1300" kern="1200" dirty="0"/>
        </a:p>
      </dsp:txBody>
      <dsp:txXfrm>
        <a:off x="1410789" y="1131123"/>
        <a:ext cx="2166146" cy="5007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FEEC12-959F-49E7-A586-D432242D8597}">
      <dsp:nvSpPr>
        <dsp:cNvPr id="0" name=""/>
        <dsp:cNvSpPr/>
      </dsp:nvSpPr>
      <dsp:spPr>
        <a:xfrm>
          <a:off x="0" y="3680939"/>
          <a:ext cx="6096000" cy="80674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Post-Assessment</a:t>
          </a:r>
          <a:endParaRPr lang="en-US" sz="2800" kern="1200" dirty="0">
            <a:solidFill>
              <a:schemeClr val="tx1"/>
            </a:solidFill>
          </a:endParaRPr>
        </a:p>
      </dsp:txBody>
      <dsp:txXfrm>
        <a:off x="0" y="3680939"/>
        <a:ext cx="6096000" cy="806741"/>
      </dsp:txXfrm>
    </dsp:sp>
    <dsp:sp modelId="{85AD525C-EF34-4160-A9FA-0A2F7F71D1C2}">
      <dsp:nvSpPr>
        <dsp:cNvPr id="0" name=""/>
        <dsp:cNvSpPr/>
      </dsp:nvSpPr>
      <dsp:spPr>
        <a:xfrm rot="10800000">
          <a:off x="0" y="2458862"/>
          <a:ext cx="6096000" cy="1240768"/>
        </a:xfrm>
        <a:prstGeom prst="upArrowCallou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Assessment Implementation</a:t>
          </a:r>
          <a:endParaRPr lang="en-US" sz="2800" kern="1200" dirty="0">
            <a:solidFill>
              <a:schemeClr val="tx1"/>
            </a:solidFill>
          </a:endParaRPr>
        </a:p>
      </dsp:txBody>
      <dsp:txXfrm rot="10800000">
        <a:off x="0" y="2458862"/>
        <a:ext cx="6096000" cy="1240768"/>
      </dsp:txXfrm>
    </dsp:sp>
    <dsp:sp modelId="{5B1DC87E-63CB-445A-ACC0-82068CE6EFF6}">
      <dsp:nvSpPr>
        <dsp:cNvPr id="0" name=""/>
        <dsp:cNvSpPr/>
      </dsp:nvSpPr>
      <dsp:spPr>
        <a:xfrm rot="10800000">
          <a:off x="0" y="1236349"/>
          <a:ext cx="6096000" cy="1240768"/>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Assessment Plan</a:t>
          </a:r>
          <a:endParaRPr lang="en-US" sz="2800" kern="1200" dirty="0">
            <a:solidFill>
              <a:schemeClr val="tx1"/>
            </a:solidFill>
          </a:endParaRPr>
        </a:p>
      </dsp:txBody>
      <dsp:txXfrm rot="10800000">
        <a:off x="0" y="1236349"/>
        <a:ext cx="6096000" cy="1240768"/>
      </dsp:txXfrm>
    </dsp:sp>
    <dsp:sp modelId="{90C9E5D8-8649-4802-8372-700BA32DB646}">
      <dsp:nvSpPr>
        <dsp:cNvPr id="0" name=""/>
        <dsp:cNvSpPr/>
      </dsp:nvSpPr>
      <dsp:spPr>
        <a:xfrm rot="10800000">
          <a:off x="0" y="1528"/>
          <a:ext cx="6096000" cy="1240768"/>
        </a:xfrm>
        <a:prstGeom prst="upArrowCallou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solidFill>
            </a:rPr>
            <a:t>Pre- Assessment Screen</a:t>
          </a:r>
          <a:endParaRPr lang="en-US" sz="2800" kern="1200" dirty="0">
            <a:solidFill>
              <a:sysClr val="windowText" lastClr="000000"/>
            </a:solidFill>
          </a:endParaRPr>
        </a:p>
      </dsp:txBody>
      <dsp:txXfrm rot="10800000">
        <a:off x="0" y="1528"/>
        <a:ext cx="6096000" cy="1240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1366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1366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1366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ea typeface="ＭＳ Ｐゴシック" charset="-128"/>
                <a:cs typeface="ＭＳ Ｐゴシック" charset="-128"/>
              </a:defRPr>
            </a:lvl1pPr>
          </a:lstStyle>
          <a:p>
            <a:pPr>
              <a:defRPr/>
            </a:pPr>
            <a:fld id="{63E654F8-1714-7F4C-B17C-FB6CCF45A2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ea typeface="ＭＳ Ｐゴシック" charset="-128"/>
                <a:cs typeface="ＭＳ Ｐゴシック" charset="-128"/>
              </a:defRPr>
            </a:lvl1pPr>
          </a:lstStyle>
          <a:p>
            <a:pPr>
              <a:defRPr/>
            </a:pPr>
            <a:fld id="{0BBF0CB8-358D-8F44-AB11-06E16AF6CA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amninteresting.com/the-tragedy-of-the-love-canal" TargetMode="External"/><Relationship Id="rId4" Type="http://schemas.openxmlformats.org/officeDocument/2006/relationships/hyperlink" Target="http://toxipedia.org/display/toxipedia/Love+Canal+Disaster" TargetMode="External"/><Relationship Id="rId5" Type="http://schemas.openxmlformats.org/officeDocument/2006/relationships/hyperlink" Target="http://www.epa.gov/history/topics/lovecanal/01.htm" TargetMode="External"/><Relationship Id="rId6" Type="http://schemas.openxmlformats.org/officeDocument/2006/relationships/hyperlink" Target="http://en.wikipedia.org/wiki/Toxic_waste" TargetMode="External"/><Relationship Id="rId7" Type="http://schemas.openxmlformats.org/officeDocument/2006/relationships/hyperlink" Target="http://en.wikipedia.org/wiki/Louisville,_Kentucky" TargetMode="External"/><Relationship Id="rId8" Type="http://schemas.openxmlformats.org/officeDocument/2006/relationships/hyperlink" Target="http://en.wikipedia.org/wiki/Drum_(container)" TargetMode="External"/><Relationship Id="rId9" Type="http://schemas.openxmlformats.org/officeDocument/2006/relationships/hyperlink" Target="http://en.wikipedia.org/wiki/Superfund" TargetMode="External"/><Relationship Id="rId10" Type="http://schemas.openxmlformats.org/officeDocument/2006/relationships/hyperlink" Target="http://en.wikipedia.org/wiki/Love_Canal" TargetMode="External"/><Relationship Id="rId11" Type="http://schemas.openxmlformats.org/officeDocument/2006/relationships/hyperlink" Target="http://en.wikipedia.org/wiki/Lois_Gibbs"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3377A9-EB02-144D-A1E3-48F324B044DA}" type="slidenum">
              <a:rPr lang="en-US">
                <a:latin typeface="Arial" pitchFamily="-104" charset="0"/>
                <a:ea typeface="ＭＳ Ｐゴシック" pitchFamily="-104" charset="-128"/>
                <a:cs typeface="ＭＳ Ｐゴシック" pitchFamily="-104" charset="-128"/>
              </a:rPr>
              <a:pPr/>
              <a:t>1</a:t>
            </a:fld>
            <a:endParaRPr lang="en-US">
              <a:latin typeface="Arial" pitchFamily="-104" charset="0"/>
              <a:ea typeface="ＭＳ Ｐゴシック" pitchFamily="-104" charset="-128"/>
              <a:cs typeface="ＭＳ Ｐゴシック" pitchFamily="-104" charset="-128"/>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smtClean="0"/>
              <a:t>   The first National Contingency Plan was developed and published in 1968 in response to a massive oil spill from the oil tanker </a:t>
            </a:r>
            <a:r>
              <a:rPr lang="en-US" b="1" dirty="0" smtClean="0"/>
              <a:t>Torrey Canyon </a:t>
            </a:r>
            <a:r>
              <a:rPr lang="en-US" dirty="0" smtClean="0"/>
              <a:t>off the coast of England the year before; more than 37 million gallons of crude oil spilled into the water, causing massive environmental damage</a:t>
            </a:r>
          </a:p>
          <a:p>
            <a:pPr>
              <a:buFont typeface="Arial" pitchFamily="34" charset="0"/>
              <a:buChar char="•"/>
            </a:pPr>
            <a:endParaRPr lang="en-US" dirty="0" smtClean="0"/>
          </a:p>
          <a:p>
            <a:pPr>
              <a:buFont typeface="Arial" pitchFamily="34" charset="0"/>
              <a:buChar char="•"/>
            </a:pPr>
            <a:r>
              <a:rPr lang="en-US" dirty="0" smtClean="0"/>
              <a:t>  To avoid the problems faced by response officials involved in this incident, U.S. officials developed a coordinated approach to cope with potential spills in U.S. waters</a:t>
            </a:r>
          </a:p>
          <a:p>
            <a:pPr>
              <a:buFont typeface="Arial" pitchFamily="34" charset="0"/>
              <a:buChar char="•"/>
            </a:pPr>
            <a:endParaRPr lang="en-US" dirty="0" smtClean="0"/>
          </a:p>
          <a:p>
            <a:pPr>
              <a:buFont typeface="Arial" pitchFamily="34" charset="0"/>
              <a:buChar char="•"/>
            </a:pPr>
            <a:r>
              <a:rPr lang="en-US" dirty="0" smtClean="0"/>
              <a:t> Congress has broadened the scope of the National Contingency Plan over the years</a:t>
            </a:r>
          </a:p>
          <a:p>
            <a:pPr>
              <a:buFont typeface="Arial" pitchFamily="34" charset="0"/>
              <a:buChar char="•"/>
            </a:pPr>
            <a:endParaRPr lang="en-US" dirty="0" smtClean="0"/>
          </a:p>
          <a:p>
            <a:pPr lvl="1">
              <a:buFont typeface="Arial" pitchFamily="34" charset="0"/>
              <a:buChar char="•"/>
            </a:pPr>
            <a:r>
              <a:rPr lang="en-US" dirty="0" smtClean="0"/>
              <a:t>  As required by the Clean Water Act of 1972, the NCP was revised the following year to include a framework for responding to hazardous substance spills as well as oil discharges</a:t>
            </a:r>
          </a:p>
          <a:p>
            <a:pPr lvl="1">
              <a:buFont typeface="Arial" pitchFamily="34" charset="0"/>
              <a:buChar char="•"/>
            </a:pPr>
            <a:endParaRPr lang="en-US" dirty="0" smtClean="0"/>
          </a:p>
          <a:p>
            <a:pPr lvl="1">
              <a:buFont typeface="Arial" pitchFamily="34" charset="0"/>
              <a:buChar char="•"/>
            </a:pPr>
            <a:r>
              <a:rPr lang="en-US" dirty="0" smtClean="0"/>
              <a:t> Following the passage of Superfund (CERCLA) legislation in 1980, the NCP was broadened to cover releases at hazardous waste sites requiring emergency removal actions</a:t>
            </a:r>
          </a:p>
          <a:p>
            <a:pPr lvl="1">
              <a:buFont typeface="Arial" pitchFamily="34" charset="0"/>
              <a:buChar char="•"/>
            </a:pPr>
            <a:endParaRPr lang="en-US" dirty="0" smtClean="0"/>
          </a:p>
          <a:p>
            <a:pPr lvl="1">
              <a:buFont typeface="Arial" pitchFamily="34" charset="0"/>
              <a:buChar char="•"/>
            </a:pPr>
            <a:r>
              <a:rPr lang="en-US" dirty="0" smtClean="0"/>
              <a:t>  Over the years, additional revisions have been made to the NCP to keep pace with the enactment of legislation; the latest revisions to the NCP were finalized in 1994 to reflect the oil spill provisions of the Oil Pollution Act of 1990</a:t>
            </a:r>
            <a:endParaRPr lang="en-US" dirty="0"/>
          </a:p>
        </p:txBody>
      </p:sp>
      <p:sp>
        <p:nvSpPr>
          <p:cNvPr id="4" name="Slide Number Placeholder 3"/>
          <p:cNvSpPr>
            <a:spLocks noGrp="1"/>
          </p:cNvSpPr>
          <p:nvPr>
            <p:ph type="sldNum" sz="quarter" idx="10"/>
          </p:nvPr>
        </p:nvSpPr>
        <p:spPr/>
        <p:txBody>
          <a:bodyPr/>
          <a:lstStyle/>
          <a:p>
            <a:fld id="{65523F81-BA90-44B0-8A5A-5F7ECE87264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  Trust resources include both </a:t>
            </a:r>
            <a:r>
              <a:rPr lang="en-US" b="1" dirty="0" smtClean="0"/>
              <a:t>species</a:t>
            </a:r>
            <a:r>
              <a:rPr lang="en-US" dirty="0" smtClean="0"/>
              <a:t> and </a:t>
            </a:r>
            <a:r>
              <a:rPr lang="en-US" b="1" dirty="0" smtClean="0"/>
              <a:t>places</a:t>
            </a:r>
          </a:p>
          <a:p>
            <a:pPr>
              <a:buFont typeface="Arial" pitchFamily="34" charset="0"/>
              <a:buChar char="•"/>
            </a:pPr>
            <a:endParaRPr lang="en-US" dirty="0" smtClean="0"/>
          </a:p>
          <a:p>
            <a:pPr>
              <a:buFont typeface="Arial" pitchFamily="34" charset="0"/>
              <a:buChar char="•"/>
            </a:pPr>
            <a:r>
              <a:rPr lang="en-US" dirty="0" smtClean="0"/>
              <a:t>  Fish, wildlife, migratory birds, and marine mammals are all mentioned in CERCLA and the NCP as trust resources, as are National Marine Sanctuaries and Estuarine Research Reserves; DOI protects no only endangered species but also National Parks and Monuments</a:t>
            </a:r>
          </a:p>
          <a:p>
            <a:pPr>
              <a:buFont typeface="Arial" pitchFamily="34" charset="0"/>
              <a:buChar char="•"/>
            </a:pPr>
            <a:endParaRPr lang="en-US" dirty="0" smtClean="0"/>
          </a:p>
          <a:p>
            <a:pPr>
              <a:buFont typeface="Arial" pitchFamily="34" charset="0"/>
              <a:buChar char="•"/>
            </a:pPr>
            <a:r>
              <a:rPr lang="en-US" dirty="0" smtClean="0"/>
              <a:t>  NCP acknowledges hat protecting a living resource entails not only preventing or mitigating contamination of the protected species itself but also ensuring the continued availability and quality of that species’ habit and food sources</a:t>
            </a:r>
          </a:p>
          <a:p>
            <a:pPr>
              <a:buFont typeface="Arial" pitchFamily="34" charset="0"/>
              <a:buChar char="•"/>
            </a:pPr>
            <a:endParaRPr lang="en-US" dirty="0" smtClean="0"/>
          </a:p>
          <a:p>
            <a:pPr>
              <a:buFont typeface="Arial" pitchFamily="34" charset="0"/>
              <a:buChar char="•"/>
            </a:pPr>
            <a:r>
              <a:rPr lang="en-US" dirty="0" smtClean="0"/>
              <a:t>  Clear implication is that the definition of what is a trust resource is left to the trustee</a:t>
            </a:r>
          </a:p>
          <a:p>
            <a:pPr>
              <a:buFont typeface="Arial" pitchFamily="34" charset="0"/>
              <a:buChar char="•"/>
            </a:pPr>
            <a:endParaRPr lang="en-US" dirty="0" smtClean="0"/>
          </a:p>
          <a:p>
            <a:pPr lvl="1">
              <a:buFont typeface="Arial" pitchFamily="34" charset="0"/>
              <a:buChar char="•"/>
            </a:pPr>
            <a:r>
              <a:rPr lang="en-US" dirty="0" smtClean="0"/>
              <a:t>  Thus within the bounds of trustees’ responsibilities defined by various statutes, trustees may interpret their CERCLA mandate to include whatever biota “and their supporting ecosystems” that the trustees consider appropriate</a:t>
            </a:r>
          </a:p>
          <a:p>
            <a:pPr>
              <a:buFont typeface="Arial" pitchFamily="34" charset="0"/>
              <a:buChar char="•"/>
            </a:pPr>
            <a:endParaRPr lang="en-US" dirty="0" smtClean="0"/>
          </a:p>
          <a:p>
            <a:pPr>
              <a:buFont typeface="Arial" pitchFamily="34" charset="0"/>
              <a:buChar char="•"/>
            </a:pPr>
            <a:r>
              <a:rPr lang="en-US" dirty="0" smtClean="0"/>
              <a:t>  With regard to specific sites, the OSC should let trustee agencies determine whether trust resources as present and potentially affected by a release or discharge</a:t>
            </a:r>
          </a:p>
        </p:txBody>
      </p:sp>
      <p:sp>
        <p:nvSpPr>
          <p:cNvPr id="4" name="Slide Number Placeholder 3"/>
          <p:cNvSpPr>
            <a:spLocks noGrp="1"/>
          </p:cNvSpPr>
          <p:nvPr>
            <p:ph type="sldNum" sz="quarter" idx="10"/>
          </p:nvPr>
        </p:nvSpPr>
        <p:spPr/>
        <p:txBody>
          <a:bodyPr/>
          <a:lstStyle/>
          <a:p>
            <a:fld id="{F1BC97B8-B075-4915-8AC3-E84AA4251E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buFont typeface="Arial" pitchFamily="34" charset="0"/>
              <a:buChar char="•"/>
              <a:defRPr/>
            </a:pPr>
            <a:r>
              <a:rPr lang="en-US" sz="1300" dirty="0" smtClean="0"/>
              <a:t>  By Executive Order 12580 and in the NCP, the President has designated certain executive officers as Federal trustees for natural resources</a:t>
            </a:r>
          </a:p>
          <a:p>
            <a:pPr defTabSz="966612" eaLnBrk="1" fontAlgn="auto" hangingPunct="1">
              <a:spcBef>
                <a:spcPts val="0"/>
              </a:spcBef>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smtClean="0"/>
              <a:t>  Map intend only to give you a sense of  where the federal resource trustees are located</a:t>
            </a:r>
          </a:p>
          <a:p>
            <a:pPr>
              <a:buFont typeface="Arial" pitchFamily="34" charset="0"/>
              <a:buChar char="•"/>
            </a:pPr>
            <a:endParaRPr lang="en-US" dirty="0" smtClean="0"/>
          </a:p>
          <a:p>
            <a:pPr>
              <a:buFont typeface="Arial" pitchFamily="34" charset="0"/>
              <a:buChar char="•"/>
            </a:pPr>
            <a:r>
              <a:rPr lang="en-US" dirty="0" smtClean="0"/>
              <a:t>  Lavender – Bureau of Indian Affairs		</a:t>
            </a:r>
          </a:p>
          <a:p>
            <a:pPr>
              <a:buFont typeface="Arial" pitchFamily="34" charset="0"/>
              <a:buChar char="•"/>
            </a:pPr>
            <a:endParaRPr lang="en-US" dirty="0" smtClean="0"/>
          </a:p>
          <a:p>
            <a:pPr>
              <a:buFont typeface="Arial" pitchFamily="34" charset="0"/>
              <a:buChar char="•"/>
            </a:pPr>
            <a:r>
              <a:rPr lang="en-US" dirty="0" smtClean="0"/>
              <a:t>  Yellow – Bureau of Land Management</a:t>
            </a:r>
          </a:p>
          <a:p>
            <a:pPr>
              <a:buFont typeface="Arial" pitchFamily="34" charset="0"/>
              <a:buChar char="•"/>
            </a:pPr>
            <a:endParaRPr lang="en-US" dirty="0" smtClean="0"/>
          </a:p>
          <a:p>
            <a:pPr>
              <a:buFont typeface="Arial" pitchFamily="34" charset="0"/>
              <a:buChar char="•"/>
            </a:pPr>
            <a:r>
              <a:rPr lang="en-US" dirty="0" smtClean="0"/>
              <a:t>  Purple – Bureau of Reclamation</a:t>
            </a:r>
          </a:p>
          <a:p>
            <a:pPr>
              <a:buFont typeface="Arial" pitchFamily="34" charset="0"/>
              <a:buChar char="•"/>
            </a:pPr>
            <a:endParaRPr lang="en-US" dirty="0" smtClean="0"/>
          </a:p>
          <a:p>
            <a:pPr>
              <a:buFont typeface="Arial" pitchFamily="34" charset="0"/>
              <a:buChar char="•"/>
            </a:pPr>
            <a:r>
              <a:rPr lang="en-US" dirty="0" smtClean="0"/>
              <a:t>  Blue – Department of Defense</a:t>
            </a:r>
          </a:p>
          <a:p>
            <a:pPr>
              <a:buFont typeface="Arial" pitchFamily="34" charset="0"/>
              <a:buChar char="•"/>
            </a:pPr>
            <a:endParaRPr lang="en-US" dirty="0" smtClean="0"/>
          </a:p>
          <a:p>
            <a:pPr>
              <a:buFont typeface="Arial" pitchFamily="34" charset="0"/>
              <a:buChar char="•"/>
            </a:pPr>
            <a:r>
              <a:rPr lang="en-US" dirty="0" smtClean="0"/>
              <a:t>  Orange – Fish and Wildlife Service</a:t>
            </a:r>
          </a:p>
          <a:p>
            <a:pPr>
              <a:buFont typeface="Arial" pitchFamily="34" charset="0"/>
              <a:buChar char="•"/>
            </a:pPr>
            <a:endParaRPr lang="en-US" dirty="0" smtClean="0"/>
          </a:p>
          <a:p>
            <a:pPr>
              <a:buFont typeface="Arial" pitchFamily="34" charset="0"/>
              <a:buChar char="•"/>
            </a:pPr>
            <a:r>
              <a:rPr lang="en-US" dirty="0" smtClean="0"/>
              <a:t>  Light green – Forest Service</a:t>
            </a:r>
          </a:p>
          <a:p>
            <a:pPr>
              <a:buFont typeface="Arial" pitchFamily="34" charset="0"/>
              <a:buChar char="•"/>
            </a:pPr>
            <a:endParaRPr lang="en-US" dirty="0" smtClean="0"/>
          </a:p>
          <a:p>
            <a:pPr>
              <a:buFont typeface="Arial" pitchFamily="34" charset="0"/>
              <a:buChar char="•"/>
            </a:pPr>
            <a:r>
              <a:rPr lang="en-US" dirty="0" smtClean="0"/>
              <a:t>  Sage – National Park Service</a:t>
            </a:r>
          </a:p>
          <a:p>
            <a:pPr>
              <a:buFont typeface="Arial" pitchFamily="34" charset="0"/>
              <a:buChar char="•"/>
            </a:pPr>
            <a:endParaRPr lang="en-US" dirty="0" smtClean="0"/>
          </a:p>
          <a:p>
            <a:pPr>
              <a:buFont typeface="Arial" pitchFamily="34" charset="0"/>
              <a:buChar char="•"/>
            </a:pPr>
            <a:r>
              <a:rPr lang="en-US" dirty="0" smtClean="0"/>
              <a:t>  Dark green – Tennessee Valley Authority</a:t>
            </a:r>
          </a:p>
          <a:p>
            <a:pPr>
              <a:buFont typeface="Arial" pitchFamily="34" charset="0"/>
              <a:buChar char="•"/>
            </a:pPr>
            <a:endParaRPr lang="en-US" dirty="0" smtClean="0"/>
          </a:p>
          <a:p>
            <a:pPr>
              <a:buFont typeface="Arial" pitchFamily="34" charset="0"/>
              <a:buChar char="•"/>
            </a:pPr>
            <a:r>
              <a:rPr lang="en-US" dirty="0" smtClean="0"/>
              <a:t>  Light grey – Other federal agencies</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2</a:t>
            </a:r>
            <a:r>
              <a:rPr lang="en-US" baseline="30000" dirty="0" smtClean="0"/>
              <a:t>nd</a:t>
            </a:r>
            <a:r>
              <a:rPr lang="en-US" dirty="0" smtClean="0"/>
              <a:t> Statement →  Will discuss in greater detail during the next slide</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Secretary of Agriculture, through USFS, has jurisdiction over large tracts of land in all areas of the country →  </a:t>
            </a:r>
            <a:r>
              <a:rPr lang="en-US" sz="1300" b="1" dirty="0" smtClean="0">
                <a:latin typeface="+mn-lt"/>
                <a:ea typeface="+mn-ea"/>
                <a:cs typeface="+mn-cs"/>
              </a:rPr>
              <a:t>232,895,585 acres</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buFont typeface="Arial" pitchFamily="34" charset="0"/>
              <a:buChar char="•"/>
              <a:defRPr/>
            </a:pPr>
            <a:r>
              <a:rPr lang="en-US" sz="1300" dirty="0" smtClean="0"/>
              <a:t>  National Oceanic and Atmospheric Administration</a:t>
            </a:r>
          </a:p>
          <a:p>
            <a:pPr defTabSz="966612" eaLnBrk="1" fontAlgn="auto" hangingPunct="1">
              <a:spcBef>
                <a:spcPts val="0"/>
              </a:spcBef>
              <a:spcAft>
                <a:spcPts val="0"/>
              </a:spcAft>
              <a:buFont typeface="Arial" pitchFamily="34" charset="0"/>
              <a:buChar char="•"/>
              <a:defRPr/>
            </a:pPr>
            <a:endParaRPr lang="en-US" sz="1300" dirty="0" smtClean="0"/>
          </a:p>
          <a:p>
            <a:pPr defTabSz="966612" eaLnBrk="1" fontAlgn="auto" hangingPunct="1">
              <a:spcBef>
                <a:spcPts val="0"/>
              </a:spcBef>
              <a:spcAft>
                <a:spcPts val="0"/>
              </a:spcAft>
              <a:buFont typeface="Arial" pitchFamily="34" charset="0"/>
              <a:buChar char="•"/>
              <a:defRPr/>
            </a:pPr>
            <a:r>
              <a:rPr lang="en-US" sz="1300" dirty="0" smtClean="0"/>
              <a:t>  </a:t>
            </a:r>
            <a:r>
              <a:rPr lang="en-US" sz="1300" dirty="0" err="1" smtClean="0"/>
              <a:t>Anadromous</a:t>
            </a:r>
            <a:r>
              <a:rPr lang="en-US" sz="1300" dirty="0" smtClean="0"/>
              <a:t> fish – fish such as salmon which spawn in fresh water and spend a portion of their lives in the ocean</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Bureau of Reclamation</a:t>
            </a:r>
          </a:p>
          <a:p>
            <a:pPr>
              <a:buFont typeface="Arial" pitchFamily="34" charset="0"/>
              <a:buChar char="•"/>
            </a:pPr>
            <a:endParaRPr lang="en-US" dirty="0" smtClean="0"/>
          </a:p>
          <a:p>
            <a:pPr>
              <a:buFont typeface="Arial" pitchFamily="34" charset="0"/>
              <a:buChar char="•"/>
            </a:pPr>
            <a:r>
              <a:rPr lang="en-US" dirty="0" smtClean="0"/>
              <a:t>  Bureau of Land Management</a:t>
            </a:r>
          </a:p>
          <a:p>
            <a:pPr>
              <a:buFont typeface="Arial" pitchFamily="34" charset="0"/>
              <a:buChar char="•"/>
            </a:pPr>
            <a:endParaRPr lang="en-US" dirty="0" smtClean="0"/>
          </a:p>
          <a:p>
            <a:pPr>
              <a:buFont typeface="Arial" pitchFamily="34" charset="0"/>
              <a:buChar char="•"/>
            </a:pPr>
            <a:r>
              <a:rPr lang="en-US" dirty="0" smtClean="0"/>
              <a:t>  Fish and Wildlife Service</a:t>
            </a:r>
          </a:p>
          <a:p>
            <a:pPr>
              <a:buFont typeface="Arial" pitchFamily="34" charset="0"/>
              <a:buChar char="•"/>
            </a:pPr>
            <a:endParaRPr lang="en-US" dirty="0" smtClean="0"/>
          </a:p>
          <a:p>
            <a:pPr>
              <a:buFont typeface="Arial" pitchFamily="34" charset="0"/>
              <a:buChar char="•"/>
            </a:pPr>
            <a:r>
              <a:rPr lang="en-US" dirty="0" smtClean="0"/>
              <a:t>  National Park Service</a:t>
            </a:r>
          </a:p>
          <a:p>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a:p>
            <a:pPr>
              <a:buFont typeface="Arial" pitchFamily="34" charset="0"/>
              <a:buChar char="•"/>
            </a:pPr>
            <a:r>
              <a:rPr lang="en-US" dirty="0" smtClean="0"/>
              <a:t>  RESTORE Act established a Gulf Coast Ecosystem Restoration Council comprised of governors from the five affected Gulf States’, the Secretaries from the U.S. Departments of the Interior, Commerce, Agriculture, and Homeland Security as well as the Secretary of the Army and the Administrator of the U.S. Environmental Protection Agency</a:t>
            </a:r>
          </a:p>
          <a:p>
            <a:endParaRPr lang="en-US" dirty="0" smtClean="0"/>
          </a:p>
          <a:p>
            <a:pPr>
              <a:buFont typeface="Arial" pitchFamily="34" charset="0"/>
              <a:buChar char="•"/>
            </a:pPr>
            <a:r>
              <a:rPr lang="en-US" dirty="0" smtClean="0"/>
              <a:t>  RESTORE Act dedicates 80 percent of all administrative and civil penalties related to the Deepwater Horizon spill to a Gulf Coast Restoration Trust Fund and outlines a structure by which the funds can be utilized to restore and protect the natural resources, ecosystems, fisheries, marine and wildlife habitats, beaches, coastal wetlands, and economy of the Gulf Coast region</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300" dirty="0" smtClean="0"/>
              <a:t> Note that state natural resource trustees may be found in a variety of state offices</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Natural resource trustees have a broad mandate to protect and restore resources under their jurisdiction  → therefore, the responsibilities of the trustees are not restricted to any single point in the Superfund process</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48025D0-A1DC-784F-A447-08EC1B51581E}" type="slidenum">
              <a:rPr lang="en-US">
                <a:latin typeface="Arial" pitchFamily="-104" charset="0"/>
                <a:ea typeface="ＭＳ Ｐゴシック" pitchFamily="-104" charset="-128"/>
                <a:cs typeface="ＭＳ Ｐゴシック" pitchFamily="-104" charset="-128"/>
              </a:rPr>
              <a:pPr/>
              <a:t>3</a:t>
            </a:fld>
            <a:endParaRPr lang="en-US">
              <a:latin typeface="Arial" pitchFamily="-104" charset="0"/>
              <a:ea typeface="ＭＳ Ｐゴシック" pitchFamily="-104" charset="-128"/>
              <a:cs typeface="ＭＳ Ｐゴシック" pitchFamily="-104" charset="-128"/>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a:latin typeface="Arial" pitchFamily="-104" charset="0"/>
                <a:ea typeface="ＭＳ Ｐゴシック" pitchFamily="-104" charset="-128"/>
                <a:cs typeface="ＭＳ Ｐゴシック" pitchFamily="-104" charset="-128"/>
              </a:rPr>
              <a:t>Although I’m sure that some of you have these rules memorized from previous CLU-IN events, let’s run through them quickly for our new participants. </a:t>
            </a:r>
          </a:p>
          <a:p>
            <a:pPr eaLnBrk="1" hangingPunct="1"/>
            <a:endParaRPr lang="en-US">
              <a:latin typeface="Arial" pitchFamily="-104" charset="0"/>
              <a:ea typeface="ＭＳ Ｐゴシック" pitchFamily="-104" charset="-128"/>
              <a:cs typeface="ＭＳ Ｐゴシック" pitchFamily="-104" charset="-128"/>
            </a:endParaRPr>
          </a:p>
          <a:p>
            <a:pPr eaLnBrk="1" hangingPunct="1"/>
            <a:r>
              <a:rPr lang="en-US">
                <a:latin typeface="Arial" pitchFamily="-104" charset="0"/>
                <a:ea typeface="ＭＳ Ｐゴシック" pitchFamily="-104" charset="-128"/>
                <a:cs typeface="ＭＳ Ｐゴシック" pitchFamily="-104" charset="-128"/>
              </a:rPr>
              <a:t>Please mute your phone lines during the seminar to minimize disruption and background noise. If you do not have a mute button, press *6 to mute #6 to unmute your lines at anytime. Also, please do NOT put this call on hold as this may bring delightful, but unwanted background music over the lines and interupt the seminar.</a:t>
            </a:r>
          </a:p>
          <a:p>
            <a:pPr eaLnBrk="1" hangingPunct="1"/>
            <a:endParaRPr lang="en-US">
              <a:latin typeface="Arial" pitchFamily="-104" charset="0"/>
              <a:ea typeface="ＭＳ Ｐゴシック" pitchFamily="-104" charset="-128"/>
              <a:cs typeface="ＭＳ Ｐゴシック" pitchFamily="-104" charset="-128"/>
            </a:endParaRPr>
          </a:p>
          <a:p>
            <a:pPr eaLnBrk="1" hangingPunct="1"/>
            <a:r>
              <a:rPr lang="en-US">
                <a:latin typeface="Arial" pitchFamily="-104" charset="0"/>
                <a:ea typeface="ＭＳ Ｐゴシック" pitchFamily="-104" charset="-128"/>
                <a:cs typeface="ＭＳ Ｐゴシック" pitchFamily="-104" charset="-128"/>
              </a:rPr>
              <a:t>You should note that throughout the seminar, we will ask for your feedback. You do not need to wait for Q&amp;A breaks to ask questions or provide comments. To submit comments/questions and report technical problems, please use the ? Icon at the top of your screen. You can move forward/backward in the slides by using the single arrow buttons (left moves back 1 slide, right moves advances 1 slide). The double arrowed buttons will take you to 1</a:t>
            </a:r>
            <a:r>
              <a:rPr lang="en-US" baseline="30000">
                <a:latin typeface="Arial" pitchFamily="-104" charset="0"/>
                <a:ea typeface="ＭＳ Ｐゴシック" pitchFamily="-104" charset="-128"/>
                <a:cs typeface="ＭＳ Ｐゴシック" pitchFamily="-104" charset="-128"/>
              </a:rPr>
              <a:t>st</a:t>
            </a:r>
            <a:r>
              <a:rPr lang="en-US">
                <a:latin typeface="Arial" pitchFamily="-104" charset="0"/>
                <a:ea typeface="ＭＳ Ｐゴシック" pitchFamily="-104" charset="-128"/>
                <a:cs typeface="ＭＳ Ｐゴシック" pitchFamily="-104" charset="-128"/>
              </a:rPr>
              <a:t> and last slides respectively. You may also advance to any slide using the numbered links that appear on the left side of your screen. The button with a house icon will take you back to main seminar page which displays our agenda, speaker information, links to the slides and additional resources. Lastly, the button with a computer disc can be used to download and save today’s presentation materials.</a:t>
            </a:r>
          </a:p>
          <a:p>
            <a:pPr eaLnBrk="1" hangingPunct="1"/>
            <a:endParaRPr lang="en-US">
              <a:latin typeface="Arial" pitchFamily="-104" charset="0"/>
              <a:ea typeface="ＭＳ Ｐゴシック" pitchFamily="-104" charset="-128"/>
              <a:cs typeface="ＭＳ Ｐゴシック" pitchFamily="-104" charset="-128"/>
            </a:endParaRPr>
          </a:p>
          <a:p>
            <a:pPr eaLnBrk="1" hangingPunct="1"/>
            <a:r>
              <a:rPr lang="en-US">
                <a:latin typeface="Arial" pitchFamily="-104" charset="0"/>
                <a:ea typeface="ＭＳ Ｐゴシック" pitchFamily="-104" charset="-128"/>
                <a:cs typeface="ＭＳ Ｐゴシック" pitchFamily="-104" charset="-128"/>
              </a:rPr>
              <a:t>With that, please move to slide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Note “shall”</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Notification → important, particularly with respect to tribes (other Agency requirements)</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300" b="1" dirty="0" smtClean="0">
                <a:latin typeface="+mn-lt"/>
                <a:ea typeface="+mn-ea"/>
                <a:cs typeface="+mn-cs"/>
              </a:rPr>
              <a:t>  </a:t>
            </a:r>
            <a:r>
              <a:rPr lang="en-US" sz="1300" dirty="0" smtClean="0">
                <a:latin typeface="+mn-lt"/>
                <a:ea typeface="+mn-ea"/>
                <a:cs typeface="+mn-cs"/>
              </a:rPr>
              <a:t>The</a:t>
            </a:r>
            <a:r>
              <a:rPr lang="en-US" sz="1300" b="1" dirty="0" smtClean="0">
                <a:latin typeface="+mn-lt"/>
                <a:ea typeface="+mn-ea"/>
                <a:cs typeface="+mn-cs"/>
              </a:rPr>
              <a:t> Resources at Risk </a:t>
            </a:r>
            <a:r>
              <a:rPr lang="en-US" sz="1300" dirty="0" smtClean="0">
                <a:latin typeface="+mn-lt"/>
                <a:ea typeface="+mn-ea"/>
                <a:cs typeface="+mn-cs"/>
              </a:rPr>
              <a:t>Summary provides information about sites in the incident area which are sensitive due to environmental, archaeological-cultural, or socio-economic resources at risk, and identifies incident-specific priorities and issues</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The information recorded here may be transferred to ICS 232a-CG, which acts as a key to the Area Contingency Plan (ACP) or Geographic Response Plan (GRP) site numbers shown on the Situation Map.</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300" b="1" dirty="0" smtClean="0">
              <a:latin typeface="+mn-lt"/>
              <a:ea typeface="+mn-ea"/>
              <a:cs typeface="+mn-cs"/>
            </a:endParaRPr>
          </a:p>
          <a:p>
            <a:pPr>
              <a:buFont typeface="Arial" pitchFamily="34" charset="0"/>
              <a:buChar char="•"/>
            </a:pPr>
            <a:r>
              <a:rPr lang="en-US" sz="1300" b="1" dirty="0" smtClean="0">
                <a:latin typeface="+mn-lt"/>
                <a:ea typeface="+mn-ea"/>
                <a:cs typeface="+mn-cs"/>
              </a:rPr>
              <a:t>  </a:t>
            </a:r>
            <a:r>
              <a:rPr lang="en-US" sz="1300" dirty="0" smtClean="0">
                <a:latin typeface="+mn-lt"/>
                <a:ea typeface="+mn-ea"/>
                <a:cs typeface="+mn-cs"/>
              </a:rPr>
              <a:t>This optional form is designed to be a key to the site numbers or site names shown on the Situation Map</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The information on priorities for environmentally-sensitive areas and archaeological-cultural and socioeconomic issues from the ICS 232 may be transferred to ICS 232a, which provides more information on the Area Contingency Plan (ACP) or Geographic Response Plan (GRP) site numbers or names shown on the Situation Map</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What is a GRP:  A GRP is a site-specific strategy for the initial response to a spill of oil or oil products on water </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What is the purpose of a GRP:  A GRP provides initial guidelines for responders in the event of spill, greatly reducing the time needed to make decisions about how to respond</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Why create GRPs:  A GRP gives responders the information they need to ensure that response to a spill is fast and effective while protecting sensitive resources threatened by the spill</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How are GRPs developed:  A GRP is the result of a planning process. Representatives from various levels of government, response groups, resource specialists, and industry work together to identify the best ways to minimize damage to sensitive natural, cultural, and economic resources</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Where are they developed:  Locations are identified based on the presence of sensitive resources that could be adversely affected in places where the risk of a spill is significant; natural conditions of the location affect choices</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What resources are considered:  Sensitive species and habitat, water intakes, culturally significant sites and landmarks, economic resources, such as marinas, fisheries, or parks, potential spill sources</a:t>
            </a:r>
          </a:p>
          <a:p>
            <a:pPr>
              <a:buFont typeface="Arial" pitchFamily="34" charset="0"/>
              <a:buChar char="•"/>
            </a:pPr>
            <a:endParaRPr lang="en-US" sz="1300" dirty="0" smtClean="0">
              <a:latin typeface="+mn-lt"/>
              <a:ea typeface="+mn-ea"/>
              <a:cs typeface="+mn-cs"/>
            </a:endParaRPr>
          </a:p>
          <a:p>
            <a:pPr>
              <a:buFont typeface="Arial" pitchFamily="34" charset="0"/>
              <a:buChar char="•"/>
            </a:pPr>
            <a:r>
              <a:rPr lang="en-US" sz="1300" dirty="0" smtClean="0">
                <a:latin typeface="+mn-lt"/>
                <a:ea typeface="+mn-ea"/>
                <a:cs typeface="+mn-cs"/>
              </a:rPr>
              <a:t>  What conditions are considered:  river conditions, seasonal weather changes, accessibility of site, responder safety, shoreline sensitivity to oil </a:t>
            </a:r>
          </a:p>
          <a:p>
            <a:endParaRPr lang="en-US" b="0"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Comment emphasizing the importance of end points</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eaLnBrk="1" fontAlgn="auto" hangingPunct="1">
              <a:spcBef>
                <a:spcPts val="0"/>
              </a:spcBef>
              <a:spcAft>
                <a:spcPts val="0"/>
              </a:spcAft>
              <a:buFont typeface="Arial" pitchFamily="34" charset="0"/>
              <a:buChar char="•"/>
              <a:defRPr/>
            </a:pPr>
            <a:r>
              <a:rPr lang="en-US" sz="1500" dirty="0" smtClean="0"/>
              <a:t>  </a:t>
            </a:r>
            <a:r>
              <a:rPr lang="en-US" sz="2100" b="1" dirty="0" smtClean="0"/>
              <a:t>Pre-Assessment Screen</a:t>
            </a:r>
            <a:r>
              <a:rPr lang="en-US" sz="2100" dirty="0" smtClean="0"/>
              <a:t>:  Conducted to determine if additional action is warranted; determine whether an injury has occurred and a pathway of exposure exists</a:t>
            </a:r>
          </a:p>
          <a:p>
            <a:pPr defTabSz="966612" eaLnBrk="1" fontAlgn="auto" hangingPunct="1">
              <a:spcBef>
                <a:spcPts val="0"/>
              </a:spcBef>
              <a:spcAft>
                <a:spcPts val="0"/>
              </a:spcAft>
              <a:buFont typeface="Arial" pitchFamily="34" charset="0"/>
              <a:buChar char="•"/>
              <a:defRPr/>
            </a:pPr>
            <a:endParaRPr lang="en-US" sz="2100" dirty="0" smtClean="0"/>
          </a:p>
          <a:p>
            <a:pPr defTabSz="966612" eaLnBrk="1" fontAlgn="auto" hangingPunct="1">
              <a:spcBef>
                <a:spcPts val="0"/>
              </a:spcBef>
              <a:spcAft>
                <a:spcPts val="0"/>
              </a:spcAft>
              <a:buFont typeface="Arial" pitchFamily="34" charset="0"/>
              <a:buChar char="•"/>
              <a:defRPr/>
            </a:pPr>
            <a:r>
              <a:rPr lang="en-US" sz="2100" dirty="0" smtClean="0"/>
              <a:t> </a:t>
            </a:r>
            <a:r>
              <a:rPr lang="en-US" sz="2100" b="1" dirty="0" smtClean="0"/>
              <a:t>Assessment Plan</a:t>
            </a:r>
            <a:r>
              <a:rPr lang="en-US" sz="2100" dirty="0" smtClean="0"/>
              <a:t>:  Confirm exposure of trust resources and develop an assessment plan to identify how the potential damages will be evaluated</a:t>
            </a:r>
          </a:p>
          <a:p>
            <a:pPr defTabSz="966612" eaLnBrk="1" fontAlgn="auto" hangingPunct="1">
              <a:spcBef>
                <a:spcPts val="0"/>
              </a:spcBef>
              <a:spcAft>
                <a:spcPts val="0"/>
              </a:spcAft>
              <a:buFont typeface="Arial" pitchFamily="34" charset="0"/>
              <a:buChar char="•"/>
              <a:defRPr/>
            </a:pPr>
            <a:endParaRPr lang="en-US" sz="2100" dirty="0" smtClean="0"/>
          </a:p>
          <a:p>
            <a:pPr defTabSz="966612" eaLnBrk="1" fontAlgn="auto" hangingPunct="1">
              <a:spcBef>
                <a:spcPts val="0"/>
              </a:spcBef>
              <a:spcAft>
                <a:spcPts val="0"/>
              </a:spcAft>
              <a:buFont typeface="Arial" pitchFamily="34" charset="0"/>
              <a:buChar char="•"/>
              <a:defRPr/>
            </a:pPr>
            <a:r>
              <a:rPr lang="en-US" sz="2100" dirty="0" smtClean="0"/>
              <a:t> </a:t>
            </a:r>
            <a:r>
              <a:rPr lang="en-US" sz="2100" b="1" dirty="0" smtClean="0"/>
              <a:t>Assessment Implementation</a:t>
            </a:r>
            <a:r>
              <a:rPr lang="en-US" sz="2100" dirty="0" smtClean="0"/>
              <a:t>:  Purpose is to gather data necessary to quantify the injuries and determine damages</a:t>
            </a:r>
          </a:p>
          <a:p>
            <a:pPr defTabSz="966612" eaLnBrk="1" fontAlgn="auto" hangingPunct="1">
              <a:spcBef>
                <a:spcPts val="0"/>
              </a:spcBef>
              <a:spcAft>
                <a:spcPts val="0"/>
              </a:spcAft>
              <a:buFont typeface="Arial" pitchFamily="34" charset="0"/>
              <a:buChar char="•"/>
              <a:defRPr/>
            </a:pPr>
            <a:endParaRPr lang="en-US" sz="2100" dirty="0" smtClean="0"/>
          </a:p>
          <a:p>
            <a:pPr defTabSz="966612" eaLnBrk="1" fontAlgn="auto" hangingPunct="1">
              <a:spcBef>
                <a:spcPts val="0"/>
              </a:spcBef>
              <a:spcAft>
                <a:spcPts val="0"/>
              </a:spcAft>
              <a:buFont typeface="Arial" pitchFamily="34" charset="0"/>
              <a:buChar char="•"/>
              <a:defRPr/>
            </a:pPr>
            <a:r>
              <a:rPr lang="en-US" sz="2100" dirty="0" smtClean="0"/>
              <a:t> </a:t>
            </a:r>
            <a:r>
              <a:rPr lang="en-US" sz="2100" b="1" dirty="0" smtClean="0"/>
              <a:t>Post-Assessment</a:t>
            </a:r>
            <a:r>
              <a:rPr lang="en-US" sz="2100" dirty="0" smtClean="0"/>
              <a:t>:  Prepare report detailing the results of the Assessment implementation plan; restoration alternatives are proposed and a preferred alternative is selected</a:t>
            </a:r>
          </a:p>
          <a:p>
            <a:pPr defTabSz="966612" eaLnBrk="1" fontAlgn="auto" hangingPunct="1">
              <a:spcBef>
                <a:spcPts val="0"/>
              </a:spcBef>
              <a:spcAft>
                <a:spcPts val="0"/>
              </a:spcAft>
              <a:buFont typeface="Arial" pitchFamily="34" charset="0"/>
              <a:buChar char="•"/>
              <a:defRPr/>
            </a:pPr>
            <a:endParaRPr lang="en-US" sz="2100" dirty="0">
              <a:cs typeface="Arial" pitchFamily="34" charset="0"/>
            </a:endParaRPr>
          </a:p>
        </p:txBody>
      </p:sp>
      <p:sp>
        <p:nvSpPr>
          <p:cNvPr id="4" name="Slide Number Placeholder 3"/>
          <p:cNvSpPr>
            <a:spLocks noGrp="1"/>
          </p:cNvSpPr>
          <p:nvPr>
            <p:ph type="sldNum" sz="quarter" idx="10"/>
          </p:nvPr>
        </p:nvSpPr>
        <p:spPr/>
        <p:txBody>
          <a:bodyPr/>
          <a:lstStyle/>
          <a:p>
            <a:fld id="{11F3511A-94D9-45D2-92D6-E7779EAD9400}"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63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0742059"/>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BF0CB8-358D-8F44-AB11-06E16AF6CAA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eaLnBrk="1" fontAlgn="auto" hangingPunct="1">
              <a:spcBef>
                <a:spcPts val="0"/>
              </a:spcBef>
              <a:spcAft>
                <a:spcPts val="0"/>
              </a:spcAft>
              <a:buFont typeface="Arial" pitchFamily="34" charset="0"/>
              <a:buChar char="•"/>
              <a:defRPr/>
            </a:pPr>
            <a:r>
              <a:rPr lang="en-US" dirty="0" smtClean="0"/>
              <a:t>   </a:t>
            </a:r>
            <a:r>
              <a:rPr lang="en-US" sz="1100" dirty="0" smtClean="0"/>
              <a:t>Congress passed the Comprehensive Environmental Response, Compensation, and Liability Act (CERCLA or Superfund) in December 1980 to address the dangers of abandoned or uncontrolled hazardous waste dumps by developing a nationwide program for</a:t>
            </a:r>
          </a:p>
          <a:p>
            <a:pPr defTabSz="966612" eaLnBrk="1" fontAlgn="auto" hangingPunct="1">
              <a:spcBef>
                <a:spcPts val="0"/>
              </a:spcBef>
              <a:spcAft>
                <a:spcPts val="0"/>
              </a:spcAft>
              <a:buFont typeface="Arial" pitchFamily="34" charset="0"/>
              <a:buChar char="•"/>
              <a:defRPr/>
            </a:pPr>
            <a:endParaRPr lang="en-US" sz="1100" dirty="0" smtClean="0"/>
          </a:p>
          <a:p>
            <a:pPr marL="483306" lvl="1" defTabSz="966612" eaLnBrk="1" fontAlgn="auto" hangingPunct="1">
              <a:spcBef>
                <a:spcPts val="0"/>
              </a:spcBef>
              <a:spcAft>
                <a:spcPts val="0"/>
              </a:spcAft>
              <a:buFont typeface="Arial" pitchFamily="34" charset="0"/>
              <a:buChar char="•"/>
              <a:defRPr/>
            </a:pPr>
            <a:r>
              <a:rPr lang="en-US" sz="1100" dirty="0" smtClean="0"/>
              <a:t>  Emergency response; information gathering and analysis; liability for responsible parties; and site cleanup</a:t>
            </a:r>
          </a:p>
          <a:p>
            <a:pPr marL="483306" lvl="1" defTabSz="966612" eaLnBrk="1" fontAlgn="auto" hangingPunct="1">
              <a:spcBef>
                <a:spcPts val="0"/>
              </a:spcBef>
              <a:spcAft>
                <a:spcPts val="0"/>
              </a:spcAft>
              <a:buFont typeface="Arial" pitchFamily="34" charset="0"/>
              <a:buChar char="•"/>
              <a:defRPr/>
            </a:pPr>
            <a:r>
              <a:rPr lang="en-US" sz="1100" dirty="0" smtClean="0"/>
              <a:t>  Also created a Trust Fund (or "Superfund") to finance emergency responses and cleanups</a:t>
            </a:r>
          </a:p>
          <a:p>
            <a:pPr defTabSz="966612" eaLnBrk="1" fontAlgn="auto" hangingPunct="1">
              <a:spcBef>
                <a:spcPts val="0"/>
              </a:spcBef>
              <a:spcAft>
                <a:spcPts val="0"/>
              </a:spcAft>
              <a:buFont typeface="Arial" pitchFamily="34" charset="0"/>
              <a:buChar char="•"/>
              <a:defRPr/>
            </a:pPr>
            <a:endParaRPr lang="en-US" sz="1100" dirty="0" smtClean="0"/>
          </a:p>
          <a:p>
            <a:pPr defTabSz="966612" eaLnBrk="1" fontAlgn="auto" hangingPunct="1">
              <a:spcBef>
                <a:spcPts val="0"/>
              </a:spcBef>
              <a:spcAft>
                <a:spcPts val="0"/>
              </a:spcAft>
              <a:buFont typeface="Arial" pitchFamily="34" charset="0"/>
              <a:buChar char="•"/>
              <a:defRPr/>
            </a:pPr>
            <a:r>
              <a:rPr lang="en-US" sz="1100" dirty="0" smtClean="0"/>
              <a:t>  </a:t>
            </a:r>
            <a:r>
              <a:rPr lang="en-US" sz="1100" dirty="0" smtClean="0">
                <a:latin typeface="+mn-lt"/>
                <a:ea typeface="+mn-ea"/>
                <a:cs typeface="+mn-cs"/>
              </a:rPr>
              <a:t>In the late 19th century, Love Canal was proposed as a planned community, a </a:t>
            </a:r>
            <a:r>
              <a:rPr lang="en-US" sz="1100" dirty="0" smtClean="0">
                <a:latin typeface="+mn-lt"/>
                <a:ea typeface="+mn-ea"/>
                <a:cs typeface="+mn-cs"/>
                <a:hlinkClick r:id="rId3"/>
              </a:rPr>
              <a:t>"utopian metropolis“</a:t>
            </a:r>
            <a:endParaRPr lang="en-US" sz="1100" dirty="0" smtClean="0">
              <a:latin typeface="+mn-lt"/>
              <a:ea typeface="+mn-ea"/>
              <a:cs typeface="+mn-cs"/>
            </a:endParaRPr>
          </a:p>
          <a:p>
            <a:pPr defTabSz="966612" eaLnBrk="1" fontAlgn="auto" hangingPunct="1">
              <a:spcBef>
                <a:spcPts val="0"/>
              </a:spcBef>
              <a:spcAft>
                <a:spcPts val="0"/>
              </a:spcAft>
              <a:buFont typeface="Arial" pitchFamily="34" charset="0"/>
              <a:buChar char="•"/>
              <a:defRPr/>
            </a:pPr>
            <a:endParaRPr lang="en-US" sz="1100" dirty="0" smtClean="0">
              <a:latin typeface="+mn-lt"/>
              <a:ea typeface="+mn-ea"/>
              <a:cs typeface="+mn-cs"/>
            </a:endParaRPr>
          </a:p>
          <a:p>
            <a:pPr marL="483306" lvl="1" defTabSz="966612" eaLnBrk="1" fontAlgn="auto" hangingPunct="1">
              <a:spcBef>
                <a:spcPts val="0"/>
              </a:spcBef>
              <a:spcAft>
                <a:spcPts val="0"/>
              </a:spcAft>
              <a:buFont typeface="Arial" pitchFamily="34" charset="0"/>
              <a:buChar char="•"/>
              <a:defRPr/>
            </a:pPr>
            <a:r>
              <a:rPr lang="en-US" sz="1100" dirty="0" smtClean="0">
                <a:latin typeface="+mn-lt"/>
                <a:ea typeface="+mn-ea"/>
              </a:rPr>
              <a:t>  Developer only got as far as digging a large pit before giving up due to lack of people who actually wanted to live there</a:t>
            </a:r>
          </a:p>
          <a:p>
            <a:pPr marL="483306" lvl="1" defTabSz="966612" eaLnBrk="1" fontAlgn="auto" hangingPunct="1">
              <a:spcBef>
                <a:spcPts val="0"/>
              </a:spcBef>
              <a:spcAft>
                <a:spcPts val="0"/>
              </a:spcAft>
              <a:buFont typeface="Arial" pitchFamily="34" charset="0"/>
              <a:buChar char="•"/>
              <a:defRPr/>
            </a:pPr>
            <a:r>
              <a:rPr lang="en-US" sz="1100" dirty="0" smtClean="0">
                <a:latin typeface="+mn-lt"/>
                <a:ea typeface="+mn-ea"/>
              </a:rPr>
              <a:t>  In 1920, Niagara Falls bought the pit and used it for a chemical dump</a:t>
            </a:r>
          </a:p>
          <a:p>
            <a:pPr marL="483306" lvl="1" defTabSz="966612" eaLnBrk="1" fontAlgn="auto" hangingPunct="1">
              <a:spcBef>
                <a:spcPts val="0"/>
              </a:spcBef>
              <a:spcAft>
                <a:spcPts val="0"/>
              </a:spcAft>
              <a:buFont typeface="Arial" pitchFamily="34" charset="0"/>
              <a:buChar char="•"/>
              <a:defRPr/>
            </a:pPr>
            <a:r>
              <a:rPr lang="en-US" sz="1100" dirty="0" smtClean="0">
                <a:latin typeface="+mn-lt"/>
                <a:ea typeface="+mn-ea"/>
              </a:rPr>
              <a:t>  US army disposed of waste from chemical warfare experiments in Love Canal's pit; Hooker Chemical acquired the property in 1947 and continued chemical disposal. By the 1950s, it was filled with </a:t>
            </a:r>
            <a:r>
              <a:rPr lang="en-US" sz="1100" dirty="0" smtClean="0">
                <a:latin typeface="+mn-lt"/>
                <a:ea typeface="+mn-ea"/>
                <a:hlinkClick r:id="rId4"/>
              </a:rPr>
              <a:t>21,000 tons of toxic waste</a:t>
            </a:r>
            <a:r>
              <a:rPr lang="en-US" sz="1100" dirty="0" smtClean="0">
                <a:latin typeface="+mn-lt"/>
                <a:ea typeface="+mn-ea"/>
              </a:rPr>
              <a:t>. Hooker Chemical covered it with clay and soil and declared it sealed</a:t>
            </a:r>
          </a:p>
          <a:p>
            <a:pPr marL="483306" lvl="1" defTabSz="966612" eaLnBrk="1" fontAlgn="auto" hangingPunct="1">
              <a:spcBef>
                <a:spcPts val="0"/>
              </a:spcBef>
              <a:spcAft>
                <a:spcPts val="0"/>
              </a:spcAft>
              <a:buFont typeface="Arial" pitchFamily="34" charset="0"/>
              <a:buChar char="•"/>
              <a:defRPr/>
            </a:pPr>
            <a:r>
              <a:rPr lang="en-US" sz="1100" dirty="0" smtClean="0">
                <a:latin typeface="+mn-lt"/>
                <a:ea typeface="+mn-ea"/>
              </a:rPr>
              <a:t>  Hooker Chemical sold it back to the city of Niagara Falls, which built a neighborhood on top</a:t>
            </a:r>
          </a:p>
          <a:p>
            <a:pPr marL="483306" lvl="1" defTabSz="966612" eaLnBrk="1" fontAlgn="auto" hangingPunct="1">
              <a:spcBef>
                <a:spcPts val="0"/>
              </a:spcBef>
              <a:spcAft>
                <a:spcPts val="0"/>
              </a:spcAft>
              <a:buFont typeface="Arial" pitchFamily="34" charset="0"/>
              <a:buChar char="•"/>
              <a:defRPr/>
            </a:pPr>
            <a:r>
              <a:rPr lang="en-US" sz="1100" dirty="0" smtClean="0">
                <a:latin typeface="+mn-lt"/>
                <a:ea typeface="+mn-ea"/>
              </a:rPr>
              <a:t>  Residents noticed strange smells and odd illnesses, as well as a shockingly high rate of </a:t>
            </a:r>
            <a:r>
              <a:rPr lang="en-US" sz="1100" dirty="0" smtClean="0">
                <a:latin typeface="+mn-lt"/>
                <a:ea typeface="+mn-ea"/>
                <a:hlinkClick r:id="rId5"/>
              </a:rPr>
              <a:t>miscarriages and birth defects</a:t>
            </a:r>
            <a:r>
              <a:rPr lang="en-US" sz="1100" dirty="0" smtClean="0">
                <a:latin typeface="+mn-lt"/>
                <a:ea typeface="+mn-ea"/>
              </a:rPr>
              <a:t>. It wasn't until 1978 that the extent of the area's toxicity was revealed when an investigation by the local newspaper led to federal attention</a:t>
            </a:r>
          </a:p>
          <a:p>
            <a:pPr marL="483306" lvl="1" defTabSz="966612" eaLnBrk="1" fontAlgn="auto" hangingPunct="1">
              <a:spcBef>
                <a:spcPts val="0"/>
              </a:spcBef>
              <a:spcAft>
                <a:spcPts val="0"/>
              </a:spcAft>
              <a:buFont typeface="Arial" pitchFamily="34" charset="0"/>
              <a:buChar char="•"/>
              <a:defRPr/>
            </a:pPr>
            <a:r>
              <a:rPr lang="en-US" sz="1100" dirty="0" smtClean="0">
                <a:latin typeface="+mn-lt"/>
                <a:ea typeface="+mn-ea"/>
              </a:rPr>
              <a:t>  Over a thousand families were relocated, and the Superfund program was born out of the incident.</a:t>
            </a:r>
          </a:p>
          <a:p>
            <a:endParaRPr lang="en-US" sz="1100" dirty="0" smtClean="0">
              <a:latin typeface="+mn-lt"/>
              <a:ea typeface="+mn-ea"/>
              <a:cs typeface="+mn-cs"/>
            </a:endParaRPr>
          </a:p>
          <a:p>
            <a:pPr>
              <a:buFont typeface="Arial" pitchFamily="34" charset="0"/>
              <a:buChar char="•"/>
            </a:pPr>
            <a:r>
              <a:rPr lang="en-US" sz="1100" dirty="0" smtClean="0">
                <a:latin typeface="+mn-lt"/>
                <a:ea typeface="+mn-ea"/>
                <a:cs typeface="+mn-cs"/>
              </a:rPr>
              <a:t>  </a:t>
            </a:r>
            <a:r>
              <a:rPr lang="en-US" sz="1100" b="1" dirty="0" smtClean="0"/>
              <a:t>Valley of the Drums</a:t>
            </a:r>
            <a:r>
              <a:rPr lang="en-US" sz="1100" dirty="0" smtClean="0"/>
              <a:t> is a 23 acre (9.3 hectare) </a:t>
            </a:r>
            <a:r>
              <a:rPr lang="en-US" sz="1100" dirty="0" smtClean="0">
                <a:hlinkClick r:id="rId6" action="ppaction://hlinkfile" tooltip="Toxic waste"/>
              </a:rPr>
              <a:t>toxic waste</a:t>
            </a:r>
            <a:r>
              <a:rPr lang="en-US" sz="1100" dirty="0" smtClean="0"/>
              <a:t> site near </a:t>
            </a:r>
            <a:r>
              <a:rPr lang="en-US" sz="1100" dirty="0" smtClean="0">
                <a:hlinkClick r:id="rId7" action="ppaction://hlinkfile" tooltip="Louisville, Kentucky"/>
              </a:rPr>
              <a:t>Louisville</a:t>
            </a:r>
            <a:r>
              <a:rPr lang="en-US" sz="1100" dirty="0" smtClean="0"/>
              <a:t>, Kentucky, named after the waste-containing </a:t>
            </a:r>
            <a:r>
              <a:rPr lang="en-US" sz="1100" dirty="0" smtClean="0">
                <a:hlinkClick r:id="rId8" action="ppaction://hlinkfile" tooltip="Drum (container)"/>
              </a:rPr>
              <a:t>drums</a:t>
            </a:r>
            <a:r>
              <a:rPr lang="en-US" sz="1100" dirty="0" smtClean="0"/>
              <a:t> strewn across the area</a:t>
            </a:r>
          </a:p>
          <a:p>
            <a:pPr>
              <a:buFont typeface="Arial" pitchFamily="34" charset="0"/>
              <a:buChar char="•"/>
            </a:pPr>
            <a:endParaRPr lang="en-US" sz="1100" dirty="0" smtClean="0"/>
          </a:p>
          <a:p>
            <a:pPr lvl="1">
              <a:buFont typeface="Arial" pitchFamily="34" charset="0"/>
              <a:buChar char="•"/>
            </a:pPr>
            <a:r>
              <a:rPr lang="en-US" sz="1100" dirty="0" smtClean="0"/>
              <a:t>  It is also known as one of the primary motivations for the passage of the Comprehensive Environmental Response, Compensation, and Liability Act, or </a:t>
            </a:r>
            <a:r>
              <a:rPr lang="en-US" sz="1100" dirty="0" smtClean="0">
                <a:hlinkClick r:id="rId9" action="ppaction://hlinkfile" tooltip="Superfund"/>
              </a:rPr>
              <a:t>Superfund</a:t>
            </a:r>
            <a:r>
              <a:rPr lang="en-US" sz="1100" dirty="0" smtClean="0"/>
              <a:t> Act of 1980</a:t>
            </a:r>
          </a:p>
          <a:p>
            <a:pPr lvl="1">
              <a:buFont typeface="Arial" pitchFamily="34" charset="0"/>
              <a:buChar char="•"/>
            </a:pPr>
            <a:r>
              <a:rPr lang="en-US" sz="1100" dirty="0" smtClean="0"/>
              <a:t>  While the widely publicized </a:t>
            </a:r>
            <a:r>
              <a:rPr lang="en-US" sz="1100" dirty="0" smtClean="0">
                <a:hlinkClick r:id="rId10" action="ppaction://hlinkfile" tooltip="Love Canal"/>
              </a:rPr>
              <a:t>Love Canal</a:t>
            </a:r>
            <a:r>
              <a:rPr lang="en-US" sz="1100" dirty="0" smtClean="0"/>
              <a:t> disaster is often credited as the reason the Superfund law was passed, Love Canal activist </a:t>
            </a:r>
            <a:r>
              <a:rPr lang="en-US" sz="1100" dirty="0" smtClean="0">
                <a:hlinkClick r:id="rId11" action="ppaction://hlinkfile" tooltip="Lois Gibbs"/>
              </a:rPr>
              <a:t>Lois Gibbs</a:t>
            </a:r>
            <a:r>
              <a:rPr lang="en-US" sz="1100" dirty="0" smtClean="0"/>
              <a:t> has said that Love Canal looked like a suburban community, while "Valley of the Drums became the visualization of the problem</a:t>
            </a:r>
            <a:endParaRPr lang="en-US" sz="1100" dirty="0" smtClean="0">
              <a:latin typeface="+mn-lt"/>
              <a:ea typeface="+mn-ea"/>
            </a:endParaRPr>
          </a:p>
          <a:p>
            <a:endParaRPr lang="en-US" sz="1300" dirty="0" smtClean="0">
              <a:latin typeface="+mn-lt"/>
              <a:ea typeface="+mn-ea"/>
              <a:cs typeface="+mn-cs"/>
            </a:endParaRPr>
          </a:p>
          <a:p>
            <a:endParaRPr lang="en-US" sz="1300" dirty="0" smtClean="0">
              <a:latin typeface="+mn-lt"/>
              <a:ea typeface="+mn-ea"/>
              <a:cs typeface="+mn-cs"/>
            </a:endParaRPr>
          </a:p>
          <a:p>
            <a:pPr defTabSz="966612" eaLnBrk="1" fontAlgn="auto" hangingPunct="1">
              <a:spcBef>
                <a:spcPts val="0"/>
              </a:spcBef>
              <a:spcAft>
                <a:spcPts val="0"/>
              </a:spcAft>
              <a:buFont typeface="Arial" pitchFamily="34" charset="0"/>
              <a:buChar char="•"/>
              <a:defRPr/>
            </a:pPr>
            <a:endParaRPr lang="en-US" i="1" dirty="0" smtClean="0"/>
          </a:p>
          <a:p>
            <a:pPr defTabSz="966612" eaLnBrk="1" fontAlgn="auto" hangingPunct="1">
              <a:spcBef>
                <a:spcPts val="0"/>
              </a:spcBef>
              <a:spcAft>
                <a:spcPts val="0"/>
              </a:spcAft>
              <a:buFont typeface="Arial" pitchFamily="34" charset="0"/>
              <a:buChar char="•"/>
              <a:defRPr/>
            </a:pPr>
            <a:endParaRPr lang="en-US" i="1" dirty="0" smtClean="0"/>
          </a:p>
        </p:txBody>
      </p:sp>
      <p:sp>
        <p:nvSpPr>
          <p:cNvPr id="4" name="Slide Number Placeholder 3"/>
          <p:cNvSpPr>
            <a:spLocks noGrp="1"/>
          </p:cNvSpPr>
          <p:nvPr>
            <p:ph type="sldNum" sz="quarter" idx="10"/>
          </p:nvPr>
        </p:nvSpPr>
        <p:spPr/>
        <p:txBody>
          <a:bodyPr/>
          <a:lstStyle/>
          <a:p>
            <a:fld id="{F1BC97B8-B075-4915-8AC3-E84AA4251E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buFont typeface="Arial" pitchFamily="34" charset="0"/>
              <a:buChar char="•"/>
              <a:defRPr/>
            </a:pPr>
            <a:r>
              <a:rPr lang="en-US" dirty="0" smtClean="0"/>
              <a:t>  The Oil Pollution Act (OPA) was signed into law in August 1990, largely in response to rising public concern following the Exxon Valdez incident</a:t>
            </a:r>
          </a:p>
          <a:p>
            <a:pPr defTabSz="966612" eaLnBrk="1" fontAlgn="auto" hangingPunct="1">
              <a:spcBef>
                <a:spcPts val="0"/>
              </a:spcBef>
              <a:spcAft>
                <a:spcPts val="0"/>
              </a:spcAft>
              <a:buFont typeface="Arial" pitchFamily="34" charset="0"/>
              <a:buChar char="•"/>
              <a:defRPr/>
            </a:pPr>
            <a:endParaRPr lang="en-US" dirty="0" smtClean="0"/>
          </a:p>
          <a:p>
            <a:pPr defTabSz="966612" eaLnBrk="1" fontAlgn="auto" hangingPunct="1">
              <a:spcBef>
                <a:spcPts val="0"/>
              </a:spcBef>
              <a:spcAft>
                <a:spcPts val="0"/>
              </a:spcAft>
              <a:buFont typeface="Arial" pitchFamily="34" charset="0"/>
              <a:buChar char="•"/>
              <a:defRPr/>
            </a:pPr>
            <a:r>
              <a:rPr lang="en-US" dirty="0" smtClean="0"/>
              <a:t>  On March 24, 1989, shortly after midnight, the oil tanker </a:t>
            </a:r>
            <a:r>
              <a:rPr lang="en-US" b="1" i="1" dirty="0" smtClean="0"/>
              <a:t>Exxon Valdez</a:t>
            </a:r>
            <a:r>
              <a:rPr lang="en-US" b="1" dirty="0" smtClean="0"/>
              <a:t> </a:t>
            </a:r>
            <a:r>
              <a:rPr lang="en-US" dirty="0" smtClean="0"/>
              <a:t>struck Bligh Reef in Prince William Sound, Alaska, spilling more than 11 million gallons of crude oil</a:t>
            </a:r>
          </a:p>
          <a:p>
            <a:pPr defTabSz="966612" eaLnBrk="1" fontAlgn="auto" hangingPunct="1">
              <a:spcBef>
                <a:spcPts val="0"/>
              </a:spcBef>
              <a:spcAft>
                <a:spcPts val="0"/>
              </a:spcAft>
              <a:buFont typeface="Arial" pitchFamily="34" charset="0"/>
              <a:buChar char="•"/>
              <a:defRPr/>
            </a:pPr>
            <a:endParaRPr lang="en-US" dirty="0" smtClean="0"/>
          </a:p>
          <a:p>
            <a:pPr defTabSz="966612" eaLnBrk="1" fontAlgn="auto" hangingPunct="1">
              <a:spcBef>
                <a:spcPts val="0"/>
              </a:spcBef>
              <a:spcAft>
                <a:spcPts val="0"/>
              </a:spcAft>
              <a:buFont typeface="Arial" pitchFamily="34" charset="0"/>
              <a:buChar char="•"/>
              <a:defRPr/>
            </a:pPr>
            <a:r>
              <a:rPr lang="en-US" dirty="0" smtClean="0"/>
              <a:t>  The spill was the largest in U.S. history and tested the abilities of local, national, and industrial organizations to prepare for, and respond to, a disaster of such magnitude</a:t>
            </a:r>
            <a:endParaRPr lang="en-US" dirty="0"/>
          </a:p>
        </p:txBody>
      </p:sp>
      <p:sp>
        <p:nvSpPr>
          <p:cNvPr id="4" name="Slide Number Placeholder 3"/>
          <p:cNvSpPr>
            <a:spLocks noGrp="1"/>
          </p:cNvSpPr>
          <p:nvPr>
            <p:ph type="sldNum" sz="quarter" idx="10"/>
          </p:nvPr>
        </p:nvSpPr>
        <p:spPr/>
        <p:txBody>
          <a:bodyPr/>
          <a:lstStyle/>
          <a:p>
            <a:fld id="{F1BC97B8-B075-4915-8AC3-E84AA4251E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1736725" y="1689100"/>
            <a:ext cx="6950075" cy="5168900"/>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mn-ea"/>
              <a:cs typeface="+mn-cs"/>
            </a:endParaRPr>
          </a:p>
        </p:txBody>
      </p:sp>
      <p:sp>
        <p:nvSpPr>
          <p:cNvPr id="5" name="Rectangle 3"/>
          <p:cNvSpPr>
            <a:spLocks noChangeArrowheads="1"/>
          </p:cNvSpPr>
          <p:nvPr userDrawn="1"/>
        </p:nvSpPr>
        <p:spPr bwMode="auto">
          <a:xfrm>
            <a:off x="1736725" y="396875"/>
            <a:ext cx="6848475" cy="596900"/>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mn-ea"/>
              <a:cs typeface="+mn-cs"/>
            </a:endParaRPr>
          </a:p>
        </p:txBody>
      </p:sp>
      <p:sp>
        <p:nvSpPr>
          <p:cNvPr id="6" name="Rectangle 4"/>
          <p:cNvSpPr>
            <a:spLocks noChangeArrowheads="1"/>
          </p:cNvSpPr>
          <p:nvPr userDrawn="1"/>
        </p:nvSpPr>
        <p:spPr bwMode="hidden">
          <a:xfrm>
            <a:off x="5722938" y="1392238"/>
            <a:ext cx="2759075" cy="396875"/>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mn-ea"/>
              <a:cs typeface="+mn-cs"/>
            </a:endParaRPr>
          </a:p>
        </p:txBody>
      </p:sp>
      <p:sp>
        <p:nvSpPr>
          <p:cNvPr id="134149" name="Rectangle 5"/>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34150"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9"/>
          <p:cNvSpPr>
            <a:spLocks noGrp="1" noChangeArrowheads="1"/>
          </p:cNvSpPr>
          <p:nvPr>
            <p:ph type="sldNum" sz="quarter" idx="10"/>
          </p:nvPr>
        </p:nvSpPr>
        <p:spPr>
          <a:xfrm>
            <a:off x="7931150" y="6245225"/>
            <a:ext cx="1212850" cy="476250"/>
          </a:xfrm>
        </p:spPr>
        <p:txBody>
          <a:bodyPr/>
          <a:lstStyle>
            <a:lvl1pPr>
              <a:defRPr/>
            </a:lvl1pPr>
          </a:lstStyle>
          <a:p>
            <a:pPr>
              <a:defRPr/>
            </a:pPr>
            <a:fld id="{0AC143D2-DFF3-5D4D-9701-CB59D3FEB5E7}" type="slidenum">
              <a:rPr lang="en-US"/>
              <a:pPr>
                <a:defRPr/>
              </a:pPr>
              <a:t>‹#›</a:t>
            </a:fld>
            <a:r>
              <a:rPr lang="en-US"/>
              <a:t> of Total # of slides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4EC979C0-3E5C-204D-8C46-F54E892B11B5}" type="slidenum">
              <a:rPr lang="en-US"/>
              <a:pPr>
                <a:defRPr/>
              </a:pPr>
              <a:t>‹#›</a:t>
            </a:fld>
            <a:r>
              <a:rPr lang="en-US"/>
              <a:t> of Total # of slides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98B6CC6A-478B-A340-B3E6-43BA1B1A5258}" type="slidenum">
              <a:rPr lang="en-US"/>
              <a:pPr>
                <a:defRPr/>
              </a:pPr>
              <a:t>‹#›</a:t>
            </a:fld>
            <a:r>
              <a:rPr lang="en-US"/>
              <a:t> of Total # of slides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733B59-B288-46EB-8B88-8428903FDF8B}" type="datetimeFigureOut">
              <a:rPr lang="en-US" smtClean="0"/>
              <a:pPr/>
              <a:t>11/19/13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33B59-B288-46EB-8B88-8428903FDF8B}" type="datetimeFigureOut">
              <a:rPr lang="en-US" smtClean="0"/>
              <a:pPr/>
              <a:t>11/19/13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33B59-B288-46EB-8B88-8428903FDF8B}" type="datetimeFigureOut">
              <a:rPr lang="en-US" smtClean="0"/>
              <a:pPr/>
              <a:t>11/19/13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733B59-B288-46EB-8B88-8428903FDF8B}" type="datetimeFigureOut">
              <a:rPr lang="en-US" smtClean="0"/>
              <a:pPr/>
              <a:t>11/19/13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733B59-B288-46EB-8B88-8428903FDF8B}" type="datetimeFigureOut">
              <a:rPr lang="en-US" smtClean="0"/>
              <a:pPr/>
              <a:t>11/19/13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733B59-B288-46EB-8B88-8428903FDF8B}" type="datetimeFigureOut">
              <a:rPr lang="en-US" smtClean="0"/>
              <a:pPr/>
              <a:t>11/19/13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33B59-B288-46EB-8B88-8428903FDF8B}" type="datetimeFigureOut">
              <a:rPr lang="en-US" smtClean="0"/>
              <a:pPr/>
              <a:t>11/19/13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33B59-B288-46EB-8B88-8428903FDF8B}" type="datetimeFigureOut">
              <a:rPr lang="en-US" smtClean="0"/>
              <a:pPr/>
              <a:t>11/19/13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42BDB706-9402-7947-B93F-BF64D6D76145}" type="slidenum">
              <a:rPr lang="en-US"/>
              <a:pPr>
                <a:defRPr/>
              </a:pPr>
              <a:t>‹#›</a:t>
            </a:fld>
            <a:r>
              <a:rPr lang="en-US"/>
              <a:t> of Total # of slides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33B59-B288-46EB-8B88-8428903FDF8B}" type="datetimeFigureOut">
              <a:rPr lang="en-US" smtClean="0"/>
              <a:pPr/>
              <a:t>11/19/13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33B59-B288-46EB-8B88-8428903FDF8B}" type="datetimeFigureOut">
              <a:rPr lang="en-US" smtClean="0"/>
              <a:pPr/>
              <a:t>11/19/13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33B59-B288-46EB-8B88-8428903FDF8B}" type="datetimeFigureOut">
              <a:rPr lang="en-US" smtClean="0"/>
              <a:pPr/>
              <a:t>11/19/13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881A-8793-4A6D-9A3A-7DA03D3B19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233BC82A-E318-694C-9092-12EC77763286}" type="slidenum">
              <a:rPr lang="en-US"/>
              <a:pPr>
                <a:defRPr/>
              </a:pPr>
              <a:t>‹#›</a:t>
            </a:fld>
            <a:r>
              <a:rPr lang="en-US"/>
              <a:t> of Total # of slides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FBFCE0BC-9767-9141-870C-9C47DC5D0FB4}" type="slidenum">
              <a:rPr lang="en-US"/>
              <a:pPr>
                <a:defRPr/>
              </a:pPr>
              <a:t>‹#›</a:t>
            </a:fld>
            <a:r>
              <a:rPr lang="en-US"/>
              <a:t> of Total # of slides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A66095F7-D154-964F-B18D-B4F0F6AF4B09}" type="slidenum">
              <a:rPr lang="en-US"/>
              <a:pPr>
                <a:defRPr/>
              </a:pPr>
              <a:t>‹#›</a:t>
            </a:fld>
            <a:r>
              <a:rPr lang="en-US"/>
              <a:t> of Total # of slides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B2E6E99C-0569-764B-B3FE-8897CE47DA14}" type="slidenum">
              <a:rPr lang="en-US"/>
              <a:pPr>
                <a:defRPr/>
              </a:pPr>
              <a:t>‹#›</a:t>
            </a:fld>
            <a:r>
              <a:rPr lang="en-US"/>
              <a:t> of Total # of slides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16D8FA1B-8291-F54B-A9DE-FD6FD38F1828}" type="slidenum">
              <a:rPr lang="en-US"/>
              <a:pPr>
                <a:defRPr/>
              </a:pPr>
              <a:t>‹#›</a:t>
            </a:fld>
            <a:r>
              <a:rPr lang="en-US"/>
              <a:t> of Total # of slides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0344D6AE-4D5E-684F-AAE3-1F585D153C24}" type="slidenum">
              <a:rPr lang="en-US"/>
              <a:pPr>
                <a:defRPr/>
              </a:pPr>
              <a:t>‹#›</a:t>
            </a:fld>
            <a:r>
              <a:rPr lang="en-US"/>
              <a:t> of Total # of slides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Date of presentation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56C5821-1241-BF42-927B-EBC09135AB8E}" type="slidenum">
              <a:rPr lang="en-US"/>
              <a:pPr>
                <a:defRPr/>
              </a:pPr>
              <a:t>‹#›</a:t>
            </a:fld>
            <a:r>
              <a:rPr lang="en-US"/>
              <a:t> of Total # of slides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hidden">
          <a:xfrm>
            <a:off x="1736725" y="1689100"/>
            <a:ext cx="6950075" cy="5168900"/>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mn-ea"/>
              <a:cs typeface="+mn-cs"/>
            </a:endParaRPr>
          </a:p>
        </p:txBody>
      </p:sp>
      <p:sp>
        <p:nvSpPr>
          <p:cNvPr id="1033" name="Rectangle 9"/>
          <p:cNvSpPr>
            <a:spLocks noChangeArrowheads="1"/>
          </p:cNvSpPr>
          <p:nvPr userDrawn="1"/>
        </p:nvSpPr>
        <p:spPr bwMode="auto">
          <a:xfrm>
            <a:off x="1736725" y="396875"/>
            <a:ext cx="6848475" cy="596900"/>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mn-ea"/>
              <a:cs typeface="+mn-cs"/>
            </a:endParaRPr>
          </a:p>
        </p:txBody>
      </p:sp>
      <p:sp>
        <p:nvSpPr>
          <p:cNvPr id="1034" name="Rectangle 10"/>
          <p:cNvSpPr>
            <a:spLocks noChangeArrowheads="1"/>
          </p:cNvSpPr>
          <p:nvPr userDrawn="1"/>
        </p:nvSpPr>
        <p:spPr bwMode="hidden">
          <a:xfrm>
            <a:off x="5722938" y="1392238"/>
            <a:ext cx="2759075" cy="396875"/>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mn-ea"/>
              <a:cs typeface="+mn-cs"/>
            </a:endParaRPr>
          </a:p>
        </p:txBody>
      </p:sp>
      <p:sp>
        <p:nvSpPr>
          <p:cNvPr id="1029" name="Rectangle 2"/>
          <p:cNvSpPr>
            <a:spLocks noGrp="1" noChangeArrowheads="1"/>
          </p:cNvSpPr>
          <p:nvPr>
            <p:ph type="title"/>
          </p:nvPr>
        </p:nvSpPr>
        <p:spPr bwMode="auto">
          <a:xfrm>
            <a:off x="0" y="0"/>
            <a:ext cx="9144000" cy="1417638"/>
          </a:xfrm>
          <a:prstGeom prst="rect">
            <a:avLst/>
          </a:prstGeom>
          <a:solidFill>
            <a:schemeClr val="tx1">
              <a:alpha val="76862"/>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n-lt"/>
                <a:ea typeface="+mn-ea"/>
                <a:cs typeface="+mn-cs"/>
              </a:defRPr>
            </a:lvl1pPr>
          </a:lstStyle>
          <a:p>
            <a:pPr>
              <a:defRPr/>
            </a:pPr>
            <a:r>
              <a:rPr lang="en-US"/>
              <a:t>Date of presentation</a:t>
            </a:r>
          </a:p>
        </p:txBody>
      </p:sp>
      <p:sp>
        <p:nvSpPr>
          <p:cNvPr id="2" name="Rectangle 5"/>
          <p:cNvSpPr>
            <a:spLocks noGrp="1" noChangeArrowheads="1"/>
          </p:cNvSpPr>
          <p:nvPr>
            <p:ph type="ftr" sz="quarter" idx="3"/>
          </p:nvPr>
        </p:nvSpPr>
        <p:spPr bwMode="auto">
          <a:xfrm>
            <a:off x="2146300" y="6553200"/>
            <a:ext cx="41021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ea typeface="+mn-ea"/>
                <a:cs typeface="+mn-cs"/>
              </a:defRPr>
            </a:lvl1pPr>
          </a:lstStyle>
          <a:p>
            <a:pPr>
              <a:defRPr/>
            </a:pPr>
            <a:r>
              <a:rPr lang="en-US"/>
              <a:t>Presentation Title</a:t>
            </a:r>
          </a:p>
        </p:txBody>
      </p:sp>
      <p:sp>
        <p:nvSpPr>
          <p:cNvPr id="3"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Bitstream Vera Sans" pitchFamily="34" charset="0"/>
                <a:ea typeface="ＭＳ Ｐゴシック" charset="-128"/>
                <a:cs typeface="ＭＳ Ｐゴシック" charset="-128"/>
              </a:defRPr>
            </a:lvl1pPr>
          </a:lstStyle>
          <a:p>
            <a:pPr>
              <a:defRPr/>
            </a:pPr>
            <a:fld id="{F5686117-16DF-3042-8E5F-918892849D4A}" type="slidenum">
              <a:rPr lang="en-US"/>
              <a:pPr>
                <a:defRPr/>
              </a:pPr>
              <a:t>‹#›</a:t>
            </a:fld>
            <a:r>
              <a:rPr lang="en-US"/>
              <a:t> of Total # of slides</a:t>
            </a: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ctr" rtl="0" eaLnBrk="0" fontAlgn="base" hangingPunct="0">
        <a:spcBef>
          <a:spcPct val="0"/>
        </a:spcBef>
        <a:spcAft>
          <a:spcPct val="0"/>
        </a:spcAft>
        <a:defRPr sz="4800" b="1">
          <a:solidFill>
            <a:schemeClr val="bg1"/>
          </a:solidFill>
          <a:latin typeface="+mj-lt"/>
          <a:ea typeface="ＭＳ Ｐゴシック" pitchFamily="-1" charset="-128"/>
          <a:cs typeface="ＭＳ Ｐゴシック" charset="-128"/>
        </a:defRPr>
      </a:lvl1pPr>
      <a:lvl2pPr algn="ctr" rtl="0" eaLnBrk="0" fontAlgn="base" hangingPunct="0">
        <a:spcBef>
          <a:spcPct val="0"/>
        </a:spcBef>
        <a:spcAft>
          <a:spcPct val="0"/>
        </a:spcAft>
        <a:defRPr sz="4800" b="1">
          <a:solidFill>
            <a:schemeClr val="bg1"/>
          </a:solidFill>
          <a:latin typeface="Gill Sans" pitchFamily="34" charset="0"/>
          <a:ea typeface="ＭＳ Ｐゴシック" pitchFamily="-1" charset="-128"/>
          <a:cs typeface="ＭＳ Ｐゴシック" charset="-128"/>
        </a:defRPr>
      </a:lvl2pPr>
      <a:lvl3pPr algn="ctr" rtl="0" eaLnBrk="0" fontAlgn="base" hangingPunct="0">
        <a:spcBef>
          <a:spcPct val="0"/>
        </a:spcBef>
        <a:spcAft>
          <a:spcPct val="0"/>
        </a:spcAft>
        <a:defRPr sz="4800" b="1">
          <a:solidFill>
            <a:schemeClr val="bg1"/>
          </a:solidFill>
          <a:latin typeface="Gill Sans" pitchFamily="34" charset="0"/>
          <a:ea typeface="ＭＳ Ｐゴシック" pitchFamily="-1" charset="-128"/>
          <a:cs typeface="ＭＳ Ｐゴシック" charset="-128"/>
        </a:defRPr>
      </a:lvl3pPr>
      <a:lvl4pPr algn="ctr" rtl="0" eaLnBrk="0" fontAlgn="base" hangingPunct="0">
        <a:spcBef>
          <a:spcPct val="0"/>
        </a:spcBef>
        <a:spcAft>
          <a:spcPct val="0"/>
        </a:spcAft>
        <a:defRPr sz="4800" b="1">
          <a:solidFill>
            <a:schemeClr val="bg1"/>
          </a:solidFill>
          <a:latin typeface="Gill Sans" pitchFamily="34" charset="0"/>
          <a:ea typeface="ＭＳ Ｐゴシック" pitchFamily="-1" charset="-128"/>
          <a:cs typeface="ＭＳ Ｐゴシック" charset="-128"/>
        </a:defRPr>
      </a:lvl4pPr>
      <a:lvl5pPr algn="ctr" rtl="0" eaLnBrk="0" fontAlgn="base" hangingPunct="0">
        <a:spcBef>
          <a:spcPct val="0"/>
        </a:spcBef>
        <a:spcAft>
          <a:spcPct val="0"/>
        </a:spcAft>
        <a:defRPr sz="4800" b="1">
          <a:solidFill>
            <a:schemeClr val="bg1"/>
          </a:solidFill>
          <a:latin typeface="Gill Sans" pitchFamily="34" charset="0"/>
          <a:ea typeface="ＭＳ Ｐゴシック" pitchFamily="-1" charset="-128"/>
          <a:cs typeface="ＭＳ Ｐゴシック" charset="-128"/>
        </a:defRPr>
      </a:lvl5pPr>
      <a:lvl6pPr marL="457200" algn="ctr" rtl="0" fontAlgn="base">
        <a:spcBef>
          <a:spcPct val="0"/>
        </a:spcBef>
        <a:spcAft>
          <a:spcPct val="0"/>
        </a:spcAft>
        <a:defRPr sz="4800" b="1">
          <a:solidFill>
            <a:schemeClr val="bg1"/>
          </a:solidFill>
          <a:latin typeface="Gill Sans" pitchFamily="34" charset="0"/>
        </a:defRPr>
      </a:lvl6pPr>
      <a:lvl7pPr marL="914400" algn="ctr" rtl="0" fontAlgn="base">
        <a:spcBef>
          <a:spcPct val="0"/>
        </a:spcBef>
        <a:spcAft>
          <a:spcPct val="0"/>
        </a:spcAft>
        <a:defRPr sz="4800" b="1">
          <a:solidFill>
            <a:schemeClr val="bg1"/>
          </a:solidFill>
          <a:latin typeface="Gill Sans" pitchFamily="34" charset="0"/>
        </a:defRPr>
      </a:lvl7pPr>
      <a:lvl8pPr marL="1371600" algn="ctr" rtl="0" fontAlgn="base">
        <a:spcBef>
          <a:spcPct val="0"/>
        </a:spcBef>
        <a:spcAft>
          <a:spcPct val="0"/>
        </a:spcAft>
        <a:defRPr sz="4800" b="1">
          <a:solidFill>
            <a:schemeClr val="bg1"/>
          </a:solidFill>
          <a:latin typeface="Gill Sans" pitchFamily="34" charset="0"/>
        </a:defRPr>
      </a:lvl8pPr>
      <a:lvl9pPr marL="1828800" algn="ctr" rtl="0" fontAlgn="base">
        <a:spcBef>
          <a:spcPct val="0"/>
        </a:spcBef>
        <a:spcAft>
          <a:spcPct val="0"/>
        </a:spcAft>
        <a:defRPr sz="4800" b="1">
          <a:solidFill>
            <a:schemeClr val="bg1"/>
          </a:solidFill>
          <a:latin typeface="Gill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33B59-B288-46EB-8B88-8428903FDF8B}" type="datetimeFigureOut">
              <a:rPr lang="en-US" smtClean="0"/>
              <a:pPr/>
              <a:t>11/19/13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6881A-8793-4A6D-9A3A-7DA03D3B19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hyperlink" Target="http://www.cluin.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9/9b/US-DeptOfAgriculture-Seal.png" TargetMode="External"/><Relationship Id="rId4" Type="http://schemas.openxmlformats.org/officeDocument/2006/relationships/image" Target="../media/image17.pn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e/e0/United_States_Department_of_Defense_Seal.svg" TargetMode="External"/><Relationship Id="rId4" Type="http://schemas.openxmlformats.org/officeDocument/2006/relationships/image" Target="../media/image19.pn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US-DeptOfTheInterior-Seal.svg" TargetMode="External"/><Relationship Id="rId4"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sa=X&amp;biw=1613&amp;bih=799&amp;tbm=isch&amp;tbnid=9ft8Mhx4SXndyM:&amp;imgrefurl=http://www.forbes.com/sites/danielfisher/2013/10/15/supreme-court-takes-up-challenge-to-sweeping-epa-carbon-rules/&amp;docid=FnHEyNz1yX7GMM&amp;imgurl=http://b-i.forbesimg.com/danielfisher/files/2013/10/5789845977_37e1a70e45_m1.jpg&amp;w=240&amp;h=235&amp;ei=-1RgUpftJdO54APLsoCYAw&amp;zoom=1&amp;iact=rc&amp;page=2&amp;tbnh=143&amp;tbnw=143&amp;start=36&amp;ndsp=38&amp;ved=1t:429,r:60,s:0,i:267&amp;tx=58&amp;ty=71" TargetMode="External"/><Relationship Id="rId4" Type="http://schemas.openxmlformats.org/officeDocument/2006/relationships/image" Target="../media/image22.jpeg"/><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hyperlink" Target="http://www.iowadnr.gov/index.html" TargetMode="External"/><Relationship Id="rId13" Type="http://schemas.openxmlformats.org/officeDocument/2006/relationships/image" Target="../media/image29.jpeg"/><Relationship Id="rId14" Type="http://schemas.openxmlformats.org/officeDocument/2006/relationships/hyperlink" Target="http://www.dcnr.state.pa.us/index.aspx" TargetMode="External"/><Relationship Id="rId15" Type="http://schemas.openxmlformats.org/officeDocument/2006/relationships/image" Target="../media/image30.jpeg"/><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hyperlink" Target="http://www.maine.gov/dep/index.shtml" TargetMode="External"/><Relationship Id="rId7" Type="http://schemas.openxmlformats.org/officeDocument/2006/relationships/image" Target="../media/image26.jpeg"/><Relationship Id="rId8" Type="http://schemas.openxmlformats.org/officeDocument/2006/relationships/hyperlink" Target="http://www.dnr.sc.gov/index.html" TargetMode="External"/><Relationship Id="rId9" Type="http://schemas.openxmlformats.org/officeDocument/2006/relationships/image" Target="../media/image27.png"/><Relationship Id="rId10" Type="http://schemas.openxmlformats.org/officeDocument/2006/relationships/hyperlink" Target="http://en.wikipedia.org/wiki/File:FDEPlogo.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png"/><Relationship Id="rId9" Type="http://schemas.openxmlformats.org/officeDocument/2006/relationships/image" Target="../media/image37.jpeg"/><Relationship Id="rId10" Type="http://schemas.openxmlformats.org/officeDocument/2006/relationships/image" Target="../media/image38.png"/><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http://cluin.org/live/archiv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imgres?imgurl=http://www.cwu.edu/~ccc/images/thumbs_up.jpg&amp;imgrefurl=http://www.cwu.edu/~ccc/noteworthy_news.html&amp;h=323&amp;w=350&amp;sz=19&amp;tbnid=xrpA-kSlhppFfM:&amp;tbnh=111&amp;tbnw=120&amp;prev=/search?q=images+of+thumbs+up&amp;tbm=isch&amp;tbo=u&amp;zoom=1&amp;q=images+of+thumbs+up&amp;hl=en&amp;usg=__u4DYZWyia7x_CrtrJEaPlwagyzY=&amp;sa=X&amp;ei=qH-1Tv3QHYOJiAL86Ll2&amp;ved=0CBYQ9QEwAA" TargetMode="External"/><Relationship Id="rId4" Type="http://schemas.openxmlformats.org/officeDocument/2006/relationships/image" Target="../media/image42.jpe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hyperlink" Target="http://www.fws.gov/contaminants/images/CoscoBuscanSFBaySpillUSCGlg.jpg" TargetMode="External"/><Relationship Id="rId4"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5.gif"/></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5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6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imgres?start=208&amp;sa=X&amp;tbm=isch&amp;tbnid=uKbJuGjAumGivM:&amp;imgrefurl=http://www.hanford.gov/page.cfm/HNRTC&amp;docid=Ed84mAV0z8ji-M&amp;imgurl=http://www.hanford.gov/images.cfm/93090466-76df.jpg&amp;w=400&amp;h=299&amp;ei=_ImLUunpCK2v4AOYxYGYAg&amp;zoom=1&amp;iact=rc&amp;dur=187&amp;page=6&amp;tbnh=143&amp;tbnw=177&amp;ndsp=43&amp;ved=1t:429,r:47,s:200,i:145&amp;tx=96&amp;ty=84" TargetMode="External"/><Relationship Id="rId4" Type="http://schemas.openxmlformats.org/officeDocument/2006/relationships/image" Target="../media/image62.jpeg"/><Relationship Id="rId5" Type="http://schemas.openxmlformats.org/officeDocument/2006/relationships/hyperlink" Target="http://www.google.com/imgres?start=208&amp;sa=X&amp;tbm=isch&amp;tbnid=Sge35N3YEq8zlM:&amp;imgrefurl=http://blog.ecosystem-services.org/tag/hea-rea/&amp;docid=YGG1K6kT5bOY6M&amp;imgurl=http://upload.wikimedia.org/wikipedia/commons/4/46/Gulf-Oiled-Pelicans-June-3-2010.jpg&amp;w=800&amp;h=538&amp;ei=_ImLUunpCK2v4AOYxYGYAg&amp;zoom=1&amp;iact=hc&amp;vpx=161&amp;vpy=311&amp;dur=281&amp;hovh=184&amp;hovw=274&amp;tx=124&amp;ty=114&amp;page=6&amp;tbnh=143&amp;tbnw=196&amp;ndsp=43&amp;ved=1t:429,r:44,s:200,i:136" TargetMode="External"/><Relationship Id="rId6" Type="http://schemas.openxmlformats.org/officeDocument/2006/relationships/image" Target="../media/image63.jpeg"/><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64.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65.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8.xml"/><Relationship Id="rId3" Type="http://schemas.openxmlformats.org/officeDocument/2006/relationships/image" Target="../media/image67.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6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gif"/><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hyperlink" Target="mailto:austin.oelschlager@tetratech.co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hyperlink" Target="http://www.cluin.org/" TargetMode="External"/><Relationship Id="rId5" Type="http://schemas.openxmlformats.org/officeDocument/2006/relationships/hyperlink" Target="https://www.facebook.com/EPACleanUpTech" TargetMode="External"/><Relationship Id="rId6" Type="http://schemas.openxmlformats.org/officeDocument/2006/relationships/hyperlink" Target="https://twitter.com/" TargetMode="External"/><Relationship Id="rId7" Type="http://schemas.openxmlformats.org/officeDocument/2006/relationships/hyperlink" Target="https://twitter.com/%23!/EPACleanUpTech" TargetMode="External"/><Relationship Id="rId8" Type="http://schemas.openxmlformats.org/officeDocument/2006/relationships/hyperlink" Target="http://www.linkedin.com/groups/Clean-Up-Information-Network-CLUIN-4405740" TargetMode="External"/><Relationship Id="rId9" Type="http://schemas.openxmlformats.org/officeDocument/2006/relationships/image" Target="../media/image74.jpeg"/><Relationship Id="rId10" Type="http://schemas.openxmlformats.org/officeDocument/2006/relationships/image" Target="../media/image75.jpe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hyperlink" Target="http://www.clu-in.org/conf/tio/CECOSC6/resource.cfm" TargetMode="External"/><Relationship Id="rId4" Type="http://schemas.openxmlformats.org/officeDocument/2006/relationships/hyperlink" Target="http://www.clu-in.org/conf/tio/CECOSC6/feedback.cfm" TargetMode="External"/><Relationship Id="rId5"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2130425"/>
            <a:ext cx="9144000" cy="857250"/>
          </a:xfrm>
          <a:noFill/>
        </p:spPr>
        <p:txBody>
          <a:bodyPr/>
          <a:lstStyle/>
          <a:p>
            <a:pPr eaLnBrk="1" hangingPunct="1"/>
            <a:r>
              <a:rPr lang="en-US" sz="2800">
                <a:solidFill>
                  <a:schemeClr val="tx1"/>
                </a:solidFill>
                <a:latin typeface="Arial Black" pitchFamily="-104" charset="0"/>
                <a:ea typeface="Arial Black" pitchFamily="-104" charset="0"/>
                <a:cs typeface="Arial Black" pitchFamily="-104" charset="0"/>
              </a:rPr>
              <a:t>Welcome to the CLU-IN Internet Seminar</a:t>
            </a:r>
            <a:br>
              <a:rPr lang="en-US" sz="2800">
                <a:solidFill>
                  <a:schemeClr val="tx1"/>
                </a:solidFill>
                <a:latin typeface="Arial Black" pitchFamily="-104" charset="0"/>
                <a:ea typeface="Arial Black" pitchFamily="-104" charset="0"/>
                <a:cs typeface="Arial Black" pitchFamily="-104" charset="0"/>
              </a:rPr>
            </a:br>
            <a:endParaRPr lang="en-US" sz="2800">
              <a:solidFill>
                <a:schemeClr val="tx1"/>
              </a:solidFill>
              <a:latin typeface="Arial Black" pitchFamily="-104" charset="0"/>
              <a:ea typeface="Arial Black" pitchFamily="-104" charset="0"/>
              <a:cs typeface="Arial Black" pitchFamily="-104" charset="0"/>
            </a:endParaRPr>
          </a:p>
        </p:txBody>
      </p:sp>
      <p:sp>
        <p:nvSpPr>
          <p:cNvPr id="15363" name="Rectangle 3"/>
          <p:cNvSpPr>
            <a:spLocks noGrp="1" noChangeArrowheads="1"/>
          </p:cNvSpPr>
          <p:nvPr>
            <p:ph type="subTitle" idx="1"/>
          </p:nvPr>
        </p:nvSpPr>
        <p:spPr>
          <a:xfrm>
            <a:off x="490538" y="2647950"/>
            <a:ext cx="8243887" cy="3338513"/>
          </a:xfrm>
        </p:spPr>
        <p:txBody>
          <a:bodyPr/>
          <a:lstStyle/>
          <a:p>
            <a:pPr eaLnBrk="1" hangingPunct="1"/>
            <a:r>
              <a:rPr lang="en-US" sz="1800" b="1" dirty="0" smtClean="0">
                <a:solidFill>
                  <a:schemeClr val="accent2"/>
                </a:solidFill>
                <a:ea typeface="ＭＳ Ｐゴシック" pitchFamily="-104" charset="-128"/>
                <a:cs typeface="ＭＳ Ｐゴシック" pitchFamily="-104" charset="-128"/>
              </a:rPr>
              <a:t>CEC Training for </a:t>
            </a:r>
            <a:r>
              <a:rPr lang="en-US" sz="1800" b="1" dirty="0" err="1" smtClean="0">
                <a:solidFill>
                  <a:schemeClr val="accent2"/>
                </a:solidFill>
                <a:ea typeface="ＭＳ Ｐゴシック" pitchFamily="-104" charset="-128"/>
                <a:cs typeface="ＭＳ Ｐゴシック" pitchFamily="-104" charset="-128"/>
              </a:rPr>
              <a:t>OSCs</a:t>
            </a:r>
            <a:r>
              <a:rPr lang="en-US" sz="1800" b="1" dirty="0" smtClean="0">
                <a:solidFill>
                  <a:schemeClr val="accent2"/>
                </a:solidFill>
                <a:ea typeface="ＭＳ Ｐゴシック" pitchFamily="-104" charset="-128"/>
                <a:cs typeface="ＭＳ Ｐゴシック" pitchFamily="-104" charset="-128"/>
              </a:rPr>
              <a:t>...CERCLA Coordination with Natural Resource </a:t>
            </a:r>
            <a:r>
              <a:rPr lang="en-US" sz="1800" b="1" dirty="0" smtClean="0">
                <a:solidFill>
                  <a:schemeClr val="accent2"/>
                </a:solidFill>
                <a:ea typeface="ＭＳ Ｐゴシック" pitchFamily="-104" charset="-128"/>
                <a:cs typeface="ＭＳ Ｐゴシック" pitchFamily="-104" charset="-128"/>
              </a:rPr>
              <a:t>Trustees</a:t>
            </a:r>
          </a:p>
          <a:p>
            <a:pPr eaLnBrk="1" hangingPunct="1"/>
            <a:r>
              <a:rPr lang="en-US" sz="1800" dirty="0" smtClean="0">
                <a:solidFill>
                  <a:schemeClr val="accent2"/>
                </a:solidFill>
                <a:ea typeface="ＭＳ Ｐゴシック" pitchFamily="-104" charset="-128"/>
                <a:cs typeface="ＭＳ Ｐゴシック" pitchFamily="-104" charset="-128"/>
              </a:rPr>
              <a:t>Sponsored </a:t>
            </a:r>
            <a:r>
              <a:rPr lang="en-US" sz="1800" dirty="0">
                <a:solidFill>
                  <a:schemeClr val="accent2"/>
                </a:solidFill>
                <a:ea typeface="ＭＳ Ｐゴシック" pitchFamily="-104" charset="-128"/>
                <a:cs typeface="ＭＳ Ｐゴシック" pitchFamily="-104" charset="-128"/>
              </a:rPr>
              <a:t>by</a:t>
            </a:r>
            <a:r>
              <a:rPr lang="en-US" sz="1800" dirty="0" smtClean="0">
                <a:solidFill>
                  <a:schemeClr val="accent2"/>
                </a:solidFill>
                <a:ea typeface="ＭＳ Ｐゴシック" pitchFamily="-104" charset="-128"/>
                <a:cs typeface="ＭＳ Ｐゴシック" pitchFamily="-104" charset="-128"/>
              </a:rPr>
              <a:t>: EPA Office of Superfund Remediation and Technology Innovation</a:t>
            </a:r>
          </a:p>
          <a:p>
            <a:pPr eaLnBrk="1" hangingPunct="1"/>
            <a:r>
              <a:rPr lang="en-US" sz="1800" dirty="0">
                <a:solidFill>
                  <a:schemeClr val="accent2"/>
                </a:solidFill>
                <a:ea typeface="ＭＳ Ｐゴシック" pitchFamily="-104" charset="-128"/>
                <a:cs typeface="ＭＳ Ｐゴシック" pitchFamily="-104" charset="-128"/>
              </a:rPr>
              <a:t>Delivered</a:t>
            </a:r>
            <a:r>
              <a:rPr lang="en-US" sz="1800" dirty="0" smtClean="0">
                <a:solidFill>
                  <a:schemeClr val="accent2"/>
                </a:solidFill>
                <a:ea typeface="ＭＳ Ｐゴシック" pitchFamily="-104" charset="-128"/>
                <a:cs typeface="ＭＳ Ｐゴシック" pitchFamily="-104" charset="-128"/>
              </a:rPr>
              <a:t>: November 21, 2013, 11:00 AM - 1:00 PM, EST (16:00-18:00 GMT)</a:t>
            </a:r>
            <a:endParaRPr lang="en-US" sz="1100" i="1" dirty="0" smtClean="0">
              <a:solidFill>
                <a:schemeClr val="accent2"/>
              </a:solidFill>
              <a:ea typeface="ＭＳ Ｐゴシック" pitchFamily="-104" charset="-128"/>
              <a:cs typeface="ＭＳ Ｐゴシック" pitchFamily="-104" charset="-128"/>
            </a:endParaRPr>
          </a:p>
          <a:p>
            <a:pPr algn="l" eaLnBrk="1" hangingPunct="1">
              <a:spcBef>
                <a:spcPct val="0"/>
              </a:spcBef>
            </a:pPr>
            <a:endParaRPr lang="en-US" sz="1200" i="1" dirty="0" smtClean="0">
              <a:solidFill>
                <a:schemeClr val="accent2"/>
              </a:solidFill>
              <a:ea typeface="ＭＳ Ｐゴシック" pitchFamily="-104" charset="-128"/>
              <a:cs typeface="ＭＳ Ｐゴシック" pitchFamily="-104" charset="-128"/>
            </a:endParaRPr>
          </a:p>
          <a:p>
            <a:pPr algn="l" eaLnBrk="1" hangingPunct="1">
              <a:spcBef>
                <a:spcPct val="0"/>
              </a:spcBef>
            </a:pPr>
            <a:r>
              <a:rPr lang="en-US" sz="1200" i="1" dirty="0" smtClean="0">
                <a:solidFill>
                  <a:schemeClr val="accent2"/>
                </a:solidFill>
                <a:ea typeface="ＭＳ Ｐゴシック" pitchFamily="-104" charset="-128"/>
                <a:cs typeface="ＭＳ Ｐゴシック" pitchFamily="-104" charset="-128"/>
              </a:rPr>
              <a:t>Instructors</a:t>
            </a:r>
            <a:r>
              <a:rPr lang="en-US" sz="1200" i="1" dirty="0">
                <a:solidFill>
                  <a:schemeClr val="accent2"/>
                </a:solidFill>
                <a:ea typeface="ＭＳ Ｐゴシック" pitchFamily="-104" charset="-128"/>
                <a:cs typeface="ＭＳ Ｐゴシック" pitchFamily="-104" charset="-128"/>
              </a:rPr>
              <a:t>:</a:t>
            </a:r>
            <a:r>
              <a:rPr lang="en-US" sz="1200" i="1" dirty="0" smtClean="0">
                <a:solidFill>
                  <a:schemeClr val="accent2"/>
                </a:solidFill>
                <a:ea typeface="ＭＳ Ｐゴシック" pitchFamily="-104" charset="-128"/>
                <a:cs typeface="ＭＳ Ｐゴシック" pitchFamily="-104" charset="-128"/>
              </a:rPr>
              <a:t> </a:t>
            </a:r>
            <a:endParaRPr lang="en-US" sz="1200" i="1" dirty="0" smtClean="0">
              <a:solidFill>
                <a:schemeClr val="accent2"/>
              </a:solidFill>
              <a:ea typeface="ＭＳ Ｐゴシック" pitchFamily="-104" charset="-128"/>
              <a:cs typeface="ＭＳ Ｐゴシック" pitchFamily="-104" charset="-128"/>
            </a:endParaRPr>
          </a:p>
          <a:p>
            <a:pPr lvl="1" eaLnBrk="1" hangingPunct="1">
              <a:spcBef>
                <a:spcPct val="0"/>
              </a:spcBef>
              <a:buFont typeface="Arial" pitchFamily="-104" charset="0"/>
              <a:buChar char="•"/>
            </a:pPr>
            <a:r>
              <a:rPr lang="en-US" sz="1200" i="1" dirty="0" smtClean="0">
                <a:solidFill>
                  <a:schemeClr val="accent2"/>
                </a:solidFill>
              </a:rPr>
              <a:t>Earl </a:t>
            </a:r>
            <a:r>
              <a:rPr lang="en-US" sz="1200" i="1" dirty="0" err="1" smtClean="0">
                <a:solidFill>
                  <a:schemeClr val="accent2"/>
                </a:solidFill>
              </a:rPr>
              <a:t>Liverman</a:t>
            </a:r>
            <a:r>
              <a:rPr lang="en-US" sz="1200" i="1" dirty="0" smtClean="0">
                <a:solidFill>
                  <a:schemeClr val="accent2"/>
                </a:solidFill>
              </a:rPr>
              <a:t>, EPA Region 10 (</a:t>
            </a:r>
            <a:r>
              <a:rPr lang="en-US" sz="1200" i="1" dirty="0" err="1" smtClean="0">
                <a:solidFill>
                  <a:schemeClr val="accent2"/>
                </a:solidFill>
              </a:rPr>
              <a:t>liverman.earl@epa.gov</a:t>
            </a:r>
            <a:r>
              <a:rPr lang="en-US" sz="1200" i="1" dirty="0" smtClean="0">
                <a:solidFill>
                  <a:schemeClr val="accent2"/>
                </a:solidFill>
              </a:rPr>
              <a:t>) </a:t>
            </a:r>
          </a:p>
          <a:p>
            <a:pPr lvl="1" eaLnBrk="1" hangingPunct="1">
              <a:spcBef>
                <a:spcPct val="0"/>
              </a:spcBef>
              <a:buFont typeface="Arial" pitchFamily="-104" charset="0"/>
              <a:buChar char="•"/>
            </a:pPr>
            <a:endParaRPr lang="en-US" sz="1200" i="1" dirty="0" smtClean="0">
              <a:solidFill>
                <a:schemeClr val="accent2"/>
              </a:solidFill>
            </a:endParaRPr>
          </a:p>
          <a:p>
            <a:pPr algn="l" eaLnBrk="1" hangingPunct="1">
              <a:spcBef>
                <a:spcPct val="0"/>
              </a:spcBef>
            </a:pPr>
            <a:r>
              <a:rPr lang="en-US" sz="1200" i="1" dirty="0">
                <a:solidFill>
                  <a:schemeClr val="accent2"/>
                </a:solidFill>
                <a:ea typeface="ＭＳ Ｐゴシック" pitchFamily="-104" charset="-128"/>
                <a:cs typeface="ＭＳ Ｐゴシック" pitchFamily="-104" charset="-128"/>
              </a:rPr>
              <a:t>Moderators:</a:t>
            </a:r>
            <a:r>
              <a:rPr lang="en-US" sz="1200" i="1" dirty="0" smtClean="0">
                <a:solidFill>
                  <a:schemeClr val="accent2"/>
                </a:solidFill>
                <a:ea typeface="ＭＳ Ｐゴシック" pitchFamily="-104" charset="-128"/>
                <a:cs typeface="ＭＳ Ｐゴシック" pitchFamily="-104" charset="-128"/>
              </a:rPr>
              <a:t> </a:t>
            </a:r>
            <a:endParaRPr lang="en-US" sz="1200" i="1" dirty="0" smtClean="0">
              <a:solidFill>
                <a:schemeClr val="accent2"/>
              </a:solidFill>
              <a:ea typeface="ＭＳ Ｐゴシック" pitchFamily="-104" charset="-128"/>
              <a:cs typeface="ＭＳ Ｐゴシック" pitchFamily="-104" charset="-128"/>
            </a:endParaRPr>
          </a:p>
          <a:p>
            <a:pPr lvl="1" eaLnBrk="1" hangingPunct="1">
              <a:spcBef>
                <a:spcPct val="0"/>
              </a:spcBef>
              <a:buFont typeface="Arial" pitchFamily="-104" charset="0"/>
              <a:buChar char="•"/>
            </a:pPr>
            <a:r>
              <a:rPr lang="en-US" sz="1200" i="1" dirty="0" smtClean="0">
                <a:solidFill>
                  <a:schemeClr val="accent2"/>
                </a:solidFill>
              </a:rPr>
              <a:t>Jean </a:t>
            </a:r>
            <a:r>
              <a:rPr lang="en-US" sz="1200" i="1" dirty="0" err="1" smtClean="0">
                <a:solidFill>
                  <a:schemeClr val="accent2"/>
                </a:solidFill>
              </a:rPr>
              <a:t>Balent</a:t>
            </a:r>
            <a:r>
              <a:rPr lang="en-US" sz="1200" i="1" dirty="0" smtClean="0">
                <a:solidFill>
                  <a:schemeClr val="accent2"/>
                </a:solidFill>
              </a:rPr>
              <a:t>, U.S. EPA Technology Innovation and Field Services Division (</a:t>
            </a:r>
            <a:r>
              <a:rPr lang="en-US" sz="1200" i="1" dirty="0" err="1" smtClean="0">
                <a:solidFill>
                  <a:schemeClr val="accent2"/>
                </a:solidFill>
              </a:rPr>
              <a:t>balent.jean@epa.gov</a:t>
            </a:r>
            <a:r>
              <a:rPr lang="en-US" sz="1200" i="1" dirty="0" smtClean="0">
                <a:solidFill>
                  <a:schemeClr val="accent2"/>
                </a:solidFill>
              </a:rPr>
              <a:t>) </a:t>
            </a:r>
            <a:endParaRPr lang="en-US" sz="1200" i="1" dirty="0">
              <a:solidFill>
                <a:schemeClr val="accent2"/>
              </a:solidFill>
            </a:endParaRPr>
          </a:p>
        </p:txBody>
      </p:sp>
      <p:pic>
        <p:nvPicPr>
          <p:cNvPr id="15364" name="Picture 4"/>
          <p:cNvPicPr>
            <a:picLocks noChangeAspect="1" noChangeArrowheads="1"/>
          </p:cNvPicPr>
          <p:nvPr/>
        </p:nvPicPr>
        <p:blipFill>
          <a:blip r:embed="rId3"/>
          <a:srcRect/>
          <a:stretch>
            <a:fillRect/>
          </a:stretch>
        </p:blipFill>
        <p:spPr bwMode="auto">
          <a:xfrm>
            <a:off x="336550" y="317500"/>
            <a:ext cx="8534400" cy="1438275"/>
          </a:xfrm>
          <a:prstGeom prst="rect">
            <a:avLst/>
          </a:prstGeom>
          <a:noFill/>
          <a:ln w="9525">
            <a:noFill/>
            <a:miter lim="800000"/>
            <a:headEnd/>
            <a:tailEnd/>
          </a:ln>
        </p:spPr>
      </p:pic>
      <p:pic>
        <p:nvPicPr>
          <p:cNvPr id="15365" name="Picture 5"/>
          <p:cNvPicPr>
            <a:picLocks noChangeAspect="1" noChangeArrowheads="1"/>
          </p:cNvPicPr>
          <p:nvPr/>
        </p:nvPicPr>
        <p:blipFill>
          <a:blip r:embed="rId4"/>
          <a:srcRect/>
          <a:stretch>
            <a:fillRect/>
          </a:stretch>
        </p:blipFill>
        <p:spPr bwMode="auto">
          <a:xfrm>
            <a:off x="374650" y="327025"/>
            <a:ext cx="1323975" cy="1390650"/>
          </a:xfrm>
          <a:prstGeom prst="rect">
            <a:avLst/>
          </a:prstGeom>
          <a:noFill/>
          <a:ln w="9525">
            <a:noFill/>
            <a:miter lim="800000"/>
            <a:headEnd/>
            <a:tailEnd/>
          </a:ln>
        </p:spPr>
      </p:pic>
      <p:sp>
        <p:nvSpPr>
          <p:cNvPr id="15366" name="Text Box 6"/>
          <p:cNvSpPr txBox="1">
            <a:spLocks noChangeArrowheads="1"/>
          </p:cNvSpPr>
          <p:nvPr/>
        </p:nvSpPr>
        <p:spPr bwMode="auto">
          <a:xfrm>
            <a:off x="592138" y="6176963"/>
            <a:ext cx="8094662"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US" i="1">
                <a:solidFill>
                  <a:schemeClr val="accent2"/>
                </a:solidFill>
              </a:rPr>
              <a:t>Visit the Clean Up Information Network online at</a:t>
            </a:r>
            <a:r>
              <a:rPr lang="en-US" i="1" u="sng">
                <a:solidFill>
                  <a:schemeClr val="accent2"/>
                </a:solidFill>
              </a:rPr>
              <a:t> </a:t>
            </a:r>
            <a:r>
              <a:rPr lang="en-US" i="1" u="sng">
                <a:solidFill>
                  <a:schemeClr val="accent2"/>
                </a:solidFill>
                <a:hlinkClick r:id="rId5"/>
              </a:rPr>
              <a:t>www.cluin.org</a:t>
            </a:r>
            <a:r>
              <a:rPr lang="en-US" i="1" u="sng">
                <a:solidFill>
                  <a:schemeClr val="accent2"/>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1" y="152400"/>
            <a:ext cx="7772400" cy="1143000"/>
          </a:xfrm>
        </p:spPr>
        <p:txBody>
          <a:bodyPr>
            <a:normAutofit/>
          </a:bodyPr>
          <a:lstStyle/>
          <a:p>
            <a:pPr algn="ctr"/>
            <a:r>
              <a:rPr lang="en-US" sz="3200" dirty="0" smtClean="0">
                <a:latin typeface="Arial" charset="0"/>
              </a:rPr>
              <a:t>National Oil and Hazardous Substances Pollution Contingency Plan</a:t>
            </a:r>
            <a:endParaRPr lang="en-US" sz="3200" dirty="0" smtClean="0">
              <a:solidFill>
                <a:schemeClr val="tx1"/>
              </a:solidFill>
            </a:endParaRPr>
          </a:p>
        </p:txBody>
      </p:sp>
      <p:sp>
        <p:nvSpPr>
          <p:cNvPr id="9219" name="Content Placeholder 2"/>
          <p:cNvSpPr>
            <a:spLocks noGrp="1"/>
          </p:cNvSpPr>
          <p:nvPr>
            <p:ph idx="1"/>
          </p:nvPr>
        </p:nvSpPr>
        <p:spPr>
          <a:xfrm>
            <a:off x="381000" y="1295400"/>
            <a:ext cx="7924801" cy="4754563"/>
          </a:xfrm>
        </p:spPr>
        <p:txBody>
          <a:bodyPr>
            <a:normAutofit fontScale="92500" lnSpcReduction="10000"/>
          </a:bodyPr>
          <a:lstStyle/>
          <a:p>
            <a:pPr>
              <a:buFont typeface="Wingdings" pitchFamily="2" charset="2"/>
              <a:buChar char="S"/>
            </a:pPr>
            <a:endParaRPr lang="en-US" sz="2400" dirty="0" smtClean="0"/>
          </a:p>
          <a:p>
            <a:pPr>
              <a:buClrTx/>
            </a:pPr>
            <a:r>
              <a:rPr lang="en-US" sz="2400" dirty="0" smtClean="0"/>
              <a:t>National Oil and Hazardous Substances Pollution Contingency Plan (NCP) was established in 1968 and amended by the Clean Water Act (CWA) and CERCLA</a:t>
            </a:r>
          </a:p>
          <a:p>
            <a:pPr eaLnBrk="1" hangingPunct="1">
              <a:buFont typeface="Wingdings" pitchFamily="2" charset="2"/>
              <a:buChar char="S"/>
            </a:pPr>
            <a:endParaRPr lang="en-US" sz="2400" dirty="0" smtClean="0"/>
          </a:p>
          <a:p>
            <a:pPr>
              <a:buClrTx/>
            </a:pPr>
            <a:r>
              <a:rPr lang="en-US" sz="2400" dirty="0" smtClean="0"/>
              <a:t>Promotes overall coordination of the hierarchy of responders and establishes procedures for conducting responses for oil and hazardous substances</a:t>
            </a:r>
          </a:p>
          <a:p>
            <a:pPr>
              <a:buFont typeface="Wingdings" pitchFamily="2" charset="2"/>
              <a:buChar char="S"/>
            </a:pPr>
            <a:endParaRPr lang="en-US" sz="2400" dirty="0" smtClean="0"/>
          </a:p>
          <a:p>
            <a:pPr>
              <a:buClrTx/>
            </a:pPr>
            <a:r>
              <a:rPr lang="en-US" sz="2400" dirty="0" smtClean="0"/>
              <a:t>Designates the On-Scene Coordinator                                          (OSC) as the manager of spills of oil and                                                        removal response for hazardous                                                substances</a:t>
            </a:r>
          </a:p>
        </p:txBody>
      </p:sp>
      <p:pic>
        <p:nvPicPr>
          <p:cNvPr id="4" name="Picture 3" descr="http://cfrpublications.com/images/thumbs/0000060_170.jpeg"/>
          <p:cNvPicPr>
            <a:picLocks noChangeAspect="1" noChangeArrowheads="1"/>
          </p:cNvPicPr>
          <p:nvPr/>
        </p:nvPicPr>
        <p:blipFill>
          <a:blip r:embed="rId3" cstate="print"/>
          <a:srcRect/>
          <a:stretch>
            <a:fillRect/>
          </a:stretch>
        </p:blipFill>
        <p:spPr>
          <a:xfrm>
            <a:off x="6629400" y="3962400"/>
            <a:ext cx="167640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Trust Natural Resources</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a:defRPr/>
            </a:pPr>
            <a:r>
              <a:rPr lang="en-US" sz="2400" dirty="0" smtClean="0"/>
              <a:t>CERCLA and OPA define natural resources broadly to include land, fish, wildlife, biota, air, water, ground water, drinking water supplies, and other such resources  [CERCLA §101(16); OPA §1001(20); 40 CFR 300.5]</a:t>
            </a:r>
            <a:endParaRPr lang="en-US" sz="2400" dirty="0"/>
          </a:p>
        </p:txBody>
      </p:sp>
      <p:pic>
        <p:nvPicPr>
          <p:cNvPr id="4" name="Picture 3" descr="http://www.ecardmedia.eu/data/media/20/10.jpg"/>
          <p:cNvPicPr/>
          <p:nvPr/>
        </p:nvPicPr>
        <p:blipFill>
          <a:blip r:embed="rId3" cstate="print"/>
          <a:srcRect/>
          <a:stretch>
            <a:fillRect/>
          </a:stretch>
        </p:blipFill>
        <p:spPr bwMode="auto">
          <a:xfrm>
            <a:off x="1828800" y="3962400"/>
            <a:ext cx="57912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Trust Natural Resources . . .</a:t>
            </a:r>
            <a:endParaRPr lang="en-US" dirty="0"/>
          </a:p>
        </p:txBody>
      </p:sp>
      <p:sp>
        <p:nvSpPr>
          <p:cNvPr id="3" name="Content Placeholder 2"/>
          <p:cNvSpPr>
            <a:spLocks noGrp="1"/>
          </p:cNvSpPr>
          <p:nvPr>
            <p:ph idx="1"/>
          </p:nvPr>
        </p:nvSpPr>
        <p:spPr/>
        <p:txBody>
          <a:bodyPr>
            <a:normAutofit/>
          </a:bodyPr>
          <a:lstStyle/>
          <a:p>
            <a:pPr>
              <a:defRPr/>
            </a:pPr>
            <a:r>
              <a:rPr lang="en-US" sz="2000" dirty="0" smtClean="0">
                <a:latin typeface="Arial" pitchFamily="34" charset="0"/>
                <a:cs typeface="Arial" pitchFamily="34" charset="0"/>
              </a:rPr>
              <a:t>Both statutes limit natural resources to those resources belonging to, managed by, held in trust by, appertaining to, or otherwise controlled by the United States, any, State, an Indian Tribe, a local government, or a foreign government</a:t>
            </a:r>
            <a:endParaRPr lang="en-US" sz="2000" dirty="0">
              <a:latin typeface="Arial" pitchFamily="34" charset="0"/>
              <a:cs typeface="Arial" pitchFamily="34" charset="0"/>
            </a:endParaRPr>
          </a:p>
        </p:txBody>
      </p:sp>
      <p:pic>
        <p:nvPicPr>
          <p:cNvPr id="5" name="Picture 4" descr="http://upload.wikimedia.org/wikipedia/en/8/8b/Lochsa-river-2.jpg"/>
          <p:cNvPicPr/>
          <p:nvPr/>
        </p:nvPicPr>
        <p:blipFill>
          <a:blip r:embed="rId3" cstate="print"/>
          <a:srcRect/>
          <a:stretch>
            <a:fillRect/>
          </a:stretch>
        </p:blipFill>
        <p:spPr bwMode="auto">
          <a:xfrm>
            <a:off x="1752600" y="3581400"/>
            <a:ext cx="6019800" cy="2818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Natural Resource Trustees</a:t>
            </a:r>
            <a:endParaRPr lang="en-US" dirty="0"/>
          </a:p>
        </p:txBody>
      </p:sp>
      <p:sp>
        <p:nvSpPr>
          <p:cNvPr id="4" name="Content Placeholder 3"/>
          <p:cNvSpPr>
            <a:spLocks noGrp="1"/>
          </p:cNvSpPr>
          <p:nvPr>
            <p:ph idx="1"/>
          </p:nvPr>
        </p:nvSpPr>
        <p:spPr/>
        <p:txBody>
          <a:bodyPr>
            <a:normAutofit fontScale="70000" lnSpcReduction="20000"/>
          </a:bodyPr>
          <a:lstStyle/>
          <a:p>
            <a:endParaRPr lang="en-US" dirty="0" smtClean="0">
              <a:latin typeface="Arial" pitchFamily="34" charset="0"/>
              <a:cs typeface="Arial" pitchFamily="34" charset="0"/>
            </a:endParaRPr>
          </a:p>
          <a:p>
            <a:r>
              <a:rPr lang="en-US" b="1" dirty="0" smtClean="0">
                <a:latin typeface="Arial" pitchFamily="34" charset="0"/>
                <a:cs typeface="Arial" pitchFamily="34" charset="0"/>
              </a:rPr>
              <a:t>Federal</a:t>
            </a:r>
            <a:r>
              <a:rPr lang="en-US" dirty="0" smtClean="0">
                <a:latin typeface="Arial" pitchFamily="34" charset="0"/>
                <a:cs typeface="Arial" pitchFamily="34" charset="0"/>
              </a:rPr>
              <a:t> - Secretaries of Agriculture, Commerce, Defense, Energy, Interior (40 CFR 300.600)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b="1" dirty="0" smtClean="0">
                <a:latin typeface="Arial" pitchFamily="34" charset="0"/>
                <a:cs typeface="Arial" pitchFamily="34" charset="0"/>
              </a:rPr>
              <a:t>State</a:t>
            </a:r>
            <a:r>
              <a:rPr lang="en-US" dirty="0" smtClean="0">
                <a:latin typeface="Arial" pitchFamily="34" charset="0"/>
                <a:cs typeface="Arial" pitchFamily="34" charset="0"/>
              </a:rPr>
              <a:t> - designated by the Governor (40 CFR 300.605)</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b="1" dirty="0" smtClean="0">
                <a:latin typeface="Arial" pitchFamily="34" charset="0"/>
                <a:cs typeface="Arial" pitchFamily="34" charset="0"/>
              </a:rPr>
              <a:t>Tribal</a:t>
            </a:r>
            <a:r>
              <a:rPr lang="en-US" dirty="0" smtClean="0">
                <a:latin typeface="Arial" pitchFamily="34" charset="0"/>
                <a:cs typeface="Arial" pitchFamily="34" charset="0"/>
              </a:rPr>
              <a:t> - designated by Tribal Chairperson or the Secretary of the Interior may serve as trustee at request of the tribe (40 CFR 300.610)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b="1" dirty="0" smtClean="0">
                <a:latin typeface="Arial" pitchFamily="34" charset="0"/>
                <a:cs typeface="Arial" pitchFamily="34" charset="0"/>
              </a:rPr>
              <a:t>Other</a:t>
            </a:r>
            <a:r>
              <a:rPr lang="en-US" dirty="0" smtClean="0">
                <a:latin typeface="Arial" pitchFamily="34" charset="0"/>
                <a:cs typeface="Arial" pitchFamily="34" charset="0"/>
              </a:rPr>
              <a:t> – Under OPA, foreign officials can also act as Trustee (40 CFR 300.612) </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nationalatlas.gov/printable/images/preview/fedlands/fedlands3.gif"/>
          <p:cNvPicPr>
            <a:picLocks noChangeAspect="1" noChangeArrowheads="1"/>
          </p:cNvPicPr>
          <p:nvPr/>
        </p:nvPicPr>
        <p:blipFill>
          <a:blip r:embed="rId3" cstate="print"/>
          <a:srcRect/>
          <a:stretch>
            <a:fillRect/>
          </a:stretch>
        </p:blipFill>
        <p:spPr bwMode="auto">
          <a:xfrm>
            <a:off x="228600" y="228600"/>
            <a:ext cx="8686800" cy="6096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33401" y="228600"/>
            <a:ext cx="8001000" cy="914400"/>
          </a:xfrm>
        </p:spPr>
        <p:txBody>
          <a:bodyPr>
            <a:noAutofit/>
          </a:bodyPr>
          <a:lstStyle/>
          <a:p>
            <a:r>
              <a:rPr lang="en-US" sz="3200" dirty="0" smtClean="0"/>
              <a:t>Natural Resource Trustees and Natural Resource Managers</a:t>
            </a:r>
            <a:endParaRPr lang="en-US" sz="3200" dirty="0"/>
          </a:p>
        </p:txBody>
      </p:sp>
      <p:sp>
        <p:nvSpPr>
          <p:cNvPr id="4" name="Content Placeholder 3"/>
          <p:cNvSpPr>
            <a:spLocks noGrp="1"/>
          </p:cNvSpPr>
          <p:nvPr>
            <p:ph idx="1"/>
          </p:nvPr>
        </p:nvSpPr>
        <p:spPr>
          <a:xfrm>
            <a:off x="304800" y="1371600"/>
            <a:ext cx="8534401" cy="4754563"/>
          </a:xfrm>
        </p:spPr>
        <p:txBody>
          <a:bodyPr/>
          <a:lstStyle/>
          <a:p>
            <a:r>
              <a:rPr lang="en-US" sz="2400" dirty="0" smtClean="0">
                <a:latin typeface="Arial" pitchFamily="34" charset="0"/>
                <a:cs typeface="Arial" pitchFamily="34" charset="0"/>
              </a:rPr>
              <a:t>Natural resource trustees are from agencies that have land and resource management responsibilities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Natural resource trustees have responsibilities as </a:t>
            </a:r>
            <a:r>
              <a:rPr lang="en-US" sz="2400" b="1" dirty="0" smtClean="0">
                <a:latin typeface="Arial" pitchFamily="34" charset="0"/>
                <a:cs typeface="Arial" pitchFamily="34" charset="0"/>
              </a:rPr>
              <a:t>natural resource managers</a:t>
            </a:r>
            <a:r>
              <a:rPr lang="en-US" sz="2400" dirty="0" smtClean="0">
                <a:latin typeface="Arial" pitchFamily="34" charset="0"/>
                <a:cs typeface="Arial" pitchFamily="34" charset="0"/>
              </a:rPr>
              <a:t> to protect natural resources under their trusteeship</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Natural resource managers provide technical assistance and expertise for use by the OSC for a variety of program activities such as cultural and historic, fisheries, habitat, minerals, recreation, water, and wildlife</a:t>
            </a:r>
            <a:endParaRPr lang="en-US" sz="2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6C67448-C2C0-4663-8A4E-BFE389A01A7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Trustee Responsibilities beyond CERCLA and OPA</a:t>
            </a:r>
            <a:endParaRPr lang="en-US" sz="3200" dirty="0"/>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Trustees have statutory responsibilities to protect natural resources that may affect their actions and recommendations during a hazardous substance release or an oil discharge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These laws may authorize them to take protective actions </a:t>
            </a:r>
            <a:r>
              <a:rPr lang="en-US" sz="2000" b="1" dirty="0" smtClean="0">
                <a:latin typeface="Arial" pitchFamily="34" charset="0"/>
                <a:cs typeface="Arial" pitchFamily="34" charset="0"/>
              </a:rPr>
              <a:t>with or without</a:t>
            </a:r>
            <a:r>
              <a:rPr lang="en-US" sz="2000" dirty="0" smtClean="0">
                <a:latin typeface="Arial" pitchFamily="34" charset="0"/>
                <a:cs typeface="Arial" pitchFamily="34" charset="0"/>
              </a:rPr>
              <a:t> OSC concurrence and to recover their costs from the responsible party</a:t>
            </a:r>
            <a:endParaRPr lang="en-US" sz="2000" dirty="0">
              <a:latin typeface="Arial" pitchFamily="34" charset="0"/>
              <a:cs typeface="Arial" pitchFamily="34" charset="0"/>
            </a:endParaRPr>
          </a:p>
        </p:txBody>
      </p:sp>
      <p:pic>
        <p:nvPicPr>
          <p:cNvPr id="4" name="Picture 3" descr="arrow icon set. vector"/>
          <p:cNvPicPr>
            <a:picLocks noChangeAspect="1" noChangeArrowheads="1"/>
          </p:cNvPicPr>
          <p:nvPr/>
        </p:nvPicPr>
        <p:blipFill>
          <a:blip r:embed="rId3" cstate="print"/>
          <a:srcRect/>
          <a:stretch>
            <a:fillRect/>
          </a:stretch>
        </p:blipFill>
        <p:spPr bwMode="auto">
          <a:xfrm>
            <a:off x="3276600" y="4191000"/>
            <a:ext cx="3048000" cy="2438400"/>
          </a:xfrm>
          <a:prstGeom prst="rect">
            <a:avLst/>
          </a:prstGeom>
          <a:noFill/>
        </p:spPr>
      </p:pic>
      <p:sp>
        <p:nvSpPr>
          <p:cNvPr id="10" name="Rectangle 9"/>
          <p:cNvSpPr/>
          <p:nvPr/>
        </p:nvSpPr>
        <p:spPr>
          <a:xfrm>
            <a:off x="5943600" y="4191000"/>
            <a:ext cx="3048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Department of Agriculture (USDA)</a:t>
            </a:r>
            <a:endParaRPr lang="en-US" dirty="0"/>
          </a:p>
        </p:txBody>
      </p:sp>
      <p:pic>
        <p:nvPicPr>
          <p:cNvPr id="12" name="Content Placeholder 11" descr="File:US-DeptOfAgriculture-Seal.png">
            <a:hlinkClick r:id="rId3"/>
          </p:cNvPr>
          <p:cNvPicPr>
            <a:picLocks noGrp="1" noChangeAspect="1" noChangeArrowheads="1"/>
          </p:cNvPicPr>
          <p:nvPr>
            <p:ph sz="half" idx="1"/>
          </p:nvPr>
        </p:nvPicPr>
        <p:blipFill>
          <a:blip r:embed="rId4" cstate="print"/>
          <a:stretch>
            <a:fillRect/>
          </a:stretch>
        </p:blipFill>
        <p:spPr bwMode="auto">
          <a:xfrm>
            <a:off x="1066800" y="2438400"/>
            <a:ext cx="2895600" cy="2804319"/>
          </a:xfrm>
          <a:prstGeom prst="rect">
            <a:avLst/>
          </a:prstGeom>
          <a:noFill/>
          <a:ln w="9525">
            <a:noFill/>
            <a:miter lim="800000"/>
            <a:headEnd/>
            <a:tailEnd/>
          </a:ln>
        </p:spPr>
      </p:pic>
      <p:sp>
        <p:nvSpPr>
          <p:cNvPr id="14" name="Content Placeholder 13"/>
          <p:cNvSpPr>
            <a:spLocks noGrp="1"/>
          </p:cNvSpPr>
          <p:nvPr>
            <p:ph sz="half" idx="2"/>
          </p:nvPr>
        </p:nvSpPr>
        <p:spPr/>
        <p:txBody>
          <a:bodyPr>
            <a:normAutofit fontScale="85000" lnSpcReduction="10000"/>
          </a:bodyPr>
          <a:lstStyle/>
          <a:p>
            <a:r>
              <a:rPr lang="en-US" dirty="0" smtClean="0"/>
              <a:t>Federal rangeland</a:t>
            </a:r>
          </a:p>
          <a:p>
            <a:endParaRPr lang="en-US" dirty="0" smtClean="0"/>
          </a:p>
          <a:p>
            <a:r>
              <a:rPr lang="en-US" dirty="0" smtClean="0"/>
              <a:t>Federally-managed fisheries</a:t>
            </a:r>
          </a:p>
          <a:p>
            <a:endParaRPr lang="en-US" dirty="0" smtClean="0"/>
          </a:p>
          <a:p>
            <a:r>
              <a:rPr lang="en-US" dirty="0" smtClean="0"/>
              <a:t>Federally-owned or managed farmland</a:t>
            </a:r>
          </a:p>
          <a:p>
            <a:endParaRPr lang="en-US" dirty="0" smtClean="0"/>
          </a:p>
          <a:p>
            <a:r>
              <a:rPr lang="en-US" dirty="0" smtClean="0"/>
              <a:t>Land enrolled in the Wetlands Reserve Program</a:t>
            </a:r>
          </a:p>
          <a:p>
            <a:endParaRPr lang="en-US" dirty="0" smtClean="0"/>
          </a:p>
          <a:p>
            <a:r>
              <a:rPr lang="en-US" dirty="0" smtClean="0"/>
              <a:t>National Forest System land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Commerce (DOC)</a:t>
            </a:r>
            <a:endParaRPr lang="en-US" dirty="0"/>
          </a:p>
        </p:txBody>
      </p:sp>
      <p:sp>
        <p:nvSpPr>
          <p:cNvPr id="6" name="Content Placeholder 5"/>
          <p:cNvSpPr>
            <a:spLocks noGrp="1"/>
          </p:cNvSpPr>
          <p:nvPr>
            <p:ph sz="half" idx="1"/>
          </p:nvPr>
        </p:nvSpPr>
        <p:spPr/>
        <p:txBody>
          <a:bodyPr>
            <a:normAutofit fontScale="85000" lnSpcReduction="20000"/>
          </a:bodyPr>
          <a:lstStyle/>
          <a:p>
            <a:r>
              <a:rPr lang="en-US" dirty="0" smtClean="0"/>
              <a:t>Coastal environments, including salt marshes, tidal flats, estuaries, or other tidal wetlands</a:t>
            </a:r>
          </a:p>
          <a:p>
            <a:endParaRPr lang="en-US" dirty="0" smtClean="0"/>
          </a:p>
          <a:p>
            <a:r>
              <a:rPr lang="en-US" dirty="0" smtClean="0"/>
              <a:t>Endangered marine species</a:t>
            </a:r>
          </a:p>
          <a:p>
            <a:endParaRPr lang="en-US" dirty="0" smtClean="0"/>
          </a:p>
          <a:p>
            <a:r>
              <a:rPr lang="en-US" dirty="0" smtClean="0"/>
              <a:t>Marine mammals</a:t>
            </a:r>
          </a:p>
          <a:p>
            <a:endParaRPr lang="en-US" dirty="0" smtClean="0"/>
          </a:p>
          <a:p>
            <a:r>
              <a:rPr lang="en-US" dirty="0" smtClean="0"/>
              <a:t>Rivers or tributaries to rivers which historically or presently support </a:t>
            </a:r>
            <a:r>
              <a:rPr lang="en-US" dirty="0" err="1" smtClean="0"/>
              <a:t>anadromous</a:t>
            </a:r>
            <a:r>
              <a:rPr lang="en-US" dirty="0" smtClean="0"/>
              <a:t> fish</a:t>
            </a:r>
          </a:p>
          <a:p>
            <a:endParaRPr lang="en-US" dirty="0" smtClean="0"/>
          </a:p>
          <a:p>
            <a:endParaRPr lang="en-US" dirty="0"/>
          </a:p>
        </p:txBody>
      </p:sp>
      <p:pic>
        <p:nvPicPr>
          <p:cNvPr id="2050" name="Picture 2" descr="C:\Documents and Settings\eliverma\Desktop\NRTs\commerce_dep_seal_n4891.gif"/>
          <p:cNvPicPr>
            <a:picLocks noGrp="1" noChangeAspect="1" noChangeArrowheads="1"/>
          </p:cNvPicPr>
          <p:nvPr>
            <p:ph sz="half" idx="2"/>
          </p:nvPr>
        </p:nvPicPr>
        <p:blipFill>
          <a:blip r:embed="rId3" cstate="print"/>
          <a:srcRect/>
          <a:stretch>
            <a:fillRect/>
          </a:stretch>
        </p:blipFill>
        <p:spPr bwMode="auto">
          <a:xfrm>
            <a:off x="5562600" y="2286000"/>
            <a:ext cx="2667000" cy="26820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Defense (DOD)</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All lands owned by the Department of Defense or the Air Force, Navy, and Defense Logistics Agency</a:t>
            </a:r>
          </a:p>
          <a:p>
            <a:endParaRPr lang="en-US" dirty="0" smtClean="0"/>
          </a:p>
          <a:p>
            <a:r>
              <a:rPr lang="en-US" dirty="0" smtClean="0"/>
              <a:t>These lands include military bases and training facilities, research and development facilities, and munitions plants</a:t>
            </a:r>
            <a:endParaRPr lang="en-US" dirty="0"/>
          </a:p>
        </p:txBody>
      </p:sp>
      <p:pic>
        <p:nvPicPr>
          <p:cNvPr id="5" name="Picture 7" descr="File:United States Department of Defense Seal.svg">
            <a:hlinkClick r:id="rId3"/>
          </p:cNvPr>
          <p:cNvPicPr>
            <a:picLocks noGrp="1" noChangeAspect="1" noChangeArrowheads="1"/>
          </p:cNvPicPr>
          <p:nvPr>
            <p:ph sz="half" idx="1"/>
          </p:nvPr>
        </p:nvPicPr>
        <p:blipFill>
          <a:blip r:embed="rId4" cstate="print"/>
          <a:srcRect/>
          <a:stretch>
            <a:fillRect/>
          </a:stretch>
        </p:blipFill>
        <p:spPr>
          <a:xfrm>
            <a:off x="1066800" y="2057400"/>
            <a:ext cx="3124200" cy="305971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Arial Black" pitchFamily="-104" charset="0"/>
                <a:ea typeface="Arial Black" pitchFamily="-104" charset="0"/>
                <a:cs typeface="Arial Black" pitchFamily="-104" charset="0"/>
              </a:rPr>
              <a:t>Seminar Homepage</a:t>
            </a:r>
          </a:p>
        </p:txBody>
      </p:sp>
      <p:pic>
        <p:nvPicPr>
          <p:cNvPr id="17414" name="Picture 2"/>
          <p:cNvPicPr>
            <a:picLocks noChangeAspect="1" noChangeArrowheads="1"/>
          </p:cNvPicPr>
          <p:nvPr/>
        </p:nvPicPr>
        <p:blipFill>
          <a:blip r:embed="rId3"/>
          <a:srcRect b="40543"/>
          <a:stretch>
            <a:fillRect/>
          </a:stretch>
        </p:blipFill>
        <p:spPr bwMode="auto">
          <a:xfrm>
            <a:off x="2033588" y="1435100"/>
            <a:ext cx="5059362" cy="3619500"/>
          </a:xfrm>
          <a:prstGeom prst="rect">
            <a:avLst/>
          </a:prstGeom>
          <a:noFill/>
          <a:ln w="9525">
            <a:noFill/>
            <a:miter lim="800000"/>
            <a:headEnd/>
            <a:tailEnd/>
          </a:ln>
        </p:spPr>
      </p:pic>
      <p:sp>
        <p:nvSpPr>
          <p:cNvPr id="9" name="TextBox 8"/>
          <p:cNvSpPr txBox="1">
            <a:spLocks noChangeArrowheads="1"/>
          </p:cNvSpPr>
          <p:nvPr/>
        </p:nvSpPr>
        <p:spPr bwMode="auto">
          <a:xfrm>
            <a:off x="390525" y="2070100"/>
            <a:ext cx="1160463" cy="923925"/>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dirty="0">
                <a:latin typeface="Arial" charset="0"/>
                <a:ea typeface="ＭＳ Ｐゴシック" pitchFamily="-1" charset="-128"/>
                <a:cs typeface="+mn-cs"/>
              </a:rPr>
              <a:t>Join the seminar online</a:t>
            </a:r>
          </a:p>
        </p:txBody>
      </p:sp>
      <p:cxnSp>
        <p:nvCxnSpPr>
          <p:cNvPr id="11" name="Straight Arrow Connector 10"/>
          <p:cNvCxnSpPr>
            <a:cxnSpLocks noChangeShapeType="1"/>
            <a:stCxn id="9" idx="3"/>
          </p:cNvCxnSpPr>
          <p:nvPr/>
        </p:nvCxnSpPr>
        <p:spPr bwMode="auto">
          <a:xfrm flipV="1">
            <a:off x="1550988" y="2017713"/>
            <a:ext cx="434975" cy="51435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pic>
        <p:nvPicPr>
          <p:cNvPr id="17417" name="Picture 2"/>
          <p:cNvPicPr>
            <a:picLocks noChangeAspect="1" noChangeArrowheads="1"/>
          </p:cNvPicPr>
          <p:nvPr/>
        </p:nvPicPr>
        <p:blipFill>
          <a:blip r:embed="rId3"/>
          <a:srcRect t="66304"/>
          <a:stretch>
            <a:fillRect/>
          </a:stretch>
        </p:blipFill>
        <p:spPr bwMode="auto">
          <a:xfrm>
            <a:off x="2030413" y="4338638"/>
            <a:ext cx="5059362" cy="2052637"/>
          </a:xfrm>
          <a:prstGeom prst="rect">
            <a:avLst/>
          </a:prstGeom>
          <a:noFill/>
          <a:ln w="9525">
            <a:noFill/>
            <a:miter lim="800000"/>
            <a:headEnd/>
            <a:tailEnd/>
          </a:ln>
        </p:spPr>
      </p:pic>
      <p:sp>
        <p:nvSpPr>
          <p:cNvPr id="13" name="TextBox 12"/>
          <p:cNvSpPr txBox="1">
            <a:spLocks noChangeArrowheads="1"/>
          </p:cNvSpPr>
          <p:nvPr/>
        </p:nvSpPr>
        <p:spPr bwMode="auto">
          <a:xfrm>
            <a:off x="5381625" y="1998663"/>
            <a:ext cx="2476500" cy="368300"/>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dirty="0">
                <a:latin typeface="Arial" charset="0"/>
                <a:ea typeface="ＭＳ Ｐゴシック" pitchFamily="-1" charset="-128"/>
                <a:cs typeface="+mn-cs"/>
              </a:rPr>
              <a:t>Download Slides</a:t>
            </a:r>
          </a:p>
        </p:txBody>
      </p:sp>
      <p:cxnSp>
        <p:nvCxnSpPr>
          <p:cNvPr id="14" name="Straight Arrow Connector 13"/>
          <p:cNvCxnSpPr>
            <a:cxnSpLocks noChangeShapeType="1"/>
            <a:stCxn id="13" idx="1"/>
          </p:cNvCxnSpPr>
          <p:nvPr/>
        </p:nvCxnSpPr>
        <p:spPr bwMode="auto">
          <a:xfrm flipH="1">
            <a:off x="4725988" y="2182813"/>
            <a:ext cx="655637" cy="3016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5" name="Straight Arrow Connector 14"/>
          <p:cNvCxnSpPr>
            <a:cxnSpLocks noChangeShapeType="1"/>
            <a:stCxn id="9" idx="3"/>
          </p:cNvCxnSpPr>
          <p:nvPr/>
        </p:nvCxnSpPr>
        <p:spPr bwMode="auto">
          <a:xfrm>
            <a:off x="1550988" y="2532063"/>
            <a:ext cx="898525" cy="247173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21" name="Straight Arrow Connector 20"/>
          <p:cNvCxnSpPr>
            <a:cxnSpLocks noChangeShapeType="1"/>
            <a:stCxn id="13" idx="1"/>
          </p:cNvCxnSpPr>
          <p:nvPr/>
        </p:nvCxnSpPr>
        <p:spPr bwMode="auto">
          <a:xfrm flipH="1">
            <a:off x="4908550" y="2182813"/>
            <a:ext cx="473075" cy="305276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24" name="TextBox 23"/>
          <p:cNvSpPr txBox="1">
            <a:spLocks noChangeArrowheads="1"/>
          </p:cNvSpPr>
          <p:nvPr/>
        </p:nvSpPr>
        <p:spPr bwMode="auto">
          <a:xfrm>
            <a:off x="5275263" y="5462588"/>
            <a:ext cx="2476500" cy="369887"/>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dirty="0">
                <a:latin typeface="Arial" charset="0"/>
                <a:ea typeface="ＭＳ Ｐゴシック" pitchFamily="-1" charset="-128"/>
                <a:cs typeface="+mn-cs"/>
              </a:rPr>
              <a:t>Feedback</a:t>
            </a:r>
          </a:p>
        </p:txBody>
      </p:sp>
      <p:cxnSp>
        <p:nvCxnSpPr>
          <p:cNvPr id="25" name="Straight Arrow Connector 24"/>
          <p:cNvCxnSpPr>
            <a:cxnSpLocks noChangeShapeType="1"/>
            <a:stCxn id="24" idx="1"/>
          </p:cNvCxnSpPr>
          <p:nvPr/>
        </p:nvCxnSpPr>
        <p:spPr bwMode="auto">
          <a:xfrm flipH="1">
            <a:off x="4852988" y="5648325"/>
            <a:ext cx="422275" cy="8255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Energy (DOE)</a:t>
            </a:r>
            <a:endParaRPr lang="en-US" dirty="0"/>
          </a:p>
        </p:txBody>
      </p:sp>
      <p:sp>
        <p:nvSpPr>
          <p:cNvPr id="3" name="Content Placeholder 2"/>
          <p:cNvSpPr>
            <a:spLocks noGrp="1"/>
          </p:cNvSpPr>
          <p:nvPr>
            <p:ph sz="half" idx="1"/>
          </p:nvPr>
        </p:nvSpPr>
        <p:spPr/>
        <p:txBody>
          <a:bodyPr/>
          <a:lstStyle/>
          <a:p>
            <a:r>
              <a:rPr lang="en-US" dirty="0" smtClean="0"/>
              <a:t>Natural Resources under its jurisdiction, custody or control</a:t>
            </a:r>
          </a:p>
          <a:p>
            <a:endParaRPr lang="en-US" dirty="0" smtClean="0"/>
          </a:p>
          <a:p>
            <a:r>
              <a:rPr lang="en-US" dirty="0" smtClean="0"/>
              <a:t>These lands include national research and development laboratories, facilities, and offices</a:t>
            </a:r>
            <a:endParaRPr lang="en-US" dirty="0"/>
          </a:p>
        </p:txBody>
      </p:sp>
      <p:pic>
        <p:nvPicPr>
          <p:cNvPr id="3074" name="Picture 2" descr="C:\Documents and Settings\eliverma\Desktop\NRTs\140px-US-DeptOfEnergy-Seal.svg[1].png"/>
          <p:cNvPicPr>
            <a:picLocks noGrp="1" noChangeAspect="1" noChangeArrowheads="1"/>
          </p:cNvPicPr>
          <p:nvPr>
            <p:ph sz="half" idx="2"/>
          </p:nvPr>
        </p:nvPicPr>
        <p:blipFill>
          <a:blip r:embed="rId3" cstate="print"/>
          <a:srcRect/>
          <a:stretch>
            <a:fillRect/>
          </a:stretch>
        </p:blipFill>
        <p:spPr bwMode="auto">
          <a:xfrm>
            <a:off x="5562600" y="2209800"/>
            <a:ext cx="2514600" cy="2590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the Interior (DOI)</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Certain </a:t>
            </a:r>
            <a:r>
              <a:rPr lang="en-US" dirty="0" err="1" smtClean="0"/>
              <a:t>anadromous</a:t>
            </a:r>
            <a:r>
              <a:rPr lang="en-US" dirty="0" smtClean="0"/>
              <a:t> fish</a:t>
            </a:r>
          </a:p>
          <a:p>
            <a:endParaRPr lang="en-US" dirty="0" smtClean="0"/>
          </a:p>
          <a:p>
            <a:r>
              <a:rPr lang="en-US" dirty="0" smtClean="0"/>
              <a:t>Certain endangered species</a:t>
            </a:r>
          </a:p>
          <a:p>
            <a:endParaRPr lang="en-US" dirty="0" smtClean="0"/>
          </a:p>
          <a:p>
            <a:r>
              <a:rPr lang="en-US" dirty="0" smtClean="0"/>
              <a:t>Certain marine mammals</a:t>
            </a:r>
          </a:p>
          <a:p>
            <a:endParaRPr lang="en-US" dirty="0" smtClean="0"/>
          </a:p>
          <a:p>
            <a:r>
              <a:rPr lang="en-US" dirty="0" smtClean="0"/>
              <a:t>Migratory birds</a:t>
            </a:r>
          </a:p>
          <a:p>
            <a:endParaRPr lang="en-US" dirty="0" smtClean="0"/>
          </a:p>
          <a:p>
            <a:r>
              <a:rPr lang="en-US" dirty="0" smtClean="0"/>
              <a:t>National Wildlife Refuges and Fish Hatcheries</a:t>
            </a:r>
          </a:p>
          <a:p>
            <a:endParaRPr lang="en-US" dirty="0" smtClean="0"/>
          </a:p>
          <a:p>
            <a:r>
              <a:rPr lang="en-US" dirty="0" smtClean="0"/>
              <a:t>National Parks and Monuments</a:t>
            </a:r>
          </a:p>
          <a:p>
            <a:endParaRPr lang="en-US" dirty="0" smtClean="0"/>
          </a:p>
          <a:p>
            <a:r>
              <a:rPr lang="en-US" dirty="0" smtClean="0"/>
              <a:t>Tribal Resources</a:t>
            </a:r>
            <a:endParaRPr lang="en-US" dirty="0"/>
          </a:p>
        </p:txBody>
      </p:sp>
      <p:pic>
        <p:nvPicPr>
          <p:cNvPr id="5" name="Picture 7" descr="US-DeptOfTheInterior-Seal.svg">
            <a:hlinkClick r:id="rId3"/>
          </p:cNvPr>
          <p:cNvPicPr>
            <a:picLocks noGrp="1" noChangeAspect="1" noChangeArrowheads="1"/>
          </p:cNvPicPr>
          <p:nvPr>
            <p:ph sz="half" idx="1"/>
          </p:nvPr>
        </p:nvPicPr>
        <p:blipFill>
          <a:blip r:embed="rId4" cstate="print"/>
          <a:srcRect/>
          <a:stretch>
            <a:fillRect/>
          </a:stretch>
        </p:blipFill>
        <p:spPr>
          <a:xfrm>
            <a:off x="1066800" y="2438400"/>
            <a:ext cx="2895600" cy="285353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Environmental Protection Agency (EPA)</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p>
            <a:r>
              <a:rPr lang="en-US" sz="2000" dirty="0" smtClean="0"/>
              <a:t>RESTORE Act established a Gulf Coast Ecosystem Restoration Council comprised of governors from the five affected Gulf States</a:t>
            </a:r>
          </a:p>
          <a:p>
            <a:endParaRPr lang="en-US" sz="2000" dirty="0" smtClean="0"/>
          </a:p>
          <a:p>
            <a:r>
              <a:rPr lang="en-US" sz="2000" dirty="0" smtClean="0"/>
              <a:t>Council comprised of the Secretaries from the U.S. Departments of the Agriculture, Commerce, Interior, and Homeland Security, as well as, the Secretary of the Army and the Administrator of the U.S. Environmental Protection Agency</a:t>
            </a:r>
            <a:endParaRPr lang="en-US" sz="2000" dirty="0"/>
          </a:p>
        </p:txBody>
      </p:sp>
      <p:pic>
        <p:nvPicPr>
          <p:cNvPr id="7" name="Content Placeholder 6" descr="https://encrypted-tbn0.gstatic.com/images?q=tbn:ANd9GcSf3NcLtSmdwKLcClGF6T26_BEFoL9rzgeZU34JV9YJkLEdfDDFvY5sfUiq6A">
            <a:hlinkClick r:id="rId3"/>
          </p:cNvPr>
          <p:cNvPicPr>
            <a:picLocks noGrp="1"/>
          </p:cNvPicPr>
          <p:nvPr>
            <p:ph sz="half" idx="1"/>
          </p:nvPr>
        </p:nvPicPr>
        <p:blipFill>
          <a:blip r:embed="rId4" cstate="print"/>
          <a:srcRect/>
          <a:stretch>
            <a:fillRect/>
          </a:stretch>
        </p:blipFill>
        <p:spPr bwMode="auto">
          <a:xfrm>
            <a:off x="685800" y="2209800"/>
            <a:ext cx="3352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7772400" cy="838200"/>
          </a:xfrm>
        </p:spPr>
        <p:txBody>
          <a:bodyPr>
            <a:normAutofit/>
          </a:bodyPr>
          <a:lstStyle/>
          <a:p>
            <a:r>
              <a:rPr lang="en-US" sz="3600" dirty="0" smtClean="0"/>
              <a:t>State Natural Resource Trustees</a:t>
            </a:r>
            <a:endParaRPr lang="en-US" sz="3600" dirty="0"/>
          </a:p>
        </p:txBody>
      </p:sp>
      <p:sp>
        <p:nvSpPr>
          <p:cNvPr id="3" name="Content Placeholder 2"/>
          <p:cNvSpPr>
            <a:spLocks noGrp="1"/>
          </p:cNvSpPr>
          <p:nvPr>
            <p:ph idx="1"/>
          </p:nvPr>
        </p:nvSpPr>
        <p:spPr>
          <a:xfrm>
            <a:off x="533399" y="1447800"/>
            <a:ext cx="8077201" cy="4678363"/>
          </a:xfrm>
        </p:spPr>
        <p:txBody>
          <a:bodyPr>
            <a:normAutofit lnSpcReduction="10000"/>
          </a:bodyPr>
          <a:lstStyle/>
          <a:p>
            <a:r>
              <a:rPr lang="en-US" sz="2000" dirty="0" smtClean="0"/>
              <a:t>State Trustees act on behalf of the public for natural resources, including ground and surface water, and the resources’ supporting ecosystems, that are:</a:t>
            </a:r>
          </a:p>
          <a:p>
            <a:endParaRPr lang="en-US" sz="2000" dirty="0" smtClean="0"/>
          </a:p>
          <a:p>
            <a:pPr lvl="1"/>
            <a:r>
              <a:rPr lang="en-US" sz="2000" dirty="0" smtClean="0"/>
              <a:t>Within the boundary of the State</a:t>
            </a:r>
          </a:p>
          <a:p>
            <a:pPr lvl="1"/>
            <a:r>
              <a:rPr lang="en-US" sz="2000" dirty="0" smtClean="0"/>
              <a:t>Belonging to, managed by, controlled by, or appertaining to the State</a:t>
            </a:r>
          </a:p>
          <a:p>
            <a:endParaRPr lang="en-US" sz="2000" dirty="0" smtClean="0"/>
          </a:p>
          <a:p>
            <a:r>
              <a:rPr lang="en-US" sz="2000" dirty="0" smtClean="0"/>
              <a:t>Examples of resources under trusteeship of individual State officials include:</a:t>
            </a:r>
          </a:p>
          <a:p>
            <a:endParaRPr lang="en-US" sz="2000" dirty="0" smtClean="0"/>
          </a:p>
          <a:p>
            <a:pPr lvl="1"/>
            <a:r>
              <a:rPr lang="en-US" sz="2000" dirty="0" smtClean="0"/>
              <a:t>State forest lands</a:t>
            </a:r>
          </a:p>
          <a:p>
            <a:pPr lvl="1"/>
            <a:r>
              <a:rPr lang="en-US" sz="2000" dirty="0" smtClean="0"/>
              <a:t>State-owned minerals</a:t>
            </a:r>
          </a:p>
          <a:p>
            <a:pPr lvl="1"/>
            <a:r>
              <a:rPr lang="en-US" sz="2000" dirty="0" smtClean="0"/>
              <a:t>State parks and monuments</a:t>
            </a:r>
          </a:p>
          <a:p>
            <a:pPr lvl="1"/>
            <a:r>
              <a:rPr lang="en-US" sz="2000" dirty="0" smtClean="0"/>
              <a:t>State wildlife refuges and fish hatcheries</a:t>
            </a:r>
          </a:p>
        </p:txBody>
      </p:sp>
      <p:sp>
        <p:nvSpPr>
          <p:cNvPr id="4" name="Slide Number Placeholder 3"/>
          <p:cNvSpPr>
            <a:spLocks noGrp="1"/>
          </p:cNvSpPr>
          <p:nvPr>
            <p:ph type="sldNum" sz="quarter" idx="12"/>
          </p:nvPr>
        </p:nvSpPr>
        <p:spPr/>
        <p:txBody>
          <a:bodyPr/>
          <a:lstStyle/>
          <a:p>
            <a:fld id="{6266881A-8793-4A6D-9A3A-7DA03D3B194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State Natural Resource Trustees . . .</a:t>
            </a:r>
            <a:endParaRPr lang="en-US" dirty="0"/>
          </a:p>
        </p:txBody>
      </p:sp>
      <p:pic>
        <p:nvPicPr>
          <p:cNvPr id="3" name="Picture 5" descr="state-seal-idaho"/>
          <p:cNvPicPr>
            <a:picLocks noChangeAspect="1" noChangeArrowheads="1"/>
          </p:cNvPicPr>
          <p:nvPr/>
        </p:nvPicPr>
        <p:blipFill>
          <a:blip r:embed="rId3" cstate="print"/>
          <a:srcRect/>
          <a:stretch>
            <a:fillRect/>
          </a:stretch>
        </p:blipFill>
        <p:spPr bwMode="auto">
          <a:xfrm>
            <a:off x="457200" y="1524000"/>
            <a:ext cx="1676400" cy="1676400"/>
          </a:xfrm>
          <a:prstGeom prst="rect">
            <a:avLst/>
          </a:prstGeom>
          <a:noFill/>
          <a:ln w="9525">
            <a:noFill/>
            <a:miter lim="800000"/>
            <a:headEnd/>
            <a:tailEnd/>
          </a:ln>
        </p:spPr>
      </p:pic>
      <p:pic>
        <p:nvPicPr>
          <p:cNvPr id="4" name="Picture 11" descr="Welcome to the Office of the New Mexico Natural Resources Trustee"/>
          <p:cNvPicPr>
            <a:picLocks noChangeAspect="1" noChangeArrowheads="1"/>
          </p:cNvPicPr>
          <p:nvPr/>
        </p:nvPicPr>
        <p:blipFill>
          <a:blip r:embed="rId4" cstate="print"/>
          <a:srcRect/>
          <a:stretch>
            <a:fillRect/>
          </a:stretch>
        </p:blipFill>
        <p:spPr bwMode="auto">
          <a:xfrm>
            <a:off x="2514600" y="4038600"/>
            <a:ext cx="6076950" cy="904875"/>
          </a:xfrm>
          <a:prstGeom prst="rect">
            <a:avLst/>
          </a:prstGeom>
          <a:noFill/>
          <a:ln w="9525">
            <a:noFill/>
            <a:miter lim="800000"/>
            <a:headEnd/>
            <a:tailEnd/>
          </a:ln>
        </p:spPr>
      </p:pic>
      <p:pic>
        <p:nvPicPr>
          <p:cNvPr id="5" name="Picture 12"/>
          <p:cNvPicPr>
            <a:picLocks noChangeAspect="1" noChangeArrowheads="1"/>
          </p:cNvPicPr>
          <p:nvPr/>
        </p:nvPicPr>
        <p:blipFill>
          <a:blip r:embed="rId5" cstate="print"/>
          <a:srcRect/>
          <a:stretch>
            <a:fillRect/>
          </a:stretch>
        </p:blipFill>
        <p:spPr bwMode="auto">
          <a:xfrm>
            <a:off x="7010400" y="1066800"/>
            <a:ext cx="1504950" cy="1447800"/>
          </a:xfrm>
          <a:prstGeom prst="rect">
            <a:avLst/>
          </a:prstGeom>
          <a:noFill/>
          <a:ln w="9525">
            <a:noFill/>
            <a:miter lim="800000"/>
            <a:headEnd/>
            <a:tailEnd/>
          </a:ln>
        </p:spPr>
      </p:pic>
      <p:pic>
        <p:nvPicPr>
          <p:cNvPr id="6" name="Picture 9" descr="Maine DEP">
            <a:hlinkClick r:id="rId6"/>
          </p:cNvPr>
          <p:cNvPicPr>
            <a:picLocks noChangeAspect="1" noChangeArrowheads="1"/>
          </p:cNvPicPr>
          <p:nvPr/>
        </p:nvPicPr>
        <p:blipFill>
          <a:blip r:embed="rId7" cstate="print"/>
          <a:srcRect/>
          <a:stretch>
            <a:fillRect/>
          </a:stretch>
        </p:blipFill>
        <p:spPr bwMode="auto">
          <a:xfrm>
            <a:off x="4800600" y="2819400"/>
            <a:ext cx="3695700" cy="962025"/>
          </a:xfrm>
          <a:prstGeom prst="rect">
            <a:avLst/>
          </a:prstGeom>
          <a:noFill/>
          <a:ln w="9525">
            <a:noFill/>
            <a:miter lim="800000"/>
            <a:headEnd/>
            <a:tailEnd/>
          </a:ln>
        </p:spPr>
      </p:pic>
      <p:pic>
        <p:nvPicPr>
          <p:cNvPr id="7" name="Picture 28" descr="South Carolina Department of Natural Resources Logo">
            <a:hlinkClick r:id="rId8"/>
          </p:cNvPr>
          <p:cNvPicPr>
            <a:picLocks noChangeAspect="1" noChangeArrowheads="1"/>
          </p:cNvPicPr>
          <p:nvPr/>
        </p:nvPicPr>
        <p:blipFill>
          <a:blip r:embed="rId9" cstate="print"/>
          <a:srcRect/>
          <a:stretch>
            <a:fillRect/>
          </a:stretch>
        </p:blipFill>
        <p:spPr bwMode="auto">
          <a:xfrm>
            <a:off x="533400" y="3733800"/>
            <a:ext cx="1524000" cy="1295400"/>
          </a:xfrm>
          <a:prstGeom prst="rect">
            <a:avLst/>
          </a:prstGeom>
          <a:noFill/>
          <a:ln w="9525">
            <a:noFill/>
            <a:miter lim="800000"/>
            <a:headEnd/>
            <a:tailEnd/>
          </a:ln>
        </p:spPr>
      </p:pic>
      <p:pic>
        <p:nvPicPr>
          <p:cNvPr id="8" name="Picture 14" descr="220px-FDEPlogo">
            <a:hlinkClick r:id="rId10"/>
          </p:cNvPr>
          <p:cNvPicPr>
            <a:picLocks noChangeAspect="1" noChangeArrowheads="1"/>
          </p:cNvPicPr>
          <p:nvPr/>
        </p:nvPicPr>
        <p:blipFill>
          <a:blip r:embed="rId11" cstate="print"/>
          <a:srcRect/>
          <a:stretch>
            <a:fillRect/>
          </a:stretch>
        </p:blipFill>
        <p:spPr bwMode="auto">
          <a:xfrm>
            <a:off x="2362200" y="2362200"/>
            <a:ext cx="2095500" cy="1352550"/>
          </a:xfrm>
          <a:prstGeom prst="rect">
            <a:avLst/>
          </a:prstGeom>
          <a:noFill/>
          <a:ln w="9525">
            <a:noFill/>
            <a:miter lim="800000"/>
            <a:headEnd/>
            <a:tailEnd/>
          </a:ln>
        </p:spPr>
      </p:pic>
      <p:pic>
        <p:nvPicPr>
          <p:cNvPr id="9" name="Picture 16" descr="Iowa Department of Natural Resources">
            <a:hlinkClick r:id="rId12"/>
          </p:cNvPr>
          <p:cNvPicPr>
            <a:picLocks noChangeAspect="1" noChangeArrowheads="1"/>
          </p:cNvPicPr>
          <p:nvPr/>
        </p:nvPicPr>
        <p:blipFill>
          <a:blip r:embed="rId13" cstate="print"/>
          <a:srcRect/>
          <a:stretch>
            <a:fillRect/>
          </a:stretch>
        </p:blipFill>
        <p:spPr bwMode="auto">
          <a:xfrm>
            <a:off x="914400" y="5410200"/>
            <a:ext cx="7334250" cy="1047750"/>
          </a:xfrm>
          <a:prstGeom prst="rect">
            <a:avLst/>
          </a:prstGeom>
          <a:noFill/>
          <a:ln w="9525">
            <a:noFill/>
            <a:miter lim="800000"/>
            <a:headEnd/>
            <a:tailEnd/>
          </a:ln>
        </p:spPr>
      </p:pic>
      <p:pic>
        <p:nvPicPr>
          <p:cNvPr id="10" name="Picture 26" descr="DCNR logo">
            <a:hlinkClick r:id="rId14"/>
          </p:cNvPr>
          <p:cNvPicPr>
            <a:picLocks noChangeAspect="1" noChangeArrowheads="1"/>
          </p:cNvPicPr>
          <p:nvPr/>
        </p:nvPicPr>
        <p:blipFill>
          <a:blip r:embed="rId15" cstate="print"/>
          <a:srcRect/>
          <a:stretch>
            <a:fillRect/>
          </a:stretch>
        </p:blipFill>
        <p:spPr bwMode="auto">
          <a:xfrm>
            <a:off x="4572000" y="1600200"/>
            <a:ext cx="20955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81000"/>
            <a:ext cx="7467600" cy="762000"/>
          </a:xfrm>
        </p:spPr>
        <p:txBody>
          <a:bodyPr/>
          <a:lstStyle/>
          <a:p>
            <a:r>
              <a:rPr lang="en-US" dirty="0" smtClean="0"/>
              <a:t>Indian Tribe Trustees</a:t>
            </a:r>
            <a:endParaRPr lang="en-US" dirty="0"/>
          </a:p>
        </p:txBody>
      </p:sp>
      <p:sp>
        <p:nvSpPr>
          <p:cNvPr id="3" name="Content Placeholder 2"/>
          <p:cNvSpPr>
            <a:spLocks noGrp="1"/>
          </p:cNvSpPr>
          <p:nvPr>
            <p:ph idx="1"/>
          </p:nvPr>
        </p:nvSpPr>
        <p:spPr>
          <a:xfrm>
            <a:off x="304801" y="1524000"/>
            <a:ext cx="8458200" cy="4724400"/>
          </a:xfrm>
        </p:spPr>
        <p:txBody>
          <a:bodyPr>
            <a:normAutofit/>
          </a:bodyPr>
          <a:lstStyle/>
          <a:p>
            <a:r>
              <a:rPr lang="en-US" sz="2000" dirty="0" smtClean="0"/>
              <a:t>Indian Tribe Trustees act on behalf of the Indian Tribe for natural resources, including their supporting ecosystems, that are:</a:t>
            </a:r>
          </a:p>
          <a:p>
            <a:endParaRPr lang="en-US" sz="2000" dirty="0" smtClean="0"/>
          </a:p>
          <a:p>
            <a:pPr lvl="1"/>
            <a:r>
              <a:rPr lang="en-US" sz="2000" dirty="0" smtClean="0"/>
              <a:t>Belonging to, managed by, controlled by, or appertaining to such Tribe</a:t>
            </a:r>
          </a:p>
          <a:p>
            <a:pPr lvl="1"/>
            <a:r>
              <a:rPr lang="en-US" sz="2000" dirty="0" smtClean="0"/>
              <a:t>Held in trust for the benefit of the Tribe</a:t>
            </a:r>
          </a:p>
          <a:p>
            <a:pPr lvl="1"/>
            <a:r>
              <a:rPr lang="en-US" sz="2000" dirty="0" smtClean="0"/>
              <a:t>Belonging to a member of the Tribe, if such resources are subject to a trust restriction or alienation</a:t>
            </a:r>
          </a:p>
          <a:p>
            <a:endParaRPr lang="en-US" sz="2000" dirty="0" smtClean="0"/>
          </a:p>
          <a:p>
            <a:r>
              <a:rPr lang="en-US" sz="2000" dirty="0" smtClean="0"/>
              <a:t>Examples of resources under trusteeship of Tribal groups include:</a:t>
            </a:r>
          </a:p>
          <a:p>
            <a:endParaRPr lang="en-US" sz="2000" dirty="0" smtClean="0"/>
          </a:p>
          <a:p>
            <a:pPr lvl="1"/>
            <a:r>
              <a:rPr lang="en-US" sz="2000" dirty="0" smtClean="0"/>
              <a:t>Tribal-owned minerals</a:t>
            </a:r>
          </a:p>
          <a:p>
            <a:pPr lvl="1"/>
            <a:r>
              <a:rPr lang="en-US" sz="2000" dirty="0" smtClean="0"/>
              <a:t>Ground and surface water resources on Tribal lands</a:t>
            </a:r>
          </a:p>
          <a:p>
            <a:pPr lvl="1"/>
            <a:r>
              <a:rPr lang="en-US" sz="2000" dirty="0" smtClean="0"/>
              <a:t>Any other natural resources found on Tribal land</a:t>
            </a:r>
          </a:p>
        </p:txBody>
      </p:sp>
      <p:sp>
        <p:nvSpPr>
          <p:cNvPr id="4" name="Slide Number Placeholder 3"/>
          <p:cNvSpPr>
            <a:spLocks noGrp="1"/>
          </p:cNvSpPr>
          <p:nvPr>
            <p:ph type="sldNum" sz="quarter" idx="12"/>
          </p:nvPr>
        </p:nvSpPr>
        <p:spPr/>
        <p:txBody>
          <a:bodyPr/>
          <a:lstStyle/>
          <a:p>
            <a:fld id="{6266881A-8793-4A6D-9A3A-7DA03D3B194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Indian Tribe Trustees . . .</a:t>
            </a:r>
            <a:br>
              <a:rPr lang="en-US" dirty="0" smtClean="0"/>
            </a:br>
            <a:endParaRPr lang="en-US" dirty="0"/>
          </a:p>
        </p:txBody>
      </p:sp>
      <p:pic>
        <p:nvPicPr>
          <p:cNvPr id="3" name="Picture 16" descr="2244219627_3fb9a0ec2a_m"/>
          <p:cNvPicPr>
            <a:picLocks noChangeAspect="1" noChangeArrowheads="1"/>
          </p:cNvPicPr>
          <p:nvPr/>
        </p:nvPicPr>
        <p:blipFill>
          <a:blip r:embed="rId3" cstate="print"/>
          <a:srcRect/>
          <a:stretch>
            <a:fillRect/>
          </a:stretch>
        </p:blipFill>
        <p:spPr bwMode="auto">
          <a:xfrm>
            <a:off x="6629400" y="838200"/>
            <a:ext cx="2266950" cy="2286000"/>
          </a:xfrm>
          <a:prstGeom prst="rect">
            <a:avLst/>
          </a:prstGeom>
          <a:noFill/>
          <a:ln w="9525">
            <a:noFill/>
            <a:miter lim="800000"/>
            <a:headEnd/>
            <a:tailEnd/>
          </a:ln>
        </p:spPr>
      </p:pic>
      <p:pic>
        <p:nvPicPr>
          <p:cNvPr id="4" name="Picture 9" descr="circlet"/>
          <p:cNvPicPr>
            <a:picLocks noChangeAspect="1" noChangeArrowheads="1"/>
          </p:cNvPicPr>
          <p:nvPr/>
        </p:nvPicPr>
        <p:blipFill>
          <a:blip r:embed="rId4" cstate="print"/>
          <a:srcRect/>
          <a:stretch>
            <a:fillRect/>
          </a:stretch>
        </p:blipFill>
        <p:spPr bwMode="auto">
          <a:xfrm>
            <a:off x="4800600" y="2286000"/>
            <a:ext cx="2057400" cy="1905000"/>
          </a:xfrm>
          <a:prstGeom prst="rect">
            <a:avLst/>
          </a:prstGeom>
          <a:noFill/>
          <a:ln w="9525">
            <a:noFill/>
            <a:miter lim="800000"/>
            <a:headEnd/>
            <a:tailEnd/>
          </a:ln>
        </p:spPr>
      </p:pic>
      <p:pic>
        <p:nvPicPr>
          <p:cNvPr id="5" name="Picture 12" descr="Kootenai_of_ID"/>
          <p:cNvPicPr>
            <a:picLocks noChangeAspect="1" noChangeArrowheads="1"/>
          </p:cNvPicPr>
          <p:nvPr/>
        </p:nvPicPr>
        <p:blipFill>
          <a:blip r:embed="rId5" cstate="print"/>
          <a:srcRect/>
          <a:stretch>
            <a:fillRect/>
          </a:stretch>
        </p:blipFill>
        <p:spPr bwMode="auto">
          <a:xfrm>
            <a:off x="6400800" y="4267200"/>
            <a:ext cx="2514600" cy="1600200"/>
          </a:xfrm>
          <a:prstGeom prst="rect">
            <a:avLst/>
          </a:prstGeom>
          <a:noFill/>
          <a:ln w="9525">
            <a:noFill/>
            <a:miter lim="800000"/>
            <a:headEnd/>
            <a:tailEnd/>
          </a:ln>
        </p:spPr>
      </p:pic>
      <p:pic>
        <p:nvPicPr>
          <p:cNvPr id="6" name="Picture 17" descr="2245012556_331873d05d_m"/>
          <p:cNvPicPr>
            <a:picLocks noChangeAspect="1" noChangeArrowheads="1"/>
          </p:cNvPicPr>
          <p:nvPr/>
        </p:nvPicPr>
        <p:blipFill>
          <a:blip r:embed="rId6" cstate="print"/>
          <a:srcRect/>
          <a:stretch>
            <a:fillRect/>
          </a:stretch>
        </p:blipFill>
        <p:spPr bwMode="auto">
          <a:xfrm>
            <a:off x="457200" y="4267200"/>
            <a:ext cx="1952625" cy="1943100"/>
          </a:xfrm>
          <a:prstGeom prst="rect">
            <a:avLst/>
          </a:prstGeom>
          <a:noFill/>
          <a:ln w="9525">
            <a:noFill/>
            <a:miter lim="800000"/>
            <a:headEnd/>
            <a:tailEnd/>
          </a:ln>
        </p:spPr>
      </p:pic>
      <p:pic>
        <p:nvPicPr>
          <p:cNvPr id="7" name="Picture 15" descr="photo"/>
          <p:cNvPicPr>
            <a:picLocks noChangeAspect="1" noChangeArrowheads="1"/>
          </p:cNvPicPr>
          <p:nvPr/>
        </p:nvPicPr>
        <p:blipFill>
          <a:blip r:embed="rId7" cstate="print"/>
          <a:srcRect/>
          <a:stretch>
            <a:fillRect/>
          </a:stretch>
        </p:blipFill>
        <p:spPr bwMode="auto">
          <a:xfrm>
            <a:off x="3200400" y="4648200"/>
            <a:ext cx="2590800" cy="2209800"/>
          </a:xfrm>
          <a:prstGeom prst="rect">
            <a:avLst/>
          </a:prstGeom>
          <a:noFill/>
          <a:ln w="9525">
            <a:noFill/>
            <a:miter lim="800000"/>
            <a:headEnd/>
            <a:tailEnd/>
          </a:ln>
        </p:spPr>
      </p:pic>
      <p:pic>
        <p:nvPicPr>
          <p:cNvPr id="8" name="Picture 10" descr="Kalispel Tribe of Indians"/>
          <p:cNvPicPr>
            <a:picLocks noChangeAspect="1" noChangeArrowheads="1"/>
          </p:cNvPicPr>
          <p:nvPr/>
        </p:nvPicPr>
        <p:blipFill>
          <a:blip r:embed="rId8" cstate="print"/>
          <a:srcRect/>
          <a:stretch>
            <a:fillRect/>
          </a:stretch>
        </p:blipFill>
        <p:spPr bwMode="auto">
          <a:xfrm>
            <a:off x="2895600" y="1066800"/>
            <a:ext cx="1771650" cy="1295400"/>
          </a:xfrm>
          <a:prstGeom prst="rect">
            <a:avLst/>
          </a:prstGeom>
          <a:noFill/>
          <a:ln w="9525">
            <a:noFill/>
            <a:miter lim="800000"/>
            <a:headEnd/>
            <a:tailEnd/>
          </a:ln>
        </p:spPr>
      </p:pic>
      <p:pic>
        <p:nvPicPr>
          <p:cNvPr id="2052" name="Picture 4" descr="http://www.manataka.org/images/Lipan%20Apache%20Tribe%20of%20TX.jpg"/>
          <p:cNvPicPr>
            <a:picLocks noChangeAspect="1" noChangeArrowheads="1"/>
          </p:cNvPicPr>
          <p:nvPr/>
        </p:nvPicPr>
        <p:blipFill>
          <a:blip r:embed="rId9" cstate="print"/>
          <a:srcRect/>
          <a:stretch>
            <a:fillRect/>
          </a:stretch>
        </p:blipFill>
        <p:spPr bwMode="auto">
          <a:xfrm>
            <a:off x="685800" y="1524000"/>
            <a:ext cx="1371600" cy="1895476"/>
          </a:xfrm>
          <a:prstGeom prst="rect">
            <a:avLst/>
          </a:prstGeom>
          <a:noFill/>
        </p:spPr>
      </p:pic>
      <p:pic>
        <p:nvPicPr>
          <p:cNvPr id="10242" name="Picture 2" descr="Great Seal of the Southern Ute Indian Tribe"/>
          <p:cNvPicPr>
            <a:picLocks noChangeAspect="1" noChangeArrowheads="1"/>
          </p:cNvPicPr>
          <p:nvPr/>
        </p:nvPicPr>
        <p:blipFill>
          <a:blip r:embed="rId10" cstate="print"/>
          <a:srcRect/>
          <a:stretch>
            <a:fillRect/>
          </a:stretch>
        </p:blipFill>
        <p:spPr bwMode="auto">
          <a:xfrm>
            <a:off x="2362200" y="2667000"/>
            <a:ext cx="2209800" cy="205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Co-Trusteeship</a:t>
            </a:r>
            <a:endParaRPr lang="en-US" dirty="0"/>
          </a:p>
        </p:txBody>
      </p:sp>
      <p:sp>
        <p:nvSpPr>
          <p:cNvPr id="3" name="Content Placeholder 2"/>
          <p:cNvSpPr>
            <a:spLocks noGrp="1"/>
          </p:cNvSpPr>
          <p:nvPr>
            <p:ph idx="1"/>
          </p:nvPr>
        </p:nvSpPr>
        <p:spPr>
          <a:xfrm>
            <a:off x="609600" y="1143000"/>
            <a:ext cx="7772400" cy="4191001"/>
          </a:xfrm>
        </p:spPr>
        <p:txBody>
          <a:bodyPr>
            <a:noAutofit/>
          </a:bodyPr>
          <a:lstStyle/>
          <a:p>
            <a:r>
              <a:rPr lang="en-US" sz="2000" dirty="0" smtClean="0"/>
              <a:t>Federal and state agencies and Indian Tribes may be co-trustees for the same natural resource [40 CFR 300.615(a)]</a:t>
            </a:r>
          </a:p>
          <a:p>
            <a:endParaRPr lang="en-US" sz="2000" dirty="0" smtClean="0"/>
          </a:p>
          <a:p>
            <a:r>
              <a:rPr lang="en-US" sz="2000" dirty="0" smtClean="0"/>
              <a:t>Examples:</a:t>
            </a:r>
          </a:p>
          <a:p>
            <a:endParaRPr lang="en-US" sz="2000" dirty="0" smtClean="0"/>
          </a:p>
          <a:p>
            <a:pPr lvl="1"/>
            <a:r>
              <a:rPr lang="en-US" sz="2000" dirty="0" smtClean="0"/>
              <a:t>Department of the Interior and States are co-trustees for migratory birds</a:t>
            </a:r>
          </a:p>
          <a:p>
            <a:pPr lvl="1"/>
            <a:endParaRPr lang="en-US" sz="2000" dirty="0" smtClean="0"/>
          </a:p>
          <a:p>
            <a:pPr lvl="1"/>
            <a:r>
              <a:rPr lang="en-US" sz="2000" dirty="0" smtClean="0"/>
              <a:t>Departments of Commerce and Interior can be co-trustees for certain natural resources</a:t>
            </a:r>
          </a:p>
          <a:p>
            <a:pPr lvl="1"/>
            <a:endParaRPr lang="en-US" sz="2000" dirty="0" smtClean="0"/>
          </a:p>
          <a:p>
            <a:pPr lvl="5"/>
            <a:r>
              <a:rPr lang="en-US" dirty="0" smtClean="0"/>
              <a:t>Sea turtles are the trust responsibility of  DOC in water and DOI on land</a:t>
            </a:r>
          </a:p>
          <a:p>
            <a:pPr lvl="5"/>
            <a:endParaRPr lang="en-US" dirty="0" smtClean="0"/>
          </a:p>
          <a:p>
            <a:pPr lvl="5"/>
            <a:r>
              <a:rPr lang="en-US" dirty="0" smtClean="0"/>
              <a:t>States are co-trustees with DOC and DOI for sea turtles both at sea and on land</a:t>
            </a:r>
            <a:endParaRPr lang="en-US" dirty="0"/>
          </a:p>
        </p:txBody>
      </p:sp>
      <p:pic>
        <p:nvPicPr>
          <p:cNvPr id="4" name="Picture 2" descr="http://upload.wikimedia.org/wikipedia/commons/thumb/b/ba/Hawksbill_Turtle.jpg/250px-Hawksbill_Turtle.jpg"/>
          <p:cNvPicPr>
            <a:picLocks noChangeAspect="1" noChangeArrowheads="1"/>
          </p:cNvPicPr>
          <p:nvPr/>
        </p:nvPicPr>
        <p:blipFill>
          <a:blip r:embed="rId3" cstate="print"/>
          <a:srcRect/>
          <a:stretch>
            <a:fillRect/>
          </a:stretch>
        </p:blipFill>
        <p:spPr bwMode="auto">
          <a:xfrm>
            <a:off x="381000" y="4800600"/>
            <a:ext cx="2381250" cy="17811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67448-C2C0-4663-8A4E-BFE389A01A72}" type="slidenum">
              <a:rPr lang="en-US" smtClean="0"/>
              <a:pPr/>
              <a:t>28</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1828800"/>
            <a:ext cx="2857500" cy="285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1219200"/>
          </a:xfrm>
        </p:spPr>
        <p:txBody>
          <a:bodyPr>
            <a:normAutofit fontScale="90000"/>
          </a:bodyPr>
          <a:lstStyle/>
          <a:p>
            <a:r>
              <a:rPr lang="en-US" dirty="0" smtClean="0"/>
              <a:t>II.  Trustee Notification and Coordination</a:t>
            </a:r>
            <a:endParaRPr lang="en-US" dirty="0"/>
          </a:p>
        </p:txBody>
      </p:sp>
      <p:pic>
        <p:nvPicPr>
          <p:cNvPr id="3" name="il_fi" descr="http://oceanservice.noaa.gov/hazards/drc/commandcenter.jpg"/>
          <p:cNvPicPr/>
          <p:nvPr/>
        </p:nvPicPr>
        <p:blipFill>
          <a:blip r:embed="rId3" cstate="print"/>
          <a:srcRect/>
          <a:stretch>
            <a:fillRect/>
          </a:stretch>
        </p:blipFill>
        <p:spPr bwMode="auto">
          <a:xfrm>
            <a:off x="3200400" y="3352800"/>
            <a:ext cx="285750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Arial Black" pitchFamily="-104" charset="0"/>
                <a:ea typeface="Arial Black" pitchFamily="-104" charset="0"/>
                <a:cs typeface="Arial Black" pitchFamily="-104" charset="0"/>
              </a:rPr>
              <a:t>Housekeeping</a:t>
            </a:r>
          </a:p>
        </p:txBody>
      </p:sp>
      <p:sp>
        <p:nvSpPr>
          <p:cNvPr id="18435" name="Rectangle 3"/>
          <p:cNvSpPr>
            <a:spLocks noGrp="1" noChangeArrowheads="1"/>
          </p:cNvSpPr>
          <p:nvPr>
            <p:ph type="body" idx="1"/>
          </p:nvPr>
        </p:nvSpPr>
        <p:spPr>
          <a:xfrm>
            <a:off x="457200" y="1600200"/>
            <a:ext cx="8369300" cy="4525963"/>
          </a:xfrm>
        </p:spPr>
        <p:txBody>
          <a:bodyPr/>
          <a:lstStyle/>
          <a:p>
            <a:pPr eaLnBrk="1" hangingPunct="1">
              <a:lnSpc>
                <a:spcPct val="80000"/>
              </a:lnSpc>
            </a:pPr>
            <a:r>
              <a:rPr lang="en-US" sz="2000">
                <a:ea typeface="ＭＳ Ｐゴシック" pitchFamily="-104" charset="-128"/>
                <a:cs typeface="ＭＳ Ｐゴシック" pitchFamily="-104" charset="-128"/>
              </a:rPr>
              <a:t>Entire broadcast offered live via Adobe Connect</a:t>
            </a:r>
          </a:p>
          <a:p>
            <a:pPr lvl="1" eaLnBrk="1" hangingPunct="1">
              <a:lnSpc>
                <a:spcPct val="80000"/>
              </a:lnSpc>
            </a:pPr>
            <a:r>
              <a:rPr lang="en-US" sz="1600"/>
              <a:t>participants can listen and watch as the presenters advance through materials live</a:t>
            </a:r>
          </a:p>
          <a:p>
            <a:pPr lvl="1" eaLnBrk="1" hangingPunct="1">
              <a:lnSpc>
                <a:spcPct val="80000"/>
              </a:lnSpc>
            </a:pPr>
            <a:r>
              <a:rPr lang="en-US" sz="1600" i="1"/>
              <a:t>Some materials may be available to download in advance, you are </a:t>
            </a:r>
            <a:r>
              <a:rPr lang="en-US" sz="1600" b="1" i="1"/>
              <a:t>recommended to participate live via the online broadcast</a:t>
            </a:r>
          </a:p>
          <a:p>
            <a:pPr eaLnBrk="1" hangingPunct="1">
              <a:lnSpc>
                <a:spcPct val="80000"/>
              </a:lnSpc>
            </a:pPr>
            <a:endParaRPr lang="en-US" sz="1800">
              <a:ea typeface="ＭＳ Ｐゴシック" pitchFamily="-104" charset="-128"/>
              <a:cs typeface="ＭＳ Ｐゴシック" pitchFamily="-104" charset="-128"/>
            </a:endParaRPr>
          </a:p>
          <a:p>
            <a:pPr eaLnBrk="1" hangingPunct="1">
              <a:lnSpc>
                <a:spcPct val="80000"/>
              </a:lnSpc>
            </a:pPr>
            <a:r>
              <a:rPr lang="en-US" sz="2000">
                <a:ea typeface="ＭＳ Ｐゴシック" pitchFamily="-104" charset="-128"/>
                <a:cs typeface="ＭＳ Ｐゴシック" pitchFamily="-104" charset="-128"/>
              </a:rPr>
              <a:t>Audio is streamed online through by default</a:t>
            </a:r>
          </a:p>
          <a:p>
            <a:pPr lvl="1" eaLnBrk="1" hangingPunct="1">
              <a:lnSpc>
                <a:spcPct val="80000"/>
              </a:lnSpc>
            </a:pPr>
            <a:r>
              <a:rPr lang="en-US" sz="1600"/>
              <a:t>Use the speaker icon to control online playback</a:t>
            </a:r>
          </a:p>
          <a:p>
            <a:pPr lvl="1" eaLnBrk="1" hangingPunct="1">
              <a:lnSpc>
                <a:spcPct val="80000"/>
              </a:lnSpc>
            </a:pPr>
            <a:r>
              <a:rPr lang="en-US" sz="1600"/>
              <a:t>If on phones: all lines will be globally muted</a:t>
            </a:r>
          </a:p>
          <a:p>
            <a:pPr eaLnBrk="1" hangingPunct="1">
              <a:lnSpc>
                <a:spcPct val="80000"/>
              </a:lnSpc>
            </a:pPr>
            <a:endParaRPr lang="en-US" sz="1800">
              <a:ea typeface="ＭＳ Ｐゴシック" pitchFamily="-104" charset="-128"/>
              <a:cs typeface="ＭＳ Ｐゴシック" pitchFamily="-104" charset="-128"/>
            </a:endParaRPr>
          </a:p>
          <a:p>
            <a:pPr eaLnBrk="1" hangingPunct="1">
              <a:lnSpc>
                <a:spcPct val="80000"/>
              </a:lnSpc>
            </a:pPr>
            <a:r>
              <a:rPr lang="en-US" sz="2000">
                <a:ea typeface="ＭＳ Ｐゴシック" pitchFamily="-104" charset="-128"/>
                <a:cs typeface="ＭＳ Ｐゴシック" pitchFamily="-104" charset="-128"/>
              </a:rPr>
              <a:t>Q&amp;A – use the Q&amp;A pod to privately submit comments, questions and report technical problems</a:t>
            </a:r>
            <a:endParaRPr lang="en-US" sz="2000">
              <a:solidFill>
                <a:srgbClr val="FF3300"/>
              </a:solidFill>
              <a:ea typeface="ＭＳ Ｐゴシック" pitchFamily="-104" charset="-128"/>
              <a:cs typeface="ＭＳ Ｐゴシック" pitchFamily="-104" charset="-128"/>
            </a:endParaRPr>
          </a:p>
          <a:p>
            <a:pPr eaLnBrk="1" hangingPunct="1">
              <a:lnSpc>
                <a:spcPct val="80000"/>
              </a:lnSpc>
            </a:pPr>
            <a:endParaRPr lang="en-US" sz="1800">
              <a:ea typeface="ＭＳ Ｐゴシック" pitchFamily="-104" charset="-128"/>
              <a:cs typeface="ＭＳ Ｐゴシック" pitchFamily="-104" charset="-128"/>
            </a:endParaRPr>
          </a:p>
          <a:p>
            <a:pPr eaLnBrk="1" hangingPunct="1">
              <a:lnSpc>
                <a:spcPct val="80000"/>
              </a:lnSpc>
            </a:pPr>
            <a:r>
              <a:rPr lang="en-US" sz="2000">
                <a:ea typeface="ＭＳ Ｐゴシック" pitchFamily="-104" charset="-128"/>
                <a:cs typeface="ＭＳ Ｐゴシック" pitchFamily="-104" charset="-128"/>
              </a:rPr>
              <a:t>This event is being recorded and shared via email shortly after live delivery</a:t>
            </a:r>
          </a:p>
          <a:p>
            <a:pPr eaLnBrk="1" hangingPunct="1">
              <a:lnSpc>
                <a:spcPct val="80000"/>
              </a:lnSpc>
            </a:pPr>
            <a:endParaRPr lang="en-US" sz="1600">
              <a:ea typeface="ＭＳ Ｐゴシック" pitchFamily="-104" charset="-128"/>
              <a:cs typeface="ＭＳ Ｐゴシック" pitchFamily="-104" charset="-128"/>
            </a:endParaRPr>
          </a:p>
          <a:p>
            <a:pPr eaLnBrk="1" hangingPunct="1">
              <a:lnSpc>
                <a:spcPct val="80000"/>
              </a:lnSpc>
            </a:pPr>
            <a:r>
              <a:rPr lang="en-US" sz="2000">
                <a:ea typeface="ＭＳ Ｐゴシック" pitchFamily="-104" charset="-128"/>
                <a:cs typeface="ＭＳ Ｐゴシック" pitchFamily="-104" charset="-128"/>
              </a:rPr>
              <a:t>Archives accessed for free </a:t>
            </a:r>
            <a:r>
              <a:rPr lang="en-US" sz="2000" b="1">
                <a:ea typeface="ＭＳ Ｐゴシック" pitchFamily="-104" charset="-128"/>
                <a:cs typeface="ＭＳ Ｐゴシック" pitchFamily="-104" charset="-128"/>
                <a:hlinkClick r:id="rId3"/>
              </a:rPr>
              <a:t>http://cluin.org/live/archive/</a:t>
            </a:r>
            <a:endParaRPr lang="en-US" sz="2000" b="1">
              <a:ea typeface="ＭＳ Ｐゴシック" pitchFamily="-104" charset="-128"/>
              <a:cs typeface="ＭＳ Ｐゴシック" pitchFamily="-104" charset="-128"/>
            </a:endParaRPr>
          </a:p>
        </p:txBody>
      </p:sp>
      <p:pic>
        <p:nvPicPr>
          <p:cNvPr id="18436" name="Picture 18"/>
          <p:cNvPicPr>
            <a:picLocks noChangeAspect="1" noChangeArrowheads="1"/>
          </p:cNvPicPr>
          <p:nvPr/>
        </p:nvPicPr>
        <p:blipFill>
          <a:blip r:embed="rId4"/>
          <a:srcRect/>
          <a:stretch>
            <a:fillRect/>
          </a:stretch>
        </p:blipFill>
        <p:spPr bwMode="auto">
          <a:xfrm>
            <a:off x="8051800" y="2974975"/>
            <a:ext cx="71437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NCP Directs Federal On-Scene Coordinators and Natural Resource Trustees to work together</a:t>
            </a:r>
            <a:endParaRPr lang="en-US" sz="3200" dirty="0"/>
          </a:p>
        </p:txBody>
      </p:sp>
      <p:sp>
        <p:nvSpPr>
          <p:cNvPr id="3" name="Content Placeholder 2"/>
          <p:cNvSpPr>
            <a:spLocks noGrp="1"/>
          </p:cNvSpPr>
          <p:nvPr>
            <p:ph idx="1"/>
          </p:nvPr>
        </p:nvSpPr>
        <p:spPr/>
        <p:txBody>
          <a:bodyPr>
            <a:normAutofit/>
          </a:bodyPr>
          <a:lstStyle/>
          <a:p>
            <a:r>
              <a:rPr lang="en-US" sz="2000" dirty="0" smtClean="0"/>
              <a:t>OSCs </a:t>
            </a:r>
            <a:r>
              <a:rPr lang="en-US" sz="2000" b="1" dirty="0" smtClean="0"/>
              <a:t>shall</a:t>
            </a:r>
            <a:r>
              <a:rPr lang="en-US" sz="2000" dirty="0" smtClean="0"/>
              <a:t> work with natural resource trustees in specific preparedness and response activities, to help ensure that natural resources are protected when they are at risk from an actual or potential hazardous substance release or oil spill [40 CFR 300.135(j)]</a:t>
            </a:r>
          </a:p>
          <a:p>
            <a:endParaRPr lang="en-US" sz="2000" dirty="0" smtClean="0"/>
          </a:p>
          <a:p>
            <a:r>
              <a:rPr lang="en-US" sz="2000" dirty="0" smtClean="0"/>
              <a:t>Trustees </a:t>
            </a:r>
            <a:r>
              <a:rPr lang="en-US" sz="2000" b="1" dirty="0" smtClean="0"/>
              <a:t>shall</a:t>
            </a:r>
            <a:r>
              <a:rPr lang="en-US" sz="2000" dirty="0" smtClean="0"/>
              <a:t> provide timely advice concerning recommended actions with regard to trustee resources potentially affected by such releases or spills [40 CFR 300.305(e) and 615(c)(3)(</a:t>
            </a:r>
            <a:r>
              <a:rPr lang="en-US" sz="2000" dirty="0" err="1" smtClean="0"/>
              <a:t>i</a:t>
            </a:r>
            <a:r>
              <a:rPr lang="en-US" sz="2000" dirty="0" smtClean="0"/>
              <a:t>)]</a:t>
            </a:r>
          </a:p>
          <a:p>
            <a:endParaRPr lang="en-US" sz="2000" dirty="0" smtClean="0"/>
          </a:p>
          <a:p>
            <a:r>
              <a:rPr lang="en-US" sz="2000" dirty="0" smtClean="0"/>
              <a:t>Trustees </a:t>
            </a:r>
            <a:r>
              <a:rPr lang="en-US" sz="2000" b="1" dirty="0" smtClean="0"/>
              <a:t>shall</a:t>
            </a:r>
            <a:r>
              <a:rPr lang="en-US" sz="2000" dirty="0" smtClean="0"/>
              <a:t> coordinate natural resource damage assessment activities with response operations and provide data from these activities that may support more effective operational decisions to the OSC in a timely manner [40 CFR 300.305(e) and 615(c)(3)(ii)]</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OSC Responsibilities to Trustees during Preparedness Activities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400" dirty="0" smtClean="0"/>
              <a:t>Consult trustees in writing the Fish and Wildlife  and Sensitive Environments Plan of the Area Contingency Plan [40 CFR 300.210(c)(4)]</a:t>
            </a:r>
          </a:p>
          <a:p>
            <a:endParaRPr lang="en-US" sz="2400" dirty="0" smtClean="0"/>
          </a:p>
          <a:p>
            <a:r>
              <a:rPr lang="en-US" sz="2400" dirty="0" smtClean="0"/>
              <a:t>Obtain concurrence for preapproval of application of specific                      countermeasures such as use of dispersants, in situ burning, bioremediation, and so on  40 CFR 300.210(c)(4)(ii)(D) and 910(a)]</a:t>
            </a:r>
          </a:p>
          <a:p>
            <a:endParaRPr lang="en-US" sz="2400" dirty="0" smtClean="0"/>
          </a:p>
          <a:p>
            <a:pPr lvl="1"/>
            <a:endParaRPr lang="en-US" dirty="0" smtClean="0"/>
          </a:p>
          <a:p>
            <a:pPr lvl="1"/>
            <a:endParaRPr lang="en-US" dirty="0"/>
          </a:p>
        </p:txBody>
      </p:sp>
      <p:pic>
        <p:nvPicPr>
          <p:cNvPr id="4" name="Picture 4" descr="http://www.google.com/images?q=tbn:ANd9GcRsBtDLAeato1Xo9ToqtKH_Ubu04Y7sFhg4meEZSYY5AMRXOOTDuxggGg">
            <a:hlinkClick r:id="rId3"/>
          </p:cNvPr>
          <p:cNvPicPr>
            <a:picLocks noChangeAspect="1" noChangeArrowheads="1"/>
          </p:cNvPicPr>
          <p:nvPr/>
        </p:nvPicPr>
        <p:blipFill>
          <a:blip r:embed="rId4" cstate="print"/>
          <a:srcRect/>
          <a:stretch>
            <a:fillRect/>
          </a:stretch>
        </p:blipFill>
        <p:spPr bwMode="auto">
          <a:xfrm>
            <a:off x="3581400" y="4648200"/>
            <a:ext cx="1752600" cy="1905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Trustee responsibilities to OSCs during Preparedness Activities</a:t>
            </a:r>
            <a:endParaRPr lang="en-US" dirty="0"/>
          </a:p>
        </p:txBody>
      </p:sp>
      <p:sp>
        <p:nvSpPr>
          <p:cNvPr id="3" name="Content Placeholder 2"/>
          <p:cNvSpPr>
            <a:spLocks noGrp="1"/>
          </p:cNvSpPr>
          <p:nvPr>
            <p:ph idx="1"/>
          </p:nvPr>
        </p:nvSpPr>
        <p:spPr/>
        <p:txBody>
          <a:bodyPr>
            <a:normAutofit/>
          </a:bodyPr>
          <a:lstStyle/>
          <a:p>
            <a:r>
              <a:rPr lang="en-US" sz="2400" dirty="0" smtClean="0"/>
              <a:t>Participate in area committees to identify fish and wildlife sensitive environments and strategies for protecting and treating them, for inclusion in the Area Contingency Plan [40 CFR 300.210(c)(4) and 615(c)(3)(</a:t>
            </a:r>
            <a:r>
              <a:rPr lang="en-US" sz="2400" dirty="0" err="1" smtClean="0"/>
              <a:t>i</a:t>
            </a:r>
            <a:r>
              <a:rPr lang="en-US" sz="2400" dirty="0" smtClean="0"/>
              <a:t>)]</a:t>
            </a:r>
          </a:p>
          <a:p>
            <a:endParaRPr lang="en-US" sz="2400" dirty="0" smtClean="0"/>
          </a:p>
          <a:p>
            <a:r>
              <a:rPr lang="en-US" sz="2400" dirty="0" smtClean="0"/>
              <a:t>Provide concurrence for preapproval of application of specific countermeasures such as use of dispersants, in situ burning, bioremediation, and so on [40 CFR 300.210(c)(4)(ii)(D) and 910(a)</a:t>
            </a:r>
          </a:p>
          <a:p>
            <a:pPr lvl="1"/>
            <a:endParaRPr lang="en-US" dirty="0" smtClean="0"/>
          </a:p>
          <a:p>
            <a:pPr lvl="1"/>
            <a:endParaRPr lang="en-US" dirty="0"/>
          </a:p>
        </p:txBody>
      </p:sp>
      <p:pic>
        <p:nvPicPr>
          <p:cNvPr id="4" name="ctl00_cntrlPageHeader_imgHeaderLeft" descr="RRT 10 NWAC"/>
          <p:cNvPicPr/>
          <p:nvPr/>
        </p:nvPicPr>
        <p:blipFill>
          <a:blip r:embed="rId3" cstate="print"/>
          <a:srcRect/>
          <a:stretch>
            <a:fillRect/>
          </a:stretch>
        </p:blipFill>
        <p:spPr bwMode="auto">
          <a:xfrm>
            <a:off x="2514600" y="4876800"/>
            <a:ext cx="442912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dirty="0" smtClean="0"/>
              <a:t>OSC responsibilities to Trustees during Response Activities</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000" dirty="0" smtClean="0"/>
              <a:t>Notify trustees of incidents [40 CFR 300.135(j)(1), 300.305(e), 300.320(a)(5)]</a:t>
            </a:r>
          </a:p>
          <a:p>
            <a:endParaRPr lang="en-US" sz="2000" dirty="0" smtClean="0"/>
          </a:p>
          <a:p>
            <a:r>
              <a:rPr lang="en-US" sz="2000" dirty="0" smtClean="0"/>
              <a:t>Consult trustees about protection priorities                                                          and methods [40 CFR 300.135(j)(2)]</a:t>
            </a:r>
          </a:p>
          <a:p>
            <a:endParaRPr lang="en-US" sz="2000" dirty="0" smtClean="0"/>
          </a:p>
          <a:p>
            <a:r>
              <a:rPr lang="en-US" sz="2000" dirty="0" smtClean="0"/>
              <a:t>Share non-monetary response resources with                                                               trustees conducting Natural Resource Damage Assessment activities so along as this does not hinder response activities [40 CFR §300.305(e) and 615(c)(3)(iii)]</a:t>
            </a:r>
          </a:p>
          <a:p>
            <a:endParaRPr lang="en-US" sz="2000" dirty="0" smtClean="0"/>
          </a:p>
          <a:p>
            <a:r>
              <a:rPr lang="en-US" sz="2000" dirty="0" smtClean="0"/>
              <a:t>Federal agencies assisting the OSC in response to an oil spill may be reimbursed [40 CFR 300.335(b)]</a:t>
            </a:r>
            <a:endParaRPr lang="en-US" sz="2000" dirty="0"/>
          </a:p>
        </p:txBody>
      </p:sp>
      <p:pic>
        <p:nvPicPr>
          <p:cNvPr id="4" name="Picture 3" descr="http://www.fws.gov/contaminants/images/CoscoBusanSFBaySpillUSCG.jpg">
            <a:hlinkClick r:id="rId3"/>
          </p:cNvPr>
          <p:cNvPicPr/>
          <p:nvPr/>
        </p:nvPicPr>
        <p:blipFill>
          <a:blip r:embed="rId4" cstate="print"/>
          <a:srcRect/>
          <a:stretch>
            <a:fillRect/>
          </a:stretch>
        </p:blipFill>
        <p:spPr bwMode="auto">
          <a:xfrm>
            <a:off x="5867400" y="1905000"/>
            <a:ext cx="2819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Trustee responsibilities to OSCs during Response Activities</a:t>
            </a:r>
            <a:endParaRPr lang="en-US" dirty="0"/>
          </a:p>
        </p:txBody>
      </p:sp>
      <p:sp>
        <p:nvSpPr>
          <p:cNvPr id="3" name="Content Placeholder 2"/>
          <p:cNvSpPr>
            <a:spLocks noGrp="1"/>
          </p:cNvSpPr>
          <p:nvPr>
            <p:ph idx="1"/>
          </p:nvPr>
        </p:nvSpPr>
        <p:spPr/>
        <p:txBody>
          <a:bodyPr>
            <a:noAutofit/>
          </a:bodyPr>
          <a:lstStyle/>
          <a:p>
            <a:r>
              <a:rPr lang="en-US" sz="2000" dirty="0" smtClean="0"/>
              <a:t>Work with OSCs on the appropriate removal action to be taken  [40 CFR 300.135(j)(2)]</a:t>
            </a:r>
          </a:p>
          <a:p>
            <a:endParaRPr lang="en-US" sz="2000" dirty="0" smtClean="0"/>
          </a:p>
          <a:p>
            <a:r>
              <a:rPr lang="en-US" sz="2000" dirty="0" smtClean="0"/>
              <a:t>Provide </a:t>
            </a:r>
            <a:r>
              <a:rPr lang="en-US" sz="2000" b="1" dirty="0" smtClean="0"/>
              <a:t>timely advice </a:t>
            </a:r>
            <a:r>
              <a:rPr lang="en-US" sz="2000" dirty="0" smtClean="0"/>
              <a:t>to the OSC on trustee resources that are potentially affected by a discharge of oil, including identifying/recommending preapproved response techniques [40 CFR 300.305(e) and 615(c)(3)(</a:t>
            </a:r>
            <a:r>
              <a:rPr lang="en-US" sz="2000" dirty="0" err="1" smtClean="0"/>
              <a:t>i</a:t>
            </a:r>
            <a:r>
              <a:rPr lang="en-US" sz="2000" dirty="0" smtClean="0"/>
              <a:t>)]</a:t>
            </a:r>
          </a:p>
          <a:p>
            <a:endParaRPr lang="en-US" sz="2000" dirty="0" smtClean="0"/>
          </a:p>
          <a:p>
            <a:r>
              <a:rPr lang="en-US" sz="2000" dirty="0" smtClean="0"/>
              <a:t>Designate a </a:t>
            </a:r>
            <a:r>
              <a:rPr lang="en-US" sz="2000" b="1" dirty="0" smtClean="0"/>
              <a:t>lead</a:t>
            </a:r>
            <a:r>
              <a:rPr lang="en-US" sz="2000" dirty="0" smtClean="0"/>
              <a:t> administrative trustee to serve as the focal point                   for coordination between natural resource damage                                        assessment  activities and response operations                                                                           [40 CFR 300.305(e) and 615(c)(3)(ii)]</a:t>
            </a:r>
          </a:p>
        </p:txBody>
      </p:sp>
      <p:pic>
        <p:nvPicPr>
          <p:cNvPr id="4" name="Picture 1" descr="Heavily-oiled Canada geese. USFWS photo"/>
          <p:cNvPicPr>
            <a:picLocks noChangeAspect="1" noChangeArrowheads="1"/>
          </p:cNvPicPr>
          <p:nvPr/>
        </p:nvPicPr>
        <p:blipFill>
          <a:blip r:embed="rId3" cstate="print"/>
          <a:srcRect/>
          <a:stretch>
            <a:fillRect/>
          </a:stretch>
        </p:blipFill>
        <p:spPr bwMode="auto">
          <a:xfrm>
            <a:off x="6096000" y="4800600"/>
            <a:ext cx="2343150" cy="16573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Trustee responsibilities to OSCs during Response Activities . . .</a:t>
            </a:r>
            <a:endParaRPr lang="en-US" dirty="0"/>
          </a:p>
        </p:txBody>
      </p:sp>
      <p:sp>
        <p:nvSpPr>
          <p:cNvPr id="3" name="Content Placeholder 2"/>
          <p:cNvSpPr>
            <a:spLocks noGrp="1"/>
          </p:cNvSpPr>
          <p:nvPr>
            <p:ph idx="1"/>
          </p:nvPr>
        </p:nvSpPr>
        <p:spPr/>
        <p:txBody>
          <a:bodyPr>
            <a:noAutofit/>
          </a:bodyPr>
          <a:lstStyle/>
          <a:p>
            <a:endParaRPr lang="en-US" sz="1600" dirty="0" smtClean="0"/>
          </a:p>
          <a:p>
            <a:r>
              <a:rPr lang="en-US" sz="2000" dirty="0" smtClean="0"/>
              <a:t>Ensure that natural resource damage assessment activities do not interfere with response operations [40 CFR 300.615(c)(3)(ii)]</a:t>
            </a:r>
          </a:p>
          <a:p>
            <a:endParaRPr lang="en-US" sz="2000" dirty="0" smtClean="0"/>
          </a:p>
          <a:p>
            <a:r>
              <a:rPr lang="en-US" sz="2000" dirty="0" smtClean="0"/>
              <a:t>Provide data from natural resource damage assessment activities                                              that may support more effective operational decisions to the                                    OSC in  a timely manner [40 CFR 300.305(e)]</a:t>
            </a:r>
            <a:endParaRPr lang="en-US" sz="2000" dirty="0"/>
          </a:p>
        </p:txBody>
      </p:sp>
      <p:pic>
        <p:nvPicPr>
          <p:cNvPr id="4" name="Picture 3" descr="Biologist sifting sediments for contaminant analysis.  Photo: USFWS/Pedro Ramirez, Jr."/>
          <p:cNvPicPr/>
          <p:nvPr/>
        </p:nvPicPr>
        <p:blipFill>
          <a:blip r:embed="rId3" cstate="print"/>
          <a:srcRect/>
          <a:stretch>
            <a:fillRect/>
          </a:stretch>
        </p:blipFill>
        <p:spPr bwMode="auto">
          <a:xfrm>
            <a:off x="6019800" y="3886200"/>
            <a:ext cx="2362200" cy="2667000"/>
          </a:xfrm>
          <a:prstGeom prst="rect">
            <a:avLst/>
          </a:prstGeom>
          <a:noFill/>
          <a:ln w="9525">
            <a:noFill/>
            <a:miter lim="800000"/>
            <a:headEnd/>
            <a:tailEnd/>
          </a:ln>
        </p:spPr>
      </p:pic>
      <p:pic>
        <p:nvPicPr>
          <p:cNvPr id="6" name="il_fi" descr="http://www.ecy.wa.gov/PROGRAMS/spills/restoration/dale_sampling.jpg"/>
          <p:cNvPicPr/>
          <p:nvPr/>
        </p:nvPicPr>
        <p:blipFill>
          <a:blip r:embed="rId4" cstate="print"/>
          <a:srcRect/>
          <a:stretch>
            <a:fillRect/>
          </a:stretch>
        </p:blipFill>
        <p:spPr bwMode="auto">
          <a:xfrm>
            <a:off x="2133600" y="41910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fontScale="90000"/>
          </a:bodyPr>
          <a:lstStyle/>
          <a:p>
            <a:r>
              <a:rPr lang="en-US" dirty="0" smtClean="0"/>
              <a:t>CERCLA Removal Actions – Notification and Coordination Flow Chart</a:t>
            </a:r>
            <a:endParaRPr lang="en-US" dirty="0"/>
          </a:p>
        </p:txBody>
      </p:sp>
      <p:pic>
        <p:nvPicPr>
          <p:cNvPr id="7" name="Picture 6" descr="removal"/>
          <p:cNvPicPr>
            <a:picLocks noChangeAspect="1" noChangeArrowheads="1"/>
          </p:cNvPicPr>
          <p:nvPr/>
        </p:nvPicPr>
        <p:blipFill>
          <a:blip r:embed="rId3" cstate="print"/>
          <a:srcRect/>
          <a:stretch>
            <a:fillRect/>
          </a:stretch>
        </p:blipFill>
        <p:spPr bwMode="auto">
          <a:xfrm>
            <a:off x="838200" y="1676400"/>
            <a:ext cx="70008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OPA Removal Actions – Notification and Coordination Flow Chart</a:t>
            </a:r>
            <a:endParaRPr lang="en-US" dirty="0"/>
          </a:p>
        </p:txBody>
      </p:sp>
      <p:pic>
        <p:nvPicPr>
          <p:cNvPr id="3" name="Picture 6" descr="opa_flow"/>
          <p:cNvPicPr>
            <a:picLocks noChangeAspect="1" noChangeArrowheads="1"/>
          </p:cNvPicPr>
          <p:nvPr/>
        </p:nvPicPr>
        <p:blipFill>
          <a:blip r:embed="rId3" cstate="print"/>
          <a:srcRect/>
          <a:stretch>
            <a:fillRect/>
          </a:stretch>
        </p:blipFill>
        <p:spPr bwMode="auto">
          <a:xfrm>
            <a:off x="762000" y="1752600"/>
            <a:ext cx="710723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67448-C2C0-4663-8A4E-BFE389A01A72}" type="slidenum">
              <a:rPr lang="en-US" smtClean="0"/>
              <a:pPr/>
              <a:t>38</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1828800"/>
            <a:ext cx="2857500" cy="285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1143000"/>
          </a:xfrm>
        </p:spPr>
        <p:txBody>
          <a:bodyPr>
            <a:normAutofit fontScale="90000"/>
          </a:bodyPr>
          <a:lstStyle/>
          <a:p>
            <a:r>
              <a:rPr lang="en-US" dirty="0" smtClean="0"/>
              <a:t>III. Trustee participation in I/UC and Activities in Emergency Response</a:t>
            </a:r>
            <a:endParaRPr lang="en-US" dirty="0"/>
          </a:p>
        </p:txBody>
      </p:sp>
      <p:pic>
        <p:nvPicPr>
          <p:cNvPr id="3" name="Picture 4" descr="C:\Documents and Settings\eliverma\Desktop\Signature\epa_eru_logo.gif"/>
          <p:cNvPicPr>
            <a:picLocks noChangeAspect="1" noChangeArrowheads="1"/>
          </p:cNvPicPr>
          <p:nvPr/>
        </p:nvPicPr>
        <p:blipFill>
          <a:blip r:embed="rId3" cstate="print"/>
          <a:srcRect/>
          <a:stretch>
            <a:fillRect/>
          </a:stretch>
        </p:blipFill>
        <p:spPr bwMode="auto">
          <a:xfrm>
            <a:off x="3276600" y="34290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Black" pitchFamily="-104" charset="0"/>
                <a:ea typeface="Arial Black" pitchFamily="-104" charset="0"/>
                <a:cs typeface="Arial Black" pitchFamily="-104" charset="0"/>
              </a:rPr>
              <a:t>New online broadcast screenshot</a:t>
            </a:r>
          </a:p>
        </p:txBody>
      </p:sp>
      <p:pic>
        <p:nvPicPr>
          <p:cNvPr id="20483" name="Picture 3"/>
          <p:cNvPicPr>
            <a:picLocks noChangeAspect="1" noChangeArrowheads="1"/>
          </p:cNvPicPr>
          <p:nvPr/>
        </p:nvPicPr>
        <p:blipFill>
          <a:blip r:embed="rId3"/>
          <a:srcRect/>
          <a:stretch>
            <a:fillRect/>
          </a:stretch>
        </p:blipFill>
        <p:spPr bwMode="auto">
          <a:xfrm>
            <a:off x="1789113" y="1774825"/>
            <a:ext cx="5826125" cy="4525963"/>
          </a:xfrm>
          <a:prstGeom prst="rect">
            <a:avLst/>
          </a:prstGeom>
          <a:noFill/>
          <a:ln w="9525">
            <a:noFill/>
            <a:miter lim="800000"/>
            <a:headEnd/>
            <a:tailEnd/>
          </a:ln>
        </p:spPr>
      </p:pic>
      <p:sp>
        <p:nvSpPr>
          <p:cNvPr id="9" name="TextBox 8"/>
          <p:cNvSpPr txBox="1">
            <a:spLocks noChangeArrowheads="1"/>
          </p:cNvSpPr>
          <p:nvPr/>
        </p:nvSpPr>
        <p:spPr bwMode="auto">
          <a:xfrm>
            <a:off x="2087563" y="2803525"/>
            <a:ext cx="3925887" cy="1938338"/>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sz="4000" dirty="0">
                <a:latin typeface="Arial" charset="0"/>
                <a:ea typeface="ＭＳ Ｐゴシック" pitchFamily="-1" charset="-128"/>
                <a:cs typeface="+mn-cs"/>
              </a:rPr>
              <a:t>View presentation live online here</a:t>
            </a:r>
          </a:p>
        </p:txBody>
      </p:sp>
      <p:sp>
        <p:nvSpPr>
          <p:cNvPr id="11" name="TextBox 10"/>
          <p:cNvSpPr txBox="1">
            <a:spLocks noChangeArrowheads="1"/>
          </p:cNvSpPr>
          <p:nvPr/>
        </p:nvSpPr>
        <p:spPr bwMode="auto">
          <a:xfrm>
            <a:off x="7799388" y="3097213"/>
            <a:ext cx="1158875" cy="831850"/>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sz="1200" dirty="0">
                <a:latin typeface="Arial" charset="0"/>
                <a:ea typeface="ＭＳ Ｐゴシック" pitchFamily="-1" charset="-128"/>
                <a:cs typeface="+mn-cs"/>
              </a:rPr>
              <a:t>Information about Sponsors &amp; Speakers</a:t>
            </a:r>
          </a:p>
        </p:txBody>
      </p:sp>
      <p:sp>
        <p:nvSpPr>
          <p:cNvPr id="12" name="TextBox 11"/>
          <p:cNvSpPr txBox="1">
            <a:spLocks noChangeArrowheads="1"/>
          </p:cNvSpPr>
          <p:nvPr/>
        </p:nvSpPr>
        <p:spPr bwMode="auto">
          <a:xfrm>
            <a:off x="6278563" y="3584575"/>
            <a:ext cx="1158875" cy="1816100"/>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sz="1600" dirty="0">
                <a:latin typeface="Arial" charset="0"/>
                <a:ea typeface="ＭＳ Ｐゴシック" pitchFamily="-1" charset="-128"/>
                <a:cs typeface="+mn-cs"/>
              </a:rPr>
              <a:t>Submit private questions, comments or report technical problems</a:t>
            </a:r>
          </a:p>
        </p:txBody>
      </p:sp>
      <p:cxnSp>
        <p:nvCxnSpPr>
          <p:cNvPr id="15" name="Straight Arrow Connector 14"/>
          <p:cNvCxnSpPr>
            <a:cxnSpLocks noChangeShapeType="1"/>
          </p:cNvCxnSpPr>
          <p:nvPr/>
        </p:nvCxnSpPr>
        <p:spPr bwMode="auto">
          <a:xfrm>
            <a:off x="6858000" y="5456238"/>
            <a:ext cx="0" cy="54768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cxnSp>
        <p:nvCxnSpPr>
          <p:cNvPr id="16" name="Straight Arrow Connector 15"/>
          <p:cNvCxnSpPr>
            <a:cxnSpLocks noChangeShapeType="1"/>
          </p:cNvCxnSpPr>
          <p:nvPr/>
        </p:nvCxnSpPr>
        <p:spPr bwMode="auto">
          <a:xfrm flipV="1">
            <a:off x="1554163" y="2027238"/>
            <a:ext cx="981075" cy="49053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cxnSp>
        <p:nvCxnSpPr>
          <p:cNvPr id="18" name="Straight Arrow Connector 17"/>
          <p:cNvCxnSpPr>
            <a:cxnSpLocks noChangeShapeType="1"/>
            <a:stCxn id="11" idx="1"/>
          </p:cNvCxnSpPr>
          <p:nvPr/>
        </p:nvCxnSpPr>
        <p:spPr bwMode="auto">
          <a:xfrm flipH="1" flipV="1">
            <a:off x="7653338" y="2871788"/>
            <a:ext cx="146050" cy="641350"/>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sp>
        <p:nvSpPr>
          <p:cNvPr id="22" name="TextBox 21"/>
          <p:cNvSpPr txBox="1">
            <a:spLocks noChangeArrowheads="1"/>
          </p:cNvSpPr>
          <p:nvPr/>
        </p:nvSpPr>
        <p:spPr bwMode="auto">
          <a:xfrm>
            <a:off x="7772400" y="1570038"/>
            <a:ext cx="1158875" cy="461962"/>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sz="1200" dirty="0">
                <a:latin typeface="Arial" charset="0"/>
                <a:ea typeface="ＭＳ Ｐゴシック" pitchFamily="-1" charset="-128"/>
                <a:cs typeface="+mn-cs"/>
              </a:rPr>
              <a:t>Enlarge presentation</a:t>
            </a:r>
          </a:p>
        </p:txBody>
      </p:sp>
      <p:cxnSp>
        <p:nvCxnSpPr>
          <p:cNvPr id="23" name="Straight Arrow Connector 22"/>
          <p:cNvCxnSpPr>
            <a:cxnSpLocks noChangeShapeType="1"/>
            <a:stCxn id="22" idx="1"/>
          </p:cNvCxnSpPr>
          <p:nvPr/>
        </p:nvCxnSpPr>
        <p:spPr bwMode="auto">
          <a:xfrm flipH="1">
            <a:off x="5854700" y="1801813"/>
            <a:ext cx="1917700" cy="41433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p:spPr>
      </p:cxnSp>
      <p:pic>
        <p:nvPicPr>
          <p:cNvPr id="20492" name="Picture 4"/>
          <p:cNvPicPr>
            <a:picLocks noChangeAspect="1" noChangeArrowheads="1"/>
          </p:cNvPicPr>
          <p:nvPr/>
        </p:nvPicPr>
        <p:blipFill>
          <a:blip r:embed="rId4"/>
          <a:srcRect b="23401"/>
          <a:stretch>
            <a:fillRect/>
          </a:stretch>
        </p:blipFill>
        <p:spPr bwMode="auto">
          <a:xfrm>
            <a:off x="7848600" y="2012950"/>
            <a:ext cx="1019175" cy="373063"/>
          </a:xfrm>
          <a:prstGeom prst="rect">
            <a:avLst/>
          </a:prstGeom>
          <a:noFill/>
          <a:ln w="9525">
            <a:noFill/>
            <a:miter lim="800000"/>
            <a:headEnd/>
            <a:tailEnd/>
          </a:ln>
        </p:spPr>
      </p:pic>
      <p:pic>
        <p:nvPicPr>
          <p:cNvPr id="20493" name="Picture 5"/>
          <p:cNvPicPr>
            <a:picLocks noChangeAspect="1" noChangeArrowheads="1"/>
          </p:cNvPicPr>
          <p:nvPr/>
        </p:nvPicPr>
        <p:blipFill>
          <a:blip r:embed="rId5"/>
          <a:srcRect b="22379"/>
          <a:stretch>
            <a:fillRect/>
          </a:stretch>
        </p:blipFill>
        <p:spPr bwMode="auto">
          <a:xfrm>
            <a:off x="519113" y="2925763"/>
            <a:ext cx="809625" cy="503237"/>
          </a:xfrm>
          <a:prstGeom prst="rect">
            <a:avLst/>
          </a:prstGeom>
          <a:noFill/>
          <a:ln w="9525">
            <a:noFill/>
            <a:miter lim="800000"/>
            <a:headEnd/>
            <a:tailEnd/>
          </a:ln>
        </p:spPr>
      </p:pic>
      <p:sp>
        <p:nvSpPr>
          <p:cNvPr id="10" name="TextBox 9"/>
          <p:cNvSpPr txBox="1">
            <a:spLocks noChangeArrowheads="1"/>
          </p:cNvSpPr>
          <p:nvPr/>
        </p:nvSpPr>
        <p:spPr bwMode="auto">
          <a:xfrm>
            <a:off x="390525" y="2070100"/>
            <a:ext cx="1160463" cy="923925"/>
          </a:xfrm>
          <a:prstGeom prst="rect">
            <a:avLst/>
          </a:prstGeom>
          <a:gradFill rotWithShape="1">
            <a:gsLst>
              <a:gs pos="0">
                <a:srgbClr val="FFDE80"/>
              </a:gs>
              <a:gs pos="50000">
                <a:srgbClr val="FFE8B3"/>
              </a:gs>
              <a:gs pos="100000">
                <a:srgbClr val="FFF3DA"/>
              </a:gs>
            </a:gsLst>
            <a:lin ang="2700000" scaled="1"/>
          </a:gradFill>
          <a:ln w="9525">
            <a:solidFill>
              <a:schemeClr val="tx1"/>
            </a:solidFill>
            <a:miter lim="800000"/>
            <a:headEnd/>
            <a:tailEnd/>
          </a:ln>
          <a:effectLst>
            <a:outerShdw blurRad="63500" dist="38100" algn="l" rotWithShape="0">
              <a:srgbClr val="000000">
                <a:alpha val="39999"/>
              </a:srgbClr>
            </a:outerShdw>
          </a:effectLst>
        </p:spPr>
        <p:txBody>
          <a:bodyPr>
            <a:prstTxWarp prst="textNoShape">
              <a:avLst/>
            </a:prstTxWarp>
            <a:spAutoFit/>
          </a:bodyPr>
          <a:lstStyle/>
          <a:p>
            <a:pPr algn="ctr">
              <a:defRPr/>
            </a:pPr>
            <a:r>
              <a:rPr lang="en-US" dirty="0">
                <a:latin typeface="Arial" charset="0"/>
                <a:ea typeface="ＭＳ Ｐゴシック" pitchFamily="-1" charset="-128"/>
                <a:cs typeface="+mn-cs"/>
              </a:rPr>
              <a:t>Control online audio</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Trustee Participation in I/UC</a:t>
            </a:r>
            <a:endParaRPr lang="en-US" dirty="0"/>
          </a:p>
        </p:txBody>
      </p:sp>
      <p:sp>
        <p:nvSpPr>
          <p:cNvPr id="3" name="Content Placeholder 2"/>
          <p:cNvSpPr>
            <a:spLocks noGrp="1"/>
          </p:cNvSpPr>
          <p:nvPr>
            <p:ph idx="1"/>
          </p:nvPr>
        </p:nvSpPr>
        <p:spPr/>
        <p:txBody>
          <a:bodyPr/>
          <a:lstStyle/>
          <a:p>
            <a:r>
              <a:rPr lang="en-US" sz="2400" dirty="0" smtClean="0"/>
              <a:t>Depending on the nature of the incident, trustee representatives, acting as natural resource or land managers, may participate in one or more ICS units</a:t>
            </a:r>
          </a:p>
          <a:p>
            <a:endParaRPr lang="en-US" sz="2400" dirty="0" smtClean="0"/>
          </a:p>
          <a:p>
            <a:r>
              <a:rPr lang="en-US" sz="2400" dirty="0" smtClean="0"/>
              <a:t>Each trustee agency may                                                                                have a different approach to                                                             participation in ICS </a:t>
            </a:r>
            <a:endParaRPr lang="en-US" sz="2400" dirty="0"/>
          </a:p>
        </p:txBody>
      </p:sp>
      <p:pic>
        <p:nvPicPr>
          <p:cNvPr id="4" name="Picture 3" descr="Placement of large woody debris and coconut-fiber “biologs” at the Mispillion River wetland restoration site."/>
          <p:cNvPicPr/>
          <p:nvPr/>
        </p:nvPicPr>
        <p:blipFill>
          <a:blip r:embed="rId3" cstate="print"/>
          <a:srcRect/>
          <a:stretch>
            <a:fillRect/>
          </a:stretch>
        </p:blipFill>
        <p:spPr bwMode="auto">
          <a:xfrm>
            <a:off x="4800600" y="3505200"/>
            <a:ext cx="38100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Trustee Participation in I/UC – Command</a:t>
            </a:r>
            <a:endParaRPr lang="en-US" sz="3600" dirty="0"/>
          </a:p>
        </p:txBody>
      </p:sp>
      <p:sp>
        <p:nvSpPr>
          <p:cNvPr id="4" name="Content Placeholder 3"/>
          <p:cNvSpPr>
            <a:spLocks noGrp="1"/>
          </p:cNvSpPr>
          <p:nvPr>
            <p:ph idx="1"/>
          </p:nvPr>
        </p:nvSpPr>
        <p:spPr/>
        <p:txBody>
          <a:bodyPr/>
          <a:lstStyle/>
          <a:p>
            <a:r>
              <a:rPr lang="en-US" sz="2000" dirty="0" smtClean="0"/>
              <a:t>For incidents with significant effect or the potential for significant effect on trust resources, having a trustee representative in Command would help to ensure that information on these resources is available to and used appropriately in decision-making</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905000" y="3657600"/>
            <a:ext cx="50292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Trustee Participation in I/UC – Operations Section</a:t>
            </a:r>
            <a:endParaRPr lang="en-US" sz="3600" dirty="0"/>
          </a:p>
        </p:txBody>
      </p:sp>
      <p:sp>
        <p:nvSpPr>
          <p:cNvPr id="3" name="Content Placeholder 2"/>
          <p:cNvSpPr>
            <a:spLocks noGrp="1"/>
          </p:cNvSpPr>
          <p:nvPr>
            <p:ph idx="1"/>
          </p:nvPr>
        </p:nvSpPr>
        <p:spPr/>
        <p:txBody>
          <a:bodyPr/>
          <a:lstStyle/>
          <a:p>
            <a:r>
              <a:rPr lang="en-US" sz="2800" dirty="0" smtClean="0"/>
              <a:t>Trustee representatives should participate and assist in activities affecting lands and resources under their jurisdiction and could assist in implementation of wildlife response efforts</a:t>
            </a:r>
            <a:endParaRPr lang="en-US" dirty="0"/>
          </a:p>
        </p:txBody>
      </p:sp>
      <p:pic>
        <p:nvPicPr>
          <p:cNvPr id="4" name="Picture 3"/>
          <p:cNvPicPr/>
          <p:nvPr/>
        </p:nvPicPr>
        <p:blipFill>
          <a:blip r:embed="rId3" cstate="print"/>
          <a:srcRect/>
          <a:stretch>
            <a:fillRect/>
          </a:stretch>
        </p:blipFill>
        <p:spPr bwMode="auto">
          <a:xfrm>
            <a:off x="3581400" y="3657600"/>
            <a:ext cx="19812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Trustee Participation in I/UC – Planning Section</a:t>
            </a:r>
            <a:endParaRPr lang="en-US" sz="3600" dirty="0"/>
          </a:p>
        </p:txBody>
      </p:sp>
      <p:sp>
        <p:nvSpPr>
          <p:cNvPr id="6" name="Content Placeholder 5"/>
          <p:cNvSpPr>
            <a:spLocks noGrp="1"/>
          </p:cNvSpPr>
          <p:nvPr>
            <p:ph idx="1"/>
          </p:nvPr>
        </p:nvSpPr>
        <p:spPr/>
        <p:txBody>
          <a:bodyPr/>
          <a:lstStyle/>
          <a:p>
            <a:r>
              <a:rPr lang="en-US" dirty="0" smtClean="0"/>
              <a:t>Provide information about sensitive resources and appropriate response techniques </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2590800" y="3200400"/>
            <a:ext cx="3343275" cy="16764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590800" y="4876800"/>
            <a:ext cx="334327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nvGraphicFramePr>
        <p:xfrm>
          <a:off x="381000" y="228600"/>
          <a:ext cx="8229600" cy="7391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Trustee Participation in I/UC – Logistics Section</a:t>
            </a:r>
            <a:endParaRPr lang="en-US" dirty="0"/>
          </a:p>
        </p:txBody>
      </p:sp>
      <p:sp>
        <p:nvSpPr>
          <p:cNvPr id="3" name="Content Placeholder 2"/>
          <p:cNvSpPr>
            <a:spLocks noGrp="1"/>
          </p:cNvSpPr>
          <p:nvPr>
            <p:ph idx="1"/>
          </p:nvPr>
        </p:nvSpPr>
        <p:spPr/>
        <p:txBody>
          <a:bodyPr>
            <a:normAutofit/>
          </a:bodyPr>
          <a:lstStyle/>
          <a:p>
            <a:r>
              <a:rPr lang="en-US" sz="2800" dirty="0" smtClean="0"/>
              <a:t>It may be useful to have trustee representatives in this section when trustees have significant equipment and vehicle resources or facilities to contribute to the response</a:t>
            </a:r>
            <a:endParaRPr lang="en-US" sz="2800" dirty="0"/>
          </a:p>
        </p:txBody>
      </p:sp>
      <p:pic>
        <p:nvPicPr>
          <p:cNvPr id="4" name="Picture 2"/>
          <p:cNvPicPr>
            <a:picLocks noChangeAspect="1" noChangeArrowheads="1"/>
          </p:cNvPicPr>
          <p:nvPr/>
        </p:nvPicPr>
        <p:blipFill>
          <a:blip r:embed="rId3" cstate="print"/>
          <a:stretch>
            <a:fillRect/>
          </a:stretch>
        </p:blipFill>
        <p:spPr bwMode="auto">
          <a:xfrm>
            <a:off x="2514600" y="3733800"/>
            <a:ext cx="4081462" cy="2944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Trustee Participation in I/UC – Finance/Administration Section</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r>
              <a:rPr lang="en-US" sz="2800" dirty="0" smtClean="0"/>
              <a:t>A trustee representative in this section could assist in supporting trustee personnel if there is significant trustee agency participation in the response</a:t>
            </a:r>
            <a:endParaRPr lang="en-US" sz="2800" dirty="0"/>
          </a:p>
        </p:txBody>
      </p:sp>
      <p:pic>
        <p:nvPicPr>
          <p:cNvPr id="4" name="Picture 2"/>
          <p:cNvPicPr>
            <a:picLocks noChangeAspect="1" noChangeArrowheads="1"/>
          </p:cNvPicPr>
          <p:nvPr/>
        </p:nvPicPr>
        <p:blipFill>
          <a:blip r:embed="rId3" cstate="print"/>
          <a:srcRect/>
          <a:stretch>
            <a:fillRect/>
          </a:stretch>
        </p:blipFill>
        <p:spPr bwMode="auto">
          <a:xfrm>
            <a:off x="2438400" y="3886200"/>
            <a:ext cx="4286250" cy="2224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Trustee Activities in Emergency Response</a:t>
            </a:r>
            <a:endParaRPr lang="en-US" sz="3600" dirty="0"/>
          </a:p>
        </p:txBody>
      </p:sp>
      <p:sp>
        <p:nvSpPr>
          <p:cNvPr id="3" name="Content Placeholder 2"/>
          <p:cNvSpPr>
            <a:spLocks noGrp="1"/>
          </p:cNvSpPr>
          <p:nvPr>
            <p:ph idx="1"/>
          </p:nvPr>
        </p:nvSpPr>
        <p:spPr/>
        <p:txBody>
          <a:bodyPr>
            <a:normAutofit/>
          </a:bodyPr>
          <a:lstStyle/>
          <a:p>
            <a:r>
              <a:rPr lang="en-US" sz="1800" dirty="0" smtClean="0"/>
              <a:t>Identify/prioritize resources at risk</a:t>
            </a:r>
          </a:p>
          <a:p>
            <a:pPr lvl="1"/>
            <a:r>
              <a:rPr lang="en-US" sz="1800" dirty="0" smtClean="0"/>
              <a:t>Supplement OSC’s information on sensitive resources found in the ACP; provide local expertise and up-to-date information relative to the specifics of the incident; assist OSC in priorities in the ACP for sensitive habitat and resources requiring protection</a:t>
            </a:r>
          </a:p>
          <a:p>
            <a:pPr lvl="1"/>
            <a:endParaRPr lang="en-US" sz="1800" dirty="0" smtClean="0"/>
          </a:p>
          <a:p>
            <a:r>
              <a:rPr lang="en-US" sz="1800" dirty="0" smtClean="0"/>
              <a:t>Evaluate protective measures and clean-up                                                                       strategies </a:t>
            </a:r>
          </a:p>
          <a:p>
            <a:pPr lvl="1"/>
            <a:r>
              <a:rPr lang="en-US" sz="1800" dirty="0" smtClean="0"/>
              <a:t>Advise the OSC on determination of                                                                         </a:t>
            </a:r>
            <a:r>
              <a:rPr lang="en-US" sz="1800" b="1" dirty="0" smtClean="0"/>
              <a:t>cleanup end-points</a:t>
            </a:r>
          </a:p>
          <a:p>
            <a:endParaRPr lang="en-US" sz="1800" dirty="0" smtClean="0"/>
          </a:p>
          <a:p>
            <a:r>
              <a:rPr lang="en-US" sz="1800" dirty="0" smtClean="0"/>
              <a:t>Participate in Team Assessing Cleanup</a:t>
            </a:r>
          </a:p>
          <a:p>
            <a:pPr lvl="1"/>
            <a:r>
              <a:rPr lang="en-US" sz="1800" dirty="0" smtClean="0"/>
              <a:t>Provide resource experts to assist in                                                                                                                               assessment of clean-up activities</a:t>
            </a:r>
          </a:p>
          <a:p>
            <a:pPr lvl="1"/>
            <a:endParaRPr lang="en-US" sz="1800" dirty="0" smtClean="0"/>
          </a:p>
          <a:p>
            <a:pPr lvl="1"/>
            <a:endParaRPr lang="en-US" sz="2000" dirty="0" smtClean="0"/>
          </a:p>
          <a:p>
            <a:pPr lvl="1">
              <a:buNone/>
            </a:pPr>
            <a:endParaRPr lang="en-US" dirty="0" smtClean="0"/>
          </a:p>
          <a:p>
            <a:endParaRPr lang="en-US" dirty="0"/>
          </a:p>
        </p:txBody>
      </p:sp>
      <p:pic>
        <p:nvPicPr>
          <p:cNvPr id="5" name="il_fi" descr="http://celebrating200years.noaa.gov/events/exxonvaldez/oil_depth650.jpg"/>
          <p:cNvPicPr/>
          <p:nvPr/>
        </p:nvPicPr>
        <p:blipFill>
          <a:blip r:embed="rId3" cstate="print"/>
          <a:srcRect/>
          <a:stretch>
            <a:fillRect/>
          </a:stretch>
        </p:blipFill>
        <p:spPr bwMode="auto">
          <a:xfrm>
            <a:off x="5181600" y="3810000"/>
            <a:ext cx="3657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209800" y="381000"/>
          <a:ext cx="4800600" cy="6019800"/>
        </p:xfrm>
        <a:graphic>
          <a:graphicData uri="http://schemas.openxmlformats.org/presentationml/2006/ole">
            <p:oleObj spid="_x0000_s112642" name="Acrobat Document" r:id="rId4" imgW="7785100" imgH="1007110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209799" y="381000"/>
          <a:ext cx="4800601" cy="6172200"/>
        </p:xfrm>
        <a:graphic>
          <a:graphicData uri="http://schemas.openxmlformats.org/presentationml/2006/ole">
            <p:oleObj spid="_x0000_s114690" name="Acrobat Document" r:id="rId4" imgW="7785100" imgH="10071100"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382000" cy="990600"/>
          </a:xfrm>
        </p:spPr>
        <p:txBody>
          <a:bodyPr>
            <a:normAutofit fontScale="90000"/>
          </a:bodyPr>
          <a:lstStyle/>
          <a:p>
            <a:r>
              <a:rPr lang="en-US" dirty="0" smtClean="0"/>
              <a:t>CERCLA Coordination with Natural Resource Trustees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Trustee Activities in Emergency Response . . .</a:t>
            </a:r>
            <a:endParaRPr lang="en-US" dirty="0"/>
          </a:p>
        </p:txBody>
      </p:sp>
      <p:sp>
        <p:nvSpPr>
          <p:cNvPr id="3" name="Content Placeholder 2"/>
          <p:cNvSpPr>
            <a:spLocks noGrp="1"/>
          </p:cNvSpPr>
          <p:nvPr>
            <p:ph idx="1"/>
          </p:nvPr>
        </p:nvSpPr>
        <p:spPr/>
        <p:txBody>
          <a:bodyPr>
            <a:normAutofit/>
          </a:bodyPr>
          <a:lstStyle/>
          <a:p>
            <a:r>
              <a:rPr lang="en-US" sz="2800" dirty="0" smtClean="0"/>
              <a:t>Participate in Post Clean-up Inspection (Sign-off)</a:t>
            </a:r>
            <a:endParaRPr lang="en-US" sz="2000" dirty="0" smtClean="0"/>
          </a:p>
          <a:p>
            <a:pPr lvl="1">
              <a:buNone/>
            </a:pPr>
            <a:r>
              <a:rPr lang="en-US" sz="2000" dirty="0" smtClean="0"/>
              <a:t>-	Assist OSC in determining adequacy of cleanup activities)</a:t>
            </a:r>
          </a:p>
          <a:p>
            <a:pPr lvl="1">
              <a:buNone/>
            </a:pPr>
            <a:endParaRPr lang="en-US" dirty="0" smtClean="0"/>
          </a:p>
          <a:p>
            <a:r>
              <a:rPr lang="en-US" sz="2800" dirty="0" smtClean="0"/>
              <a:t>Wildlife Rehabilitation</a:t>
            </a:r>
          </a:p>
          <a:p>
            <a:pPr lvl="1"/>
            <a:r>
              <a:rPr lang="en-US" sz="2000" dirty="0" smtClean="0"/>
              <a:t>Advise the OSC on appropriate response actions for                                                      injured wildlife; ensure proper rehabilitation                                                organizations are contacted and necessary permits                                             have been obtained; and provide oversight to                                                 ensure wildlife response plans are implemented                                 appropriately</a:t>
            </a:r>
          </a:p>
          <a:p>
            <a:pPr lvl="1">
              <a:buNone/>
            </a:pPr>
            <a:endParaRPr lang="en-US" dirty="0" smtClean="0"/>
          </a:p>
          <a:p>
            <a:endParaRPr lang="en-US" dirty="0"/>
          </a:p>
        </p:txBody>
      </p:sp>
      <p:pic>
        <p:nvPicPr>
          <p:cNvPr id="4" name="Picture 3" descr="Bird Clean.jpg"/>
          <p:cNvPicPr/>
          <p:nvPr/>
        </p:nvPicPr>
        <p:blipFill>
          <a:blip r:embed="rId3" cstate="print"/>
          <a:srcRect/>
          <a:stretch>
            <a:fillRect/>
          </a:stretch>
        </p:blipFill>
        <p:spPr bwMode="auto">
          <a:xfrm>
            <a:off x="6781800" y="3733800"/>
            <a:ext cx="1905000" cy="2590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67448-C2C0-4663-8A4E-BFE389A01A72}" type="slidenum">
              <a:rPr lang="en-US" smtClean="0"/>
              <a:pPr/>
              <a:t>51</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1828800"/>
            <a:ext cx="2857500" cy="285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382000" cy="1143000"/>
          </a:xfrm>
        </p:spPr>
        <p:txBody>
          <a:bodyPr>
            <a:noAutofit/>
          </a:bodyPr>
          <a:lstStyle/>
          <a:p>
            <a:r>
              <a:rPr lang="en-US" sz="3600" dirty="0" smtClean="0"/>
              <a:t>IV. Trustee Responsibilities for Natural Resource Damage Assessment and Restoration</a:t>
            </a: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Trustee Responsibilities for Natural Resource Damage Assessment and Restoration</a:t>
            </a: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r>
              <a:rPr lang="en-US" sz="1800" dirty="0" smtClean="0"/>
              <a:t>Natural resource damages (NRD) refer to:</a:t>
            </a:r>
          </a:p>
          <a:p>
            <a:endParaRPr lang="en-US" sz="1800" dirty="0" smtClean="0"/>
          </a:p>
          <a:p>
            <a:pPr lvl="1"/>
            <a:r>
              <a:rPr lang="en-US" sz="1800" dirty="0" smtClean="0"/>
              <a:t>Costs to restore, rehabilitate, replace, or acquire the equivalent of the injured resource</a:t>
            </a:r>
          </a:p>
          <a:p>
            <a:pPr lvl="1"/>
            <a:endParaRPr lang="en-US" sz="1800" dirty="0" smtClean="0"/>
          </a:p>
          <a:p>
            <a:pPr lvl="1"/>
            <a:r>
              <a:rPr lang="en-US" sz="1800" dirty="0" smtClean="0"/>
              <a:t>Any interim lost use or diminution in value of the injured resource pending restoration</a:t>
            </a:r>
          </a:p>
          <a:p>
            <a:pPr lvl="1"/>
            <a:endParaRPr lang="en-US" sz="1800" dirty="0" smtClean="0"/>
          </a:p>
          <a:p>
            <a:pPr lvl="1"/>
            <a:r>
              <a:rPr lang="en-US" sz="1800" dirty="0" smtClean="0"/>
              <a:t>Reasonable cost of assessing those damages</a:t>
            </a:r>
            <a:endParaRPr lang="en-US" sz="1800" dirty="0"/>
          </a:p>
        </p:txBody>
      </p:sp>
      <p:pic>
        <p:nvPicPr>
          <p:cNvPr id="4" name="Picture 3" descr="https://encrypted-tbn1.gstatic.com/images?q=tbn:ANd9GcSsTowyL025KvFwv5gMOiAIS1PPuL4d_qVnWhYR5ieRjDaO8B500w">
            <a:hlinkClick r:id="rId3"/>
          </p:cNvPr>
          <p:cNvPicPr/>
          <p:nvPr/>
        </p:nvPicPr>
        <p:blipFill>
          <a:blip r:embed="rId4" cstate="print"/>
          <a:srcRect/>
          <a:stretch>
            <a:fillRect/>
          </a:stretch>
        </p:blipFill>
        <p:spPr bwMode="auto">
          <a:xfrm>
            <a:off x="1752600" y="4800600"/>
            <a:ext cx="2476500" cy="1847850"/>
          </a:xfrm>
          <a:prstGeom prst="rect">
            <a:avLst/>
          </a:prstGeom>
          <a:noFill/>
          <a:ln w="9525">
            <a:noFill/>
            <a:miter lim="800000"/>
            <a:headEnd/>
            <a:tailEnd/>
          </a:ln>
        </p:spPr>
      </p:pic>
      <p:pic>
        <p:nvPicPr>
          <p:cNvPr id="5" name="rg_hi" descr="https://encrypted-tbn3.gstatic.com/images?q=tbn:ANd9GcTADt5ghEvah5cFw2dZ8ZgJ4lotDghEMzgn-Dks-y7_PMcsY35I">
            <a:hlinkClick r:id="rId5"/>
          </p:cNvPr>
          <p:cNvPicPr/>
          <p:nvPr/>
        </p:nvPicPr>
        <p:blipFill>
          <a:blip r:embed="rId6" cstate="print"/>
          <a:srcRect/>
          <a:stretch>
            <a:fillRect/>
          </a:stretch>
        </p:blipFill>
        <p:spPr bwMode="auto">
          <a:xfrm>
            <a:off x="4953000" y="4800600"/>
            <a:ext cx="26098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Trustee Responsibilities for Natural Resource Damage Assessment and Restoration . . .</a:t>
            </a: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r>
              <a:rPr lang="en-US" sz="1800" dirty="0" smtClean="0"/>
              <a:t>Natural resource damage assessment (NRDA)</a:t>
            </a:r>
          </a:p>
          <a:p>
            <a:endParaRPr lang="en-US" sz="1800" dirty="0" smtClean="0"/>
          </a:p>
          <a:p>
            <a:pPr lvl="1"/>
            <a:r>
              <a:rPr lang="en-US" sz="1800" dirty="0" smtClean="0"/>
              <a:t>Process of collecting and analyzing information to evaluate the nature and extent of injuries resulting from an incident</a:t>
            </a:r>
          </a:p>
          <a:p>
            <a:pPr lvl="1"/>
            <a:endParaRPr lang="en-US" sz="1800" dirty="0" smtClean="0"/>
          </a:p>
          <a:p>
            <a:pPr lvl="1"/>
            <a:r>
              <a:rPr lang="en-US" sz="1800" dirty="0" smtClean="0"/>
              <a:t>Determine the restoration actions needed to bring the injured natural resources and services back to baseline and make the environment and public whole for interim losses</a:t>
            </a:r>
            <a:endParaRPr lang="en-US" sz="1800" dirty="0"/>
          </a:p>
        </p:txBody>
      </p:sp>
      <p:pic>
        <p:nvPicPr>
          <p:cNvPr id="4" name="il_fi" descr="http://www.epa.gov/region09/superfund/pvshelf/images/foodchainbig.gif"/>
          <p:cNvPicPr/>
          <p:nvPr/>
        </p:nvPicPr>
        <p:blipFill>
          <a:blip r:embed="rId3" cstate="print"/>
          <a:srcRect/>
          <a:stretch>
            <a:fillRect/>
          </a:stretch>
        </p:blipFill>
        <p:spPr bwMode="auto">
          <a:xfrm>
            <a:off x="1981200" y="4343400"/>
            <a:ext cx="5257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Concepts in NRDA</a:t>
            </a:r>
            <a:endParaRPr lang="en-US" dirty="0"/>
          </a:p>
        </p:txBody>
      </p:sp>
      <p:sp>
        <p:nvSpPr>
          <p:cNvPr id="3" name="Content Placeholder 2"/>
          <p:cNvSpPr>
            <a:spLocks noGrp="1"/>
          </p:cNvSpPr>
          <p:nvPr>
            <p:ph idx="1"/>
          </p:nvPr>
        </p:nvSpPr>
        <p:spPr/>
        <p:txBody>
          <a:bodyPr>
            <a:normAutofit/>
          </a:bodyPr>
          <a:lstStyle/>
          <a:p>
            <a:r>
              <a:rPr lang="en-US" sz="2400" dirty="0" smtClean="0"/>
              <a:t>Natural resource damage process is the responsibility of the trustee agencies, not of EPA</a:t>
            </a:r>
          </a:p>
          <a:p>
            <a:endParaRPr lang="en-US" sz="2400" dirty="0" smtClean="0"/>
          </a:p>
          <a:p>
            <a:pPr lvl="1"/>
            <a:r>
              <a:rPr lang="en-US" sz="2400" dirty="0" smtClean="0"/>
              <a:t>EPA is not required to collect or fund the collection of all the information needed to carry out a NRDA</a:t>
            </a:r>
          </a:p>
          <a:p>
            <a:pPr lvl="1"/>
            <a:endParaRPr lang="en-US" sz="2400" dirty="0" smtClean="0"/>
          </a:p>
          <a:p>
            <a:pPr lvl="1"/>
            <a:r>
              <a:rPr lang="en-US" sz="2400" dirty="0" smtClean="0"/>
              <a:t>Equally important to remember CERCLA and NCP require prompt notification of, and close coordination with, trustees</a:t>
            </a:r>
          </a:p>
        </p:txBody>
      </p:sp>
      <p:pic>
        <p:nvPicPr>
          <p:cNvPr id="5" name="Picture 4" descr="NPFC Logo"/>
          <p:cNvPicPr/>
          <p:nvPr/>
        </p:nvPicPr>
        <p:blipFill>
          <a:blip r:embed="rId3" cstate="print"/>
          <a:srcRect/>
          <a:stretch>
            <a:fillRect/>
          </a:stretch>
        </p:blipFill>
        <p:spPr bwMode="auto">
          <a:xfrm>
            <a:off x="2514600" y="5410200"/>
            <a:ext cx="41243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Concepts in NRDA . . .</a:t>
            </a:r>
            <a:endParaRPr lang="en-US" dirty="0"/>
          </a:p>
        </p:txBody>
      </p:sp>
      <p:sp>
        <p:nvSpPr>
          <p:cNvPr id="3" name="Content Placeholder 2"/>
          <p:cNvSpPr>
            <a:spLocks noGrp="1"/>
          </p:cNvSpPr>
          <p:nvPr>
            <p:ph idx="1"/>
          </p:nvPr>
        </p:nvSpPr>
        <p:spPr/>
        <p:txBody>
          <a:bodyPr>
            <a:normAutofit/>
          </a:bodyPr>
          <a:lstStyle/>
          <a:p>
            <a:r>
              <a:rPr lang="en-US" sz="2000" dirty="0" smtClean="0"/>
              <a:t>Damages are monetary compensation for injuries residual to response actions</a:t>
            </a:r>
          </a:p>
          <a:p>
            <a:endParaRPr lang="en-US" sz="2000" dirty="0" smtClean="0"/>
          </a:p>
          <a:p>
            <a:r>
              <a:rPr lang="en-US" sz="2000" dirty="0" smtClean="0"/>
              <a:t>Damages are compensatory, not punitive</a:t>
            </a:r>
          </a:p>
          <a:p>
            <a:endParaRPr lang="en-US" sz="2000" dirty="0" smtClean="0"/>
          </a:p>
          <a:p>
            <a:r>
              <a:rPr lang="en-US" sz="2000" dirty="0" smtClean="0"/>
              <a:t>Public and responsible parties are                                                                       involved in process</a:t>
            </a:r>
          </a:p>
          <a:p>
            <a:endParaRPr lang="en-US" sz="2000" dirty="0" smtClean="0"/>
          </a:p>
          <a:p>
            <a:r>
              <a:rPr lang="en-US" sz="2000" dirty="0" smtClean="0"/>
              <a:t>Recovered damages must be                                                                                                          used for restoration</a:t>
            </a:r>
            <a:endParaRPr lang="en-US" sz="2000" dirty="0"/>
          </a:p>
        </p:txBody>
      </p:sp>
      <p:pic>
        <p:nvPicPr>
          <p:cNvPr id="4" name="il_fi" descr="http://www.gulfspillrestoration.noaa.gov/wp-content/uploads/2010/11/NewIberia4-300x200.jpg"/>
          <p:cNvPicPr/>
          <p:nvPr/>
        </p:nvPicPr>
        <p:blipFill>
          <a:blip r:embed="rId3" cstate="print"/>
          <a:srcRect/>
          <a:stretch>
            <a:fillRect/>
          </a:stretch>
        </p:blipFill>
        <p:spPr bwMode="auto">
          <a:xfrm>
            <a:off x="4800600" y="3733800"/>
            <a:ext cx="34671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0"/>
            <a:ext cx="6705601" cy="1143000"/>
          </a:xfrm>
        </p:spPr>
        <p:txBody>
          <a:bodyPr>
            <a:normAutofit fontScale="90000"/>
          </a:bodyPr>
          <a:lstStyle/>
          <a:p>
            <a:r>
              <a:rPr lang="en-US" dirty="0" smtClean="0"/>
              <a:t>Natural Resource Damage Assessment Process</a:t>
            </a:r>
            <a:endParaRPr lang="en-US" dirty="0"/>
          </a:p>
        </p:txBody>
      </p:sp>
      <p:graphicFrame>
        <p:nvGraphicFramePr>
          <p:cNvPr id="6" name="Diagram 5"/>
          <p:cNvGraphicFramePr/>
          <p:nvPr/>
        </p:nvGraphicFramePr>
        <p:xfrm>
          <a:off x="1524000" y="1676400"/>
          <a:ext cx="60960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1371600"/>
          </a:xfrm>
        </p:spPr>
        <p:txBody>
          <a:bodyPr>
            <a:noAutofit/>
          </a:bodyPr>
          <a:lstStyle/>
          <a:p>
            <a:r>
              <a:rPr lang="en-US" dirty="0" smtClean="0"/>
              <a:t>IV.  In Review</a:t>
            </a:r>
            <a:endParaRPr lang="en-US" dirty="0"/>
          </a:p>
        </p:txBody>
      </p:sp>
      <p:pic>
        <p:nvPicPr>
          <p:cNvPr id="3" name="Picture 4" descr="http://www.epa.gov/superfund/programs/nrd/images/nrdsmall.gif"/>
          <p:cNvPicPr>
            <a:picLocks noChangeAspect="1" noChangeArrowheads="1"/>
          </p:cNvPicPr>
          <p:nvPr/>
        </p:nvPicPr>
        <p:blipFill>
          <a:blip r:embed="rId3" cstate="print"/>
          <a:srcRect/>
          <a:stretch>
            <a:fillRect/>
          </a:stretch>
        </p:blipFill>
        <p:spPr bwMode="auto">
          <a:xfrm>
            <a:off x="2743200" y="3810000"/>
            <a:ext cx="3733800" cy="13811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In Review</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lnSpc>
                <a:spcPct val="80000"/>
              </a:lnSpc>
            </a:pPr>
            <a:r>
              <a:rPr lang="en-US" sz="2400" dirty="0" smtClean="0"/>
              <a:t>Trust resources include both species and places</a:t>
            </a:r>
          </a:p>
          <a:p>
            <a:pPr>
              <a:lnSpc>
                <a:spcPct val="80000"/>
              </a:lnSpc>
            </a:pPr>
            <a:endParaRPr lang="en-US" sz="2400" dirty="0" smtClean="0"/>
          </a:p>
          <a:p>
            <a:pPr>
              <a:lnSpc>
                <a:spcPct val="80000"/>
              </a:lnSpc>
            </a:pPr>
            <a:r>
              <a:rPr lang="en-US" sz="2400" dirty="0" smtClean="0"/>
              <a:t>Trustees may consider biota and their supporting ecosystems</a:t>
            </a:r>
          </a:p>
          <a:p>
            <a:pPr>
              <a:lnSpc>
                <a:spcPct val="80000"/>
              </a:lnSpc>
            </a:pPr>
            <a:endParaRPr lang="en-US" sz="2400" dirty="0" smtClean="0"/>
          </a:p>
          <a:p>
            <a:pPr>
              <a:lnSpc>
                <a:spcPct val="80000"/>
              </a:lnSpc>
            </a:pPr>
            <a:r>
              <a:rPr lang="en-US" sz="2400" dirty="0" smtClean="0"/>
              <a:t>Definition of as trust resource is left to the trustee</a:t>
            </a:r>
          </a:p>
          <a:p>
            <a:pPr>
              <a:lnSpc>
                <a:spcPct val="80000"/>
              </a:lnSpc>
            </a:pPr>
            <a:endParaRPr lang="en-US" sz="2400" dirty="0" smtClean="0"/>
          </a:p>
          <a:p>
            <a:pPr>
              <a:lnSpc>
                <a:spcPct val="80000"/>
              </a:lnSpc>
            </a:pPr>
            <a:r>
              <a:rPr lang="en-US" sz="2400" dirty="0" smtClean="0"/>
              <a:t>Responsibilities of trustees are not restricted to any single point in the Superfund or OPA processes</a:t>
            </a:r>
          </a:p>
          <a:p>
            <a:pPr>
              <a:lnSpc>
                <a:spcPct val="80000"/>
              </a:lnSpc>
            </a:pPr>
            <a:endParaRPr lang="en-US" sz="2800" dirty="0" smtClean="0"/>
          </a:p>
          <a:p>
            <a:pPr lvl="1">
              <a:lnSpc>
                <a:spcPct val="80000"/>
              </a:lnSpc>
            </a:pPr>
            <a:endParaRPr lang="en-US" sz="2400" dirty="0" smtClean="0"/>
          </a:p>
          <a:p>
            <a:pPr lvl="1">
              <a:lnSpc>
                <a:spcPct val="80000"/>
              </a:lnSpc>
            </a:pPr>
            <a:endParaRPr lang="en-US" sz="2400" dirty="0" smtClean="0"/>
          </a:p>
        </p:txBody>
      </p:sp>
      <p:pic>
        <p:nvPicPr>
          <p:cNvPr id="6" name="il_fi" descr="http://www.hanfordnrda.org/wp-content/uploads/2011/12/hanford5.jpg"/>
          <p:cNvPicPr/>
          <p:nvPr/>
        </p:nvPicPr>
        <p:blipFill>
          <a:blip r:embed="rId3" cstate="print"/>
          <a:srcRect/>
          <a:stretch>
            <a:fillRect/>
          </a:stretch>
        </p:blipFill>
        <p:spPr bwMode="auto">
          <a:xfrm>
            <a:off x="1524000" y="4800600"/>
            <a:ext cx="5943600" cy="125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Course Objectives</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a:lnSpc>
                <a:spcPct val="80000"/>
              </a:lnSpc>
              <a:defRPr/>
            </a:pPr>
            <a:r>
              <a:rPr lang="en-US" dirty="0" smtClean="0"/>
              <a:t>Acquire a general understanding of:</a:t>
            </a:r>
          </a:p>
          <a:p>
            <a:pPr>
              <a:lnSpc>
                <a:spcPct val="80000"/>
              </a:lnSpc>
              <a:defRPr/>
            </a:pPr>
            <a:endParaRPr lang="en-US" dirty="0" smtClean="0"/>
          </a:p>
          <a:p>
            <a:pPr lvl="1">
              <a:lnSpc>
                <a:spcPct val="80000"/>
              </a:lnSpc>
              <a:defRPr/>
            </a:pPr>
            <a:r>
              <a:rPr lang="en-US" dirty="0" smtClean="0"/>
              <a:t>Natural resources and natural resource trustees</a:t>
            </a:r>
          </a:p>
          <a:p>
            <a:pPr>
              <a:lnSpc>
                <a:spcPct val="80000"/>
              </a:lnSpc>
              <a:defRPr/>
            </a:pPr>
            <a:endParaRPr lang="en-US" dirty="0" smtClean="0"/>
          </a:p>
          <a:p>
            <a:pPr lvl="1">
              <a:lnSpc>
                <a:spcPct val="80000"/>
              </a:lnSpc>
              <a:defRPr/>
            </a:pPr>
            <a:r>
              <a:rPr lang="en-US" dirty="0" smtClean="0"/>
              <a:t>Trustee notification and coordination requirements</a:t>
            </a:r>
          </a:p>
          <a:p>
            <a:pPr lvl="1">
              <a:lnSpc>
                <a:spcPct val="80000"/>
              </a:lnSpc>
              <a:defRPr/>
            </a:pPr>
            <a:endParaRPr lang="en-US" dirty="0" smtClean="0"/>
          </a:p>
          <a:p>
            <a:pPr lvl="1">
              <a:lnSpc>
                <a:spcPct val="80000"/>
              </a:lnSpc>
              <a:defRPr/>
            </a:pPr>
            <a:r>
              <a:rPr lang="en-US" dirty="0" smtClean="0"/>
              <a:t>Trustee participation in I/UC and activities in emergency response</a:t>
            </a:r>
          </a:p>
          <a:p>
            <a:pPr lvl="1">
              <a:lnSpc>
                <a:spcPct val="80000"/>
              </a:lnSpc>
              <a:defRPr/>
            </a:pPr>
            <a:endParaRPr lang="en-US" dirty="0" smtClean="0"/>
          </a:p>
          <a:p>
            <a:pPr lvl="1">
              <a:lnSpc>
                <a:spcPct val="80000"/>
              </a:lnSpc>
              <a:defRPr/>
            </a:pPr>
            <a:r>
              <a:rPr lang="en-US" dirty="0" smtClean="0"/>
              <a:t>Trustee responsibilities for natural resource damage assessment and restoration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In Review . . .</a:t>
            </a: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smtClean="0"/>
              <a:t>EPA is responsible for:</a:t>
            </a:r>
          </a:p>
          <a:p>
            <a:pPr>
              <a:lnSpc>
                <a:spcPct val="80000"/>
              </a:lnSpc>
            </a:pPr>
            <a:endParaRPr lang="en-US" sz="2400" dirty="0" smtClean="0"/>
          </a:p>
          <a:p>
            <a:pPr lvl="1">
              <a:lnSpc>
                <a:spcPct val="80000"/>
              </a:lnSpc>
            </a:pPr>
            <a:r>
              <a:rPr lang="en-US" sz="2400" dirty="0" smtClean="0"/>
              <a:t>Notifying Trustees</a:t>
            </a:r>
          </a:p>
          <a:p>
            <a:pPr lvl="1">
              <a:lnSpc>
                <a:spcPct val="80000"/>
              </a:lnSpc>
            </a:pPr>
            <a:r>
              <a:rPr lang="en-US" sz="2400" dirty="0" smtClean="0"/>
              <a:t>Coordinating activities</a:t>
            </a:r>
          </a:p>
          <a:p>
            <a:pPr lvl="1">
              <a:lnSpc>
                <a:spcPct val="80000"/>
              </a:lnSpc>
            </a:pPr>
            <a:endParaRPr lang="en-US" sz="2400" dirty="0" smtClean="0"/>
          </a:p>
          <a:p>
            <a:pPr>
              <a:lnSpc>
                <a:spcPct val="80000"/>
              </a:lnSpc>
            </a:pPr>
            <a:r>
              <a:rPr lang="en-US" sz="2400" dirty="0" smtClean="0"/>
              <a:t>When a natural resource is injured, Trustees are responsible for:</a:t>
            </a:r>
          </a:p>
          <a:p>
            <a:pPr>
              <a:lnSpc>
                <a:spcPct val="80000"/>
              </a:lnSpc>
            </a:pPr>
            <a:endParaRPr lang="en-US" sz="2400" dirty="0" smtClean="0"/>
          </a:p>
          <a:p>
            <a:pPr lvl="1">
              <a:lnSpc>
                <a:spcPct val="80000"/>
              </a:lnSpc>
            </a:pPr>
            <a:r>
              <a:rPr lang="en-US" sz="2400" dirty="0" smtClean="0"/>
              <a:t>Assessment</a:t>
            </a:r>
          </a:p>
          <a:p>
            <a:pPr lvl="1">
              <a:lnSpc>
                <a:spcPct val="80000"/>
              </a:lnSpc>
            </a:pPr>
            <a:r>
              <a:rPr lang="en-US" sz="2400" dirty="0" smtClean="0"/>
              <a:t>Restoration</a:t>
            </a:r>
            <a:br>
              <a:rPr lang="en-US" sz="2400" dirty="0" smtClean="0"/>
            </a:br>
            <a:endParaRPr lang="en-US" sz="2400" dirty="0" smtClean="0"/>
          </a:p>
          <a:p>
            <a:endParaRPr lang="en-US" dirty="0"/>
          </a:p>
        </p:txBody>
      </p:sp>
      <p:pic>
        <p:nvPicPr>
          <p:cNvPr id="4" name="Picture 3" descr="Photo - Pacific Lamprey in spawning ground (USFWS)"/>
          <p:cNvPicPr/>
          <p:nvPr/>
        </p:nvPicPr>
        <p:blipFill>
          <a:blip r:embed="rId3" cstate="print"/>
          <a:srcRect/>
          <a:stretch>
            <a:fillRect/>
          </a:stretch>
        </p:blipFill>
        <p:spPr bwMode="auto">
          <a:xfrm>
            <a:off x="6553200" y="4114800"/>
            <a:ext cx="2066925" cy="1600200"/>
          </a:xfrm>
          <a:prstGeom prst="rect">
            <a:avLst/>
          </a:prstGeom>
          <a:noFill/>
          <a:ln w="9525">
            <a:noFill/>
            <a:miter lim="800000"/>
            <a:headEnd/>
            <a:tailEnd/>
          </a:ln>
        </p:spPr>
      </p:pic>
      <p:pic>
        <p:nvPicPr>
          <p:cNvPr id="5" name="Picture 4" descr="Photo - Salmon (NOAA)."/>
          <p:cNvPicPr/>
          <p:nvPr/>
        </p:nvPicPr>
        <p:blipFill>
          <a:blip r:embed="rId4" cstate="print"/>
          <a:srcRect/>
          <a:stretch>
            <a:fillRect/>
          </a:stretch>
        </p:blipFill>
        <p:spPr bwMode="auto">
          <a:xfrm>
            <a:off x="3200400" y="5029200"/>
            <a:ext cx="22193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In Review . . .</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t>EPA encourages participation by all affected Trustees</a:t>
            </a:r>
          </a:p>
          <a:p>
            <a:pPr>
              <a:lnSpc>
                <a:spcPct val="80000"/>
              </a:lnSpc>
            </a:pPr>
            <a:endParaRPr lang="en-US" sz="2000" dirty="0" smtClean="0"/>
          </a:p>
          <a:p>
            <a:pPr>
              <a:lnSpc>
                <a:spcPct val="80000"/>
              </a:lnSpc>
            </a:pPr>
            <a:r>
              <a:rPr lang="en-US" sz="2800" dirty="0" smtClean="0"/>
              <a:t>Notification and coordination occurs throughout CERCLA and OPA processes</a:t>
            </a:r>
          </a:p>
          <a:p>
            <a:endParaRPr lang="en-US" dirty="0"/>
          </a:p>
        </p:txBody>
      </p:sp>
      <p:pic>
        <p:nvPicPr>
          <p:cNvPr id="4" name="il_fi" descr="http://www.exponent.com/files/Uploads/Images/Ecosciences/wetlandthumb.jpg"/>
          <p:cNvPicPr/>
          <p:nvPr/>
        </p:nvPicPr>
        <p:blipFill>
          <a:blip r:embed="rId3" cstate="print"/>
          <a:srcRect/>
          <a:stretch>
            <a:fillRect/>
          </a:stretch>
        </p:blipFill>
        <p:spPr bwMode="auto">
          <a:xfrm>
            <a:off x="1219200" y="3733800"/>
            <a:ext cx="2886075" cy="1924050"/>
          </a:xfrm>
          <a:prstGeom prst="rect">
            <a:avLst/>
          </a:prstGeom>
          <a:noFill/>
          <a:ln w="9525">
            <a:noFill/>
            <a:miter lim="800000"/>
            <a:headEnd/>
            <a:tailEnd/>
          </a:ln>
        </p:spPr>
      </p:pic>
      <p:pic>
        <p:nvPicPr>
          <p:cNvPr id="5" name="il_fi" descr="http://www.losco.state.la.us/images/nrda_1.jpg"/>
          <p:cNvPicPr/>
          <p:nvPr/>
        </p:nvPicPr>
        <p:blipFill>
          <a:blip r:embed="rId4" cstate="print"/>
          <a:srcRect/>
          <a:stretch>
            <a:fillRect/>
          </a:stretch>
        </p:blipFill>
        <p:spPr bwMode="auto">
          <a:xfrm>
            <a:off x="4953000" y="3505200"/>
            <a:ext cx="33909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C67448-C2C0-4663-8A4E-BFE389A01A72}" type="slidenum">
              <a:rPr lang="en-US" smtClean="0"/>
              <a:pPr/>
              <a:t>62</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1828800"/>
            <a:ext cx="2857500" cy="285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Certificates</a:t>
            </a:r>
            <a:endParaRPr lang="en-US" sz="3600" dirty="0"/>
          </a:p>
        </p:txBody>
      </p:sp>
      <p:sp>
        <p:nvSpPr>
          <p:cNvPr id="3" name="Content Placeholder 2"/>
          <p:cNvSpPr>
            <a:spLocks noGrp="1"/>
          </p:cNvSpPr>
          <p:nvPr>
            <p:ph idx="1"/>
          </p:nvPr>
        </p:nvSpPr>
        <p:spPr/>
        <p:txBody>
          <a:bodyPr/>
          <a:lstStyle/>
          <a:p>
            <a:r>
              <a:rPr lang="en-US" sz="2800" dirty="0"/>
              <a:t>If you are interested in receiving a certificate for participating in this training, please send an email to Austin Oelschlager, Tetra Tech, at </a:t>
            </a:r>
            <a:r>
              <a:rPr lang="en-US" sz="2800" dirty="0">
                <a:hlinkClick r:id="rId3"/>
              </a:rPr>
              <a:t>austin.oelschlager@tetratech.com</a:t>
            </a:r>
            <a:endParaRPr lang="en-US" sz="2800" dirty="0"/>
          </a:p>
          <a:p>
            <a:r>
              <a:rPr lang="en-US" sz="2800" dirty="0"/>
              <a:t>An electronic certificate will be emailed to you within 30 days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3440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9" descr="twitter-bird-white-on-blue.png"/>
          <p:cNvPicPr>
            <a:picLocks noChangeAspect="1"/>
          </p:cNvPicPr>
          <p:nvPr/>
        </p:nvPicPr>
        <p:blipFill>
          <a:blip r:embed="rId3"/>
          <a:srcRect/>
          <a:stretch>
            <a:fillRect/>
          </a:stretch>
        </p:blipFill>
        <p:spPr bwMode="auto">
          <a:xfrm>
            <a:off x="752475" y="4248150"/>
            <a:ext cx="601663" cy="601663"/>
          </a:xfrm>
          <a:prstGeom prst="rect">
            <a:avLst/>
          </a:prstGeom>
          <a:noFill/>
          <a:ln w="9525">
            <a:noFill/>
            <a:miter lim="800000"/>
            <a:headEnd/>
            <a:tailEnd/>
          </a:ln>
        </p:spPr>
      </p:pic>
      <p:sp>
        <p:nvSpPr>
          <p:cNvPr id="22531" name="Title 1"/>
          <p:cNvSpPr>
            <a:spLocks noGrp="1"/>
          </p:cNvSpPr>
          <p:nvPr>
            <p:ph type="title"/>
          </p:nvPr>
        </p:nvSpPr>
        <p:spPr/>
        <p:txBody>
          <a:bodyPr/>
          <a:lstStyle/>
          <a:p>
            <a:pPr eaLnBrk="1" hangingPunct="1"/>
            <a:r>
              <a:rPr lang="en-US">
                <a:latin typeface="Arial Black" pitchFamily="-104" charset="0"/>
                <a:ea typeface="Arial Black" pitchFamily="-104" charset="0"/>
                <a:cs typeface="Arial Black" pitchFamily="-104" charset="0"/>
              </a:rPr>
              <a:t>New Ways to stay connected!</a:t>
            </a:r>
          </a:p>
        </p:txBody>
      </p:sp>
      <p:sp>
        <p:nvSpPr>
          <p:cNvPr id="22532" name="Content Placeholder 2"/>
          <p:cNvSpPr>
            <a:spLocks noGrp="1"/>
          </p:cNvSpPr>
          <p:nvPr>
            <p:ph idx="1"/>
          </p:nvPr>
        </p:nvSpPr>
        <p:spPr/>
        <p:txBody>
          <a:bodyPr/>
          <a:lstStyle/>
          <a:p>
            <a:pPr eaLnBrk="1" hangingPunct="1">
              <a:spcBef>
                <a:spcPts val="600"/>
              </a:spcBef>
            </a:pPr>
            <a:r>
              <a:rPr lang="en-US" sz="3600">
                <a:ea typeface="ＭＳ Ｐゴシック" pitchFamily="-104" charset="-128"/>
                <a:cs typeface="ＭＳ Ｐゴシック" pitchFamily="-104" charset="-128"/>
                <a:hlinkClick r:id="rId4"/>
              </a:rPr>
              <a:t>www.cluin.org</a:t>
            </a:r>
            <a:r>
              <a:rPr lang="en-US" sz="3600">
                <a:ea typeface="ＭＳ Ｐゴシック" pitchFamily="-104" charset="-128"/>
                <a:cs typeface="ＭＳ Ｐゴシック" pitchFamily="-104" charset="-128"/>
              </a:rPr>
              <a:t> </a:t>
            </a:r>
          </a:p>
          <a:p>
            <a:pPr eaLnBrk="1" hangingPunct="1">
              <a:spcBef>
                <a:spcPts val="600"/>
              </a:spcBef>
            </a:pPr>
            <a:r>
              <a:rPr lang="en-US" sz="2800">
                <a:ea typeface="ＭＳ Ｐゴシック" pitchFamily="-104" charset="-128"/>
                <a:cs typeface="ＭＳ Ｐゴシック" pitchFamily="-104" charset="-128"/>
              </a:rPr>
              <a:t>Follow CLU-IN on Facebook, LinkedIn, or Twitter</a:t>
            </a:r>
          </a:p>
          <a:p>
            <a:pPr lvl="1" eaLnBrk="1" hangingPunct="1">
              <a:spcBef>
                <a:spcPts val="600"/>
              </a:spcBef>
              <a:buFontTx/>
              <a:buNone/>
            </a:pPr>
            <a:endParaRPr lang="en-US">
              <a:hlinkClick r:id="rId5"/>
            </a:endParaRPr>
          </a:p>
          <a:p>
            <a:pPr lvl="1" eaLnBrk="1" hangingPunct="1">
              <a:spcBef>
                <a:spcPts val="600"/>
              </a:spcBef>
              <a:buFontTx/>
              <a:buNone/>
            </a:pPr>
            <a:r>
              <a:rPr lang="en-US"/>
              <a:t>    </a:t>
            </a:r>
            <a:r>
              <a:rPr lang="en-US">
                <a:hlinkClick r:id="rId5"/>
              </a:rPr>
              <a:t>https://www.facebook.com/EPACleanUpTech</a:t>
            </a:r>
            <a:endParaRPr lang="en-US"/>
          </a:p>
          <a:p>
            <a:pPr lvl="1" eaLnBrk="1" hangingPunct="1">
              <a:spcBef>
                <a:spcPts val="600"/>
              </a:spcBef>
            </a:pPr>
            <a:endParaRPr lang="en-US">
              <a:hlinkClick r:id="rId6"/>
            </a:endParaRPr>
          </a:p>
          <a:p>
            <a:pPr lvl="1" eaLnBrk="1" hangingPunct="1">
              <a:spcBef>
                <a:spcPts val="600"/>
              </a:spcBef>
              <a:buFontTx/>
              <a:buNone/>
            </a:pPr>
            <a:r>
              <a:rPr lang="en-US"/>
              <a:t>    </a:t>
            </a:r>
            <a:r>
              <a:rPr lang="en-US">
                <a:hlinkClick r:id="rId7"/>
              </a:rPr>
              <a:t>https://twitter.com/#!/EPACleanUpTech</a:t>
            </a:r>
            <a:endParaRPr lang="en-US"/>
          </a:p>
          <a:p>
            <a:pPr lvl="1" eaLnBrk="1" hangingPunct="1">
              <a:spcBef>
                <a:spcPts val="600"/>
              </a:spcBef>
              <a:buFontTx/>
              <a:buNone/>
            </a:pPr>
            <a:endParaRPr lang="en-US"/>
          </a:p>
          <a:p>
            <a:pPr lvl="2" eaLnBrk="1" hangingPunct="1">
              <a:buFontTx/>
              <a:buNone/>
            </a:pPr>
            <a:r>
              <a:rPr lang="en-US" sz="2800">
                <a:ea typeface="ＭＳ Ｐゴシック" pitchFamily="-104" charset="-128"/>
                <a:hlinkClick r:id="rId8"/>
              </a:rPr>
              <a:t>http://www.linkedin.com/groups/Clean-Up-Information-Network-CLUIN-4405740</a:t>
            </a:r>
            <a:endParaRPr lang="en-US" sz="2800">
              <a:ea typeface="ＭＳ Ｐゴシック" pitchFamily="-104" charset="-128"/>
            </a:endParaRPr>
          </a:p>
        </p:txBody>
      </p:sp>
      <p:pic>
        <p:nvPicPr>
          <p:cNvPr id="22533" name="Picture 4" descr="Become a Fan of epacleanuptech on Facebook"/>
          <p:cNvPicPr>
            <a:picLocks noChangeAspect="1" noChangeArrowheads="1"/>
          </p:cNvPicPr>
          <p:nvPr/>
        </p:nvPicPr>
        <p:blipFill>
          <a:blip r:embed="rId9"/>
          <a:srcRect/>
          <a:stretch>
            <a:fillRect/>
          </a:stretch>
        </p:blipFill>
        <p:spPr bwMode="auto">
          <a:xfrm>
            <a:off x="725488" y="3286125"/>
            <a:ext cx="620712" cy="620713"/>
          </a:xfrm>
          <a:prstGeom prst="rect">
            <a:avLst/>
          </a:prstGeom>
          <a:noFill/>
          <a:ln w="9525">
            <a:noFill/>
            <a:miter lim="800000"/>
            <a:headEnd/>
            <a:tailEnd/>
          </a:ln>
        </p:spPr>
      </p:pic>
      <p:pic>
        <p:nvPicPr>
          <p:cNvPr id="22534" name="Picture 12" descr="https://encrypted-tbn1.google.com/images?q=tbn:ANd9GcQd69b4d-Cj73y19HuG3YnL98Z5jEKeb2P8jMs9uBWzSnDH_PnuQwM1q8hh"/>
          <p:cNvPicPr>
            <a:picLocks noChangeAspect="1" noChangeArrowheads="1"/>
          </p:cNvPicPr>
          <p:nvPr/>
        </p:nvPicPr>
        <p:blipFill>
          <a:blip r:embed="rId10"/>
          <a:srcRect/>
          <a:stretch>
            <a:fillRect/>
          </a:stretch>
        </p:blipFill>
        <p:spPr bwMode="auto">
          <a:xfrm>
            <a:off x="649288" y="5399088"/>
            <a:ext cx="779462" cy="8318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Black" pitchFamily="-104" charset="0"/>
                <a:ea typeface="Arial Black" pitchFamily="-104" charset="0"/>
                <a:cs typeface="Arial Black" pitchFamily="-104" charset="0"/>
              </a:rPr>
              <a:t>Resources &amp; Feedback</a:t>
            </a:r>
          </a:p>
        </p:txBody>
      </p:sp>
      <p:sp>
        <p:nvSpPr>
          <p:cNvPr id="23555" name="Rectangle 3"/>
          <p:cNvSpPr>
            <a:spLocks noGrp="1" noChangeArrowheads="1"/>
          </p:cNvSpPr>
          <p:nvPr>
            <p:ph type="body" idx="1"/>
          </p:nvPr>
        </p:nvSpPr>
        <p:spPr/>
        <p:txBody>
          <a:bodyPr/>
          <a:lstStyle/>
          <a:p>
            <a:pPr eaLnBrk="1" hangingPunct="1"/>
            <a:r>
              <a:rPr lang="en-US" sz="2800" dirty="0">
                <a:ea typeface="ＭＳ Ｐゴシック" pitchFamily="-104" charset="-128"/>
                <a:cs typeface="ＭＳ Ｐゴシック" pitchFamily="-104" charset="-128"/>
              </a:rPr>
              <a:t>To view a complete list of resources for this seminar, please visit the </a:t>
            </a:r>
            <a:r>
              <a:rPr lang="en-US" sz="2800" b="1" u="sng" dirty="0">
                <a:solidFill>
                  <a:schemeClr val="hlink"/>
                </a:solidFill>
                <a:ea typeface="ＭＳ Ｐゴシック" pitchFamily="-104" charset="-128"/>
                <a:cs typeface="ＭＳ Ｐゴシック" pitchFamily="-104" charset="-128"/>
                <a:hlinkClick r:id="rId3"/>
              </a:rPr>
              <a:t>Additional Resources</a:t>
            </a:r>
            <a:r>
              <a:rPr lang="en-US" sz="2800" b="1" u="sng" dirty="0">
                <a:solidFill>
                  <a:schemeClr val="hlink"/>
                </a:solidFill>
                <a:ea typeface="ＭＳ Ｐゴシック" pitchFamily="-104" charset="-128"/>
                <a:cs typeface="ＭＳ Ｐゴシック" pitchFamily="-104" charset="-128"/>
              </a:rPr>
              <a:t> </a:t>
            </a:r>
          </a:p>
          <a:p>
            <a:pPr eaLnBrk="1" hangingPunct="1"/>
            <a:r>
              <a:rPr lang="en-US" sz="2800" dirty="0">
                <a:ea typeface="ＭＳ Ｐゴシック" pitchFamily="-104" charset="-128"/>
                <a:cs typeface="ＭＳ Ｐゴシック" pitchFamily="-104" charset="-128"/>
              </a:rPr>
              <a:t>Please complete the </a:t>
            </a:r>
            <a:r>
              <a:rPr lang="en-US" sz="2800" b="1" u="sng" dirty="0">
                <a:solidFill>
                  <a:schemeClr val="hlink"/>
                </a:solidFill>
                <a:ea typeface="ＭＳ Ｐゴシック" pitchFamily="-104" charset="-128"/>
                <a:cs typeface="ＭＳ Ｐゴシック" pitchFamily="-104" charset="-128"/>
                <a:hlinkClick r:id="rId4"/>
              </a:rPr>
              <a:t>Feedback Form</a:t>
            </a:r>
            <a:r>
              <a:rPr lang="en-US" sz="2800" dirty="0">
                <a:ea typeface="ＭＳ Ｐゴシック" pitchFamily="-104" charset="-128"/>
                <a:cs typeface="ＭＳ Ｐゴシック" pitchFamily="-104" charset="-128"/>
              </a:rPr>
              <a:t> to help ensure events like this are offered in the future</a:t>
            </a:r>
          </a:p>
          <a:p>
            <a:pPr eaLnBrk="1" hangingPunct="1"/>
            <a:endParaRPr lang="en-US" sz="2400" dirty="0">
              <a:ea typeface="ＭＳ Ｐゴシック" pitchFamily="-104" charset="-128"/>
              <a:cs typeface="ＭＳ Ｐゴシック" pitchFamily="-104" charset="-128"/>
            </a:endParaRPr>
          </a:p>
          <a:p>
            <a:pPr eaLnBrk="1" hangingPunct="1"/>
            <a:endParaRPr lang="en-US" sz="2400" dirty="0">
              <a:ea typeface="ＭＳ Ｐゴシック" pitchFamily="-104" charset="-128"/>
              <a:cs typeface="ＭＳ Ｐゴシック" pitchFamily="-104" charset="-128"/>
            </a:endParaRPr>
          </a:p>
          <a:p>
            <a:pPr eaLnBrk="1" hangingPunct="1"/>
            <a:endParaRPr lang="en-US" sz="2400" dirty="0">
              <a:ea typeface="ＭＳ Ｐゴシック" pitchFamily="-104" charset="-128"/>
              <a:cs typeface="ＭＳ Ｐゴシック" pitchFamily="-104" charset="-128"/>
            </a:endParaRPr>
          </a:p>
          <a:p>
            <a:pPr eaLnBrk="1" hangingPunct="1"/>
            <a:endParaRPr lang="en-US" sz="2400" dirty="0">
              <a:ea typeface="ＭＳ Ｐゴシック" pitchFamily="-104" charset="-128"/>
              <a:cs typeface="ＭＳ Ｐゴシック" pitchFamily="-104" charset="-128"/>
            </a:endParaRPr>
          </a:p>
          <a:p>
            <a:pPr eaLnBrk="1" hangingPunct="1"/>
            <a:endParaRPr lang="en-US" sz="2400" dirty="0">
              <a:ea typeface="ＭＳ Ｐゴシック" pitchFamily="-104" charset="-128"/>
              <a:cs typeface="ＭＳ Ｐゴシック" pitchFamily="-104" charset="-128"/>
            </a:endParaRPr>
          </a:p>
          <a:p>
            <a:pPr eaLnBrk="1" hangingPunct="1">
              <a:spcBef>
                <a:spcPts val="600"/>
              </a:spcBef>
            </a:pPr>
            <a:endParaRPr lang="en-US" sz="2800" dirty="0">
              <a:ea typeface="ＭＳ Ｐゴシック" pitchFamily="-104" charset="-128"/>
              <a:cs typeface="ＭＳ Ｐゴシック" pitchFamily="-104" charset="-128"/>
            </a:endParaRPr>
          </a:p>
        </p:txBody>
      </p:sp>
      <p:pic>
        <p:nvPicPr>
          <p:cNvPr id="23556" name="Picture 4"/>
          <p:cNvPicPr>
            <a:picLocks noChangeAspect="1" noChangeArrowheads="1"/>
          </p:cNvPicPr>
          <p:nvPr/>
        </p:nvPicPr>
        <p:blipFill>
          <a:blip r:embed="rId5"/>
          <a:srcRect/>
          <a:stretch>
            <a:fillRect/>
          </a:stretch>
        </p:blipFill>
        <p:spPr bwMode="auto">
          <a:xfrm>
            <a:off x="635000" y="3686175"/>
            <a:ext cx="4121150" cy="2514600"/>
          </a:xfrm>
          <a:prstGeom prst="rect">
            <a:avLst/>
          </a:prstGeom>
          <a:noFill/>
          <a:ln w="9525">
            <a:noFill/>
            <a:miter lim="800000"/>
            <a:headEnd/>
            <a:tailEnd/>
          </a:ln>
        </p:spPr>
      </p:pic>
      <p:sp>
        <p:nvSpPr>
          <p:cNvPr id="23557" name="Text Box 5"/>
          <p:cNvSpPr txBox="1">
            <a:spLocks noChangeArrowheads="1"/>
          </p:cNvSpPr>
          <p:nvPr/>
        </p:nvSpPr>
        <p:spPr bwMode="auto">
          <a:xfrm>
            <a:off x="5080000" y="4168775"/>
            <a:ext cx="3606800" cy="1338263"/>
          </a:xfrm>
          <a:prstGeom prst="rect">
            <a:avLst/>
          </a:prstGeom>
          <a:noFill/>
          <a:ln w="9525">
            <a:noFill/>
            <a:miter lim="800000"/>
            <a:headEnd/>
            <a:tailEnd/>
          </a:ln>
        </p:spPr>
        <p:txBody>
          <a:bodyPr>
            <a:prstTxWarp prst="textNoShape">
              <a:avLst/>
            </a:prstTxWarp>
            <a:spAutoFit/>
          </a:bodyPr>
          <a:lstStyle/>
          <a:p>
            <a:pPr>
              <a:spcBef>
                <a:spcPct val="50000"/>
              </a:spcBef>
            </a:pPr>
            <a:r>
              <a:rPr lang="en-US"/>
              <a:t>Need confirmation of your participation today?</a:t>
            </a:r>
          </a:p>
          <a:p>
            <a:pPr>
              <a:spcBef>
                <a:spcPct val="50000"/>
              </a:spcBef>
            </a:pPr>
            <a:r>
              <a:rPr lang="en-US"/>
              <a:t>Fill out the feedback form and check box for confirmation email.</a:t>
            </a:r>
          </a:p>
        </p:txBody>
      </p:sp>
      <p:sp>
        <p:nvSpPr>
          <p:cNvPr id="23558" name="Line 6"/>
          <p:cNvSpPr>
            <a:spLocks noChangeShapeType="1"/>
          </p:cNvSpPr>
          <p:nvPr/>
        </p:nvSpPr>
        <p:spPr bwMode="auto">
          <a:xfrm flipH="1">
            <a:off x="4495800" y="4838700"/>
            <a:ext cx="523875" cy="685800"/>
          </a:xfrm>
          <a:prstGeom prst="line">
            <a:avLst/>
          </a:prstGeom>
          <a:noFill/>
          <a:ln w="28575">
            <a:solidFill>
              <a:schemeClr val="tx1"/>
            </a:solidFill>
            <a:round/>
            <a:headEnd/>
            <a:tailEnd type="triangle" w="lg" len="lg"/>
          </a:ln>
        </p:spPr>
        <p:txBody>
          <a:bodyPr>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382000" cy="1143000"/>
          </a:xfrm>
        </p:spPr>
        <p:txBody>
          <a:bodyPr>
            <a:normAutofit fontScale="90000"/>
          </a:bodyPr>
          <a:lstStyle/>
          <a:p>
            <a:r>
              <a:rPr lang="en-US" dirty="0" smtClean="0"/>
              <a:t>I.  Natural Resources and Natural Resource Trustees</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43200" y="3886200"/>
            <a:ext cx="3429000" cy="1905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Statutory Framework</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1800" dirty="0" smtClean="0"/>
              <a:t>Response provisions of the Comprehensive Environmental, Response, Compensation, and Liability Act (CERCLA) focus on the protection of human health and the environment</a:t>
            </a:r>
          </a:p>
          <a:p>
            <a:endParaRPr lang="en-US" sz="1800" dirty="0" smtClean="0"/>
          </a:p>
          <a:p>
            <a:r>
              <a:rPr lang="en-US" sz="1800" dirty="0" smtClean="0"/>
              <a:t>Statute also provides authority for assessment and restoration of natural resources that have been injured by a hazardous substance release or response</a:t>
            </a:r>
          </a:p>
          <a:p>
            <a:endParaRPr lang="en-US" sz="1800" dirty="0" smtClean="0"/>
          </a:p>
          <a:p>
            <a:r>
              <a:rPr lang="en-US" sz="1800" dirty="0" smtClean="0"/>
              <a:t>CERCLA authorizes the United States, States, and Tribes to act on behalf of the public as Natural Resource Trustees for natural resources under their trusteeship [CERCLA §107(f)(1)]</a:t>
            </a:r>
          </a:p>
          <a:p>
            <a:endParaRPr lang="en-US" sz="2000" dirty="0" smtClean="0"/>
          </a:p>
        </p:txBody>
      </p:sp>
      <p:pic>
        <p:nvPicPr>
          <p:cNvPr id="10" name="Picture 2" descr="http://www.mentalfloss.com/blogs/wp-content/uploads/2010/04/500Love-Canal.jpg"/>
          <p:cNvPicPr>
            <a:picLocks noChangeAspect="1" noChangeArrowheads="1"/>
          </p:cNvPicPr>
          <p:nvPr/>
        </p:nvPicPr>
        <p:blipFill>
          <a:blip r:embed="rId3" cstate="print"/>
          <a:srcRect/>
          <a:stretch>
            <a:fillRect/>
          </a:stretch>
        </p:blipFill>
        <p:spPr bwMode="auto">
          <a:xfrm>
            <a:off x="609600" y="4343400"/>
            <a:ext cx="3314700" cy="2152651"/>
          </a:xfrm>
          <a:prstGeom prst="rect">
            <a:avLst/>
          </a:prstGeom>
          <a:noFill/>
        </p:spPr>
      </p:pic>
      <p:pic>
        <p:nvPicPr>
          <p:cNvPr id="55302" name="Picture 6" descr="http://upload.wikimedia.org/wikipedia/commons/thumb/3/3e/Valleyofdrums.jpg/325px-Valleyofdrums.jpg"/>
          <p:cNvPicPr>
            <a:picLocks noChangeAspect="1" noChangeArrowheads="1"/>
          </p:cNvPicPr>
          <p:nvPr/>
        </p:nvPicPr>
        <p:blipFill>
          <a:blip r:embed="rId4" cstate="print"/>
          <a:srcRect/>
          <a:stretch>
            <a:fillRect/>
          </a:stretch>
        </p:blipFill>
        <p:spPr bwMode="auto">
          <a:xfrm>
            <a:off x="4953000" y="4343400"/>
            <a:ext cx="3095625" cy="2028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Statutory Framework . . .</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1800" dirty="0" smtClean="0"/>
              <a:t>Oil Pollution Act (OPA) provides authority for oil pollution liability and compensation as well as for the Federal government to direct and manage oil spill cleanups</a:t>
            </a:r>
          </a:p>
          <a:p>
            <a:endParaRPr lang="en-US" sz="1800" dirty="0" smtClean="0"/>
          </a:p>
          <a:p>
            <a:r>
              <a:rPr lang="en-US" sz="1800" dirty="0" smtClean="0"/>
              <a:t>Similar to CERCLA, OPA contains authorities to allow the assessment and restoration of natural resources that have been contaminated by the discharge, or threatened discharge, of oil [OPA §1006(c)]</a:t>
            </a:r>
          </a:p>
          <a:p>
            <a:endParaRPr lang="en-US" sz="1800" dirty="0" smtClean="0"/>
          </a:p>
          <a:p>
            <a:r>
              <a:rPr lang="en-US" sz="1800" dirty="0" smtClean="0"/>
              <a:t>OPA also authorizes foreign governments to act as Trustees [OPA § 1006(b)(5)]</a:t>
            </a:r>
          </a:p>
          <a:p>
            <a:endParaRPr lang="en-US" dirty="0" smtClean="0"/>
          </a:p>
          <a:p>
            <a:endParaRPr lang="en-US" dirty="0" smtClean="0"/>
          </a:p>
        </p:txBody>
      </p:sp>
      <p:graphicFrame>
        <p:nvGraphicFramePr>
          <p:cNvPr id="84994" name="Object 2"/>
          <p:cNvGraphicFramePr>
            <a:graphicFrameLocks noChangeAspect="1"/>
          </p:cNvGraphicFramePr>
          <p:nvPr/>
        </p:nvGraphicFramePr>
        <p:xfrm>
          <a:off x="2362200" y="4419600"/>
          <a:ext cx="4190999" cy="2239963"/>
        </p:xfrm>
        <a:graphic>
          <a:graphicData uri="http://schemas.openxmlformats.org/presentationml/2006/ole">
            <p:oleObj spid="_x0000_s54274" name="Photo Editor Photo" r:id="rId4" imgW="7078063" imgH="4657143"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a:ea typeface=""/>
        <a:cs typeface=""/>
      </a:majorFont>
      <a:minorFont>
        <a:latin typeface="Bitstream Ver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5565</TotalTime>
  <Words>5031</Words>
  <Application>Microsoft Macintosh PowerPoint</Application>
  <PresentationFormat>On-screen Show (4:3)</PresentationFormat>
  <Paragraphs>525</Paragraphs>
  <Slides>65</Slides>
  <Notes>65</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2</vt:i4>
      </vt:variant>
      <vt:variant>
        <vt:lpstr>Slide Titles</vt:lpstr>
      </vt:variant>
      <vt:variant>
        <vt:i4>65</vt:i4>
      </vt:variant>
    </vt:vector>
  </HeadingPairs>
  <TitlesOfParts>
    <vt:vector size="74" baseType="lpstr">
      <vt:lpstr>Arial</vt:lpstr>
      <vt:lpstr>ＭＳ Ｐゴシック</vt:lpstr>
      <vt:lpstr>Gill Sans</vt:lpstr>
      <vt:lpstr>Bitstream Vera Sans</vt:lpstr>
      <vt:lpstr>Arial Black</vt:lpstr>
      <vt:lpstr>Default Design</vt:lpstr>
      <vt:lpstr>Office Theme</vt:lpstr>
      <vt:lpstr>Photo Editor Photo</vt:lpstr>
      <vt:lpstr>Acrobat Document</vt:lpstr>
      <vt:lpstr>Welcome to the CLU-IN Internet Seminar </vt:lpstr>
      <vt:lpstr>Seminar Homepage</vt:lpstr>
      <vt:lpstr>Housekeeping</vt:lpstr>
      <vt:lpstr>New online broadcast screenshot</vt:lpstr>
      <vt:lpstr>CERCLA Coordination with Natural Resource Trustees</vt:lpstr>
      <vt:lpstr>Course Objectives</vt:lpstr>
      <vt:lpstr>I.  Natural Resources and Natural Resource Trustees</vt:lpstr>
      <vt:lpstr>Statutory Framework</vt:lpstr>
      <vt:lpstr>Statutory Framework . . .</vt:lpstr>
      <vt:lpstr>National Oil and Hazardous Substances Pollution Contingency Plan</vt:lpstr>
      <vt:lpstr>Trust Natural Resources</vt:lpstr>
      <vt:lpstr>Trust Natural Resources . . .</vt:lpstr>
      <vt:lpstr>Natural Resource Trustees</vt:lpstr>
      <vt:lpstr>Slide 14</vt:lpstr>
      <vt:lpstr>Natural Resource Trustees and Natural Resource Managers</vt:lpstr>
      <vt:lpstr>Trustee Responsibilities beyond CERCLA and OPA</vt:lpstr>
      <vt:lpstr>Department of Agriculture (USDA)</vt:lpstr>
      <vt:lpstr>Department of Commerce (DOC)</vt:lpstr>
      <vt:lpstr>Department of Defense (DOD)</vt:lpstr>
      <vt:lpstr>Department of Energy (DOE)</vt:lpstr>
      <vt:lpstr>Department of the Interior (DOI)</vt:lpstr>
      <vt:lpstr>US Environmental Protection Agency (EPA)</vt:lpstr>
      <vt:lpstr>State Natural Resource Trustees</vt:lpstr>
      <vt:lpstr>State Natural Resource Trustees . . .</vt:lpstr>
      <vt:lpstr>Indian Tribe Trustees</vt:lpstr>
      <vt:lpstr> Indian Tribe Trustees . . . </vt:lpstr>
      <vt:lpstr>Co-Trusteeship</vt:lpstr>
      <vt:lpstr>Slide 28</vt:lpstr>
      <vt:lpstr>II.  Trustee Notification and Coordination</vt:lpstr>
      <vt:lpstr>NCP Directs Federal On-Scene Coordinators and Natural Resource Trustees to work together</vt:lpstr>
      <vt:lpstr>OSC Responsibilities to Trustees during Preparedness Activities</vt:lpstr>
      <vt:lpstr>Trustee responsibilities to OSCs during Preparedness Activities</vt:lpstr>
      <vt:lpstr>OSC responsibilities to Trustees during Response Activities</vt:lpstr>
      <vt:lpstr>Trustee responsibilities to OSCs during Response Activities</vt:lpstr>
      <vt:lpstr>Trustee responsibilities to OSCs during Response Activities . . .</vt:lpstr>
      <vt:lpstr>CERCLA Removal Actions – Notification and Coordination Flow Chart</vt:lpstr>
      <vt:lpstr>OPA Removal Actions – Notification and Coordination Flow Chart</vt:lpstr>
      <vt:lpstr>Slide 38</vt:lpstr>
      <vt:lpstr>III. Trustee participation in I/UC and Activities in Emergency Response</vt:lpstr>
      <vt:lpstr>Trustee Participation in I/UC</vt:lpstr>
      <vt:lpstr>Trustee Participation in I/UC – Command</vt:lpstr>
      <vt:lpstr>Trustee Participation in I/UC – Operations Section</vt:lpstr>
      <vt:lpstr>Trustee Participation in I/UC – Planning Section</vt:lpstr>
      <vt:lpstr>Slide 44</vt:lpstr>
      <vt:lpstr>Trustee Participation in I/UC – Logistics Section</vt:lpstr>
      <vt:lpstr>Trustee Participation in I/UC – Finance/Administration Section</vt:lpstr>
      <vt:lpstr>Trustee Activities in Emergency Response</vt:lpstr>
      <vt:lpstr>Slide 48</vt:lpstr>
      <vt:lpstr>Slide 49</vt:lpstr>
      <vt:lpstr>Trustee Activities in Emergency Response . . .</vt:lpstr>
      <vt:lpstr>Slide 51</vt:lpstr>
      <vt:lpstr>IV. Trustee Responsibilities for Natural Resource Damage Assessment and Restoration</vt:lpstr>
      <vt:lpstr>Trustee Responsibilities for Natural Resource Damage Assessment and Restoration</vt:lpstr>
      <vt:lpstr>Trustee Responsibilities for Natural Resource Damage Assessment and Restoration . . .</vt:lpstr>
      <vt:lpstr>Major Concepts in NRDA</vt:lpstr>
      <vt:lpstr>Major Concepts in NRDA . . .</vt:lpstr>
      <vt:lpstr>Natural Resource Damage Assessment Process</vt:lpstr>
      <vt:lpstr>IV.  In Review</vt:lpstr>
      <vt:lpstr>V.  In Review</vt:lpstr>
      <vt:lpstr>V.  In Review . . .</vt:lpstr>
      <vt:lpstr>V.  In Review . . .</vt:lpstr>
      <vt:lpstr>Slide 62</vt:lpstr>
      <vt:lpstr>Certificates</vt:lpstr>
      <vt:lpstr>New Ways to stay connected!</vt:lpstr>
      <vt:lpstr>Resources &amp; Feedback</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CLUIN Highlights and Future Directions for Power Users </dc:title>
  <dc:creator>Jean Balent</dc:creator>
  <cp:lastModifiedBy>Peter Riddle</cp:lastModifiedBy>
  <cp:revision>118</cp:revision>
  <cp:lastPrinted>2013-11-19T21:29:35Z</cp:lastPrinted>
  <dcterms:created xsi:type="dcterms:W3CDTF">2013-11-19T21:21:37Z</dcterms:created>
  <dcterms:modified xsi:type="dcterms:W3CDTF">2013-11-19T21:32:32Z</dcterms:modified>
</cp:coreProperties>
</file>