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6" r:id="rId1"/>
  </p:sldMasterIdLst>
  <p:notesMasterIdLst>
    <p:notesMasterId r:id="rId33"/>
  </p:notesMasterIdLst>
  <p:handoutMasterIdLst>
    <p:handoutMasterId r:id="rId34"/>
  </p:handoutMasterIdLst>
  <p:sldIdLst>
    <p:sldId id="256" r:id="rId2"/>
    <p:sldId id="277" r:id="rId3"/>
    <p:sldId id="282" r:id="rId4"/>
    <p:sldId id="295" r:id="rId5"/>
    <p:sldId id="263" r:id="rId6"/>
    <p:sldId id="264" r:id="rId7"/>
    <p:sldId id="320" r:id="rId8"/>
    <p:sldId id="300" r:id="rId9"/>
    <p:sldId id="267" r:id="rId10"/>
    <p:sldId id="319" r:id="rId11"/>
    <p:sldId id="285" r:id="rId12"/>
    <p:sldId id="317" r:id="rId13"/>
    <p:sldId id="269" r:id="rId14"/>
    <p:sldId id="301" r:id="rId15"/>
    <p:sldId id="280" r:id="rId16"/>
    <p:sldId id="270" r:id="rId17"/>
    <p:sldId id="287" r:id="rId18"/>
    <p:sldId id="297" r:id="rId19"/>
    <p:sldId id="292" r:id="rId20"/>
    <p:sldId id="321" r:id="rId21"/>
    <p:sldId id="281" r:id="rId22"/>
    <p:sldId id="322" r:id="rId23"/>
    <p:sldId id="323" r:id="rId24"/>
    <p:sldId id="324" r:id="rId25"/>
    <p:sldId id="325" r:id="rId26"/>
    <p:sldId id="326" r:id="rId27"/>
    <p:sldId id="327" r:id="rId28"/>
    <p:sldId id="328" r:id="rId29"/>
    <p:sldId id="329" r:id="rId30"/>
    <p:sldId id="330" r:id="rId31"/>
    <p:sldId id="274"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09" autoAdjust="0"/>
    <p:restoredTop sz="92793" autoAdjust="0"/>
  </p:normalViewPr>
  <p:slideViewPr>
    <p:cSldViewPr snapToGrid="0" snapToObjects="1">
      <p:cViewPr varScale="1">
        <p:scale>
          <a:sx n="99" d="100"/>
          <a:sy n="99" d="100"/>
        </p:scale>
        <p:origin x="84" y="156"/>
      </p:cViewPr>
      <p:guideLst>
        <p:guide orient="horz" pos="2160"/>
        <p:guide pos="2880"/>
      </p:guideLst>
    </p:cSldViewPr>
  </p:slideViewPr>
  <p:outlineViewPr>
    <p:cViewPr>
      <p:scale>
        <a:sx n="33" d="100"/>
        <a:sy n="33" d="100"/>
      </p:scale>
      <p:origin x="0" y="302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A46395F-89EC-8A46-9E03-4C27AD51408D}" type="datetimeFigureOut">
              <a:rPr lang="en-US" smtClean="0"/>
              <a:pPr/>
              <a:t>8/4/2014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BE97C37-170B-3A42-992A-C14599368C66}" type="slidenum">
              <a:rPr lang="en-US" smtClean="0"/>
              <a:pPr/>
              <a:t>‹#›</a:t>
            </a:fld>
            <a:endParaRPr lang="en-US"/>
          </a:p>
        </p:txBody>
      </p:sp>
    </p:spTree>
    <p:extLst>
      <p:ext uri="{BB962C8B-B14F-4D97-AF65-F5344CB8AC3E}">
        <p14:creationId xmlns:p14="http://schemas.microsoft.com/office/powerpoint/2010/main" val="42151148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8B06A9-EDBE-7B4D-8019-AD8C61DC7BE7}" type="datetimeFigureOut">
              <a:rPr lang="en-US" smtClean="0"/>
              <a:pPr/>
              <a:t>8/4/2014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67C2B8-C293-434B-A430-3A179E2F7852}" type="slidenum">
              <a:rPr lang="en-US" smtClean="0"/>
              <a:pPr/>
              <a:t>‹#›</a:t>
            </a:fld>
            <a:endParaRPr lang="en-US"/>
          </a:p>
        </p:txBody>
      </p:sp>
    </p:spTree>
    <p:extLst>
      <p:ext uri="{BB962C8B-B14F-4D97-AF65-F5344CB8AC3E}">
        <p14:creationId xmlns:p14="http://schemas.microsoft.com/office/powerpoint/2010/main" val="2909110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67C2B8-C293-434B-A430-3A179E2F7852}" type="slidenum">
              <a:rPr lang="en-US" smtClean="0"/>
              <a:pPr/>
              <a:t>1</a:t>
            </a:fld>
            <a:endParaRPr lang="en-US"/>
          </a:p>
        </p:txBody>
      </p:sp>
    </p:spTree>
    <p:extLst>
      <p:ext uri="{BB962C8B-B14F-4D97-AF65-F5344CB8AC3E}">
        <p14:creationId xmlns:p14="http://schemas.microsoft.com/office/powerpoint/2010/main" val="3820950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67C2B8-C293-434B-A430-3A179E2F7852}" type="slidenum">
              <a:rPr lang="en-US" smtClean="0"/>
              <a:pPr/>
              <a:t>12</a:t>
            </a:fld>
            <a:endParaRPr lang="en-US"/>
          </a:p>
        </p:txBody>
      </p:sp>
    </p:spTree>
    <p:extLst>
      <p:ext uri="{BB962C8B-B14F-4D97-AF65-F5344CB8AC3E}">
        <p14:creationId xmlns:p14="http://schemas.microsoft.com/office/powerpoint/2010/main" val="1937634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9A67C2B8-C293-434B-A430-3A179E2F7852}" type="slidenum">
              <a:rPr lang="en-US" smtClean="0"/>
              <a:pPr/>
              <a:t>13</a:t>
            </a:fld>
            <a:endParaRPr lang="en-US"/>
          </a:p>
        </p:txBody>
      </p:sp>
    </p:spTree>
    <p:extLst>
      <p:ext uri="{BB962C8B-B14F-4D97-AF65-F5344CB8AC3E}">
        <p14:creationId xmlns:p14="http://schemas.microsoft.com/office/powerpoint/2010/main" val="956737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9A67C2B8-C293-434B-A430-3A179E2F7852}" type="slidenum">
              <a:rPr lang="en-US" smtClean="0"/>
              <a:pPr/>
              <a:t>14</a:t>
            </a:fld>
            <a:endParaRPr lang="en-US"/>
          </a:p>
        </p:txBody>
      </p:sp>
    </p:spTree>
    <p:extLst>
      <p:ext uri="{BB962C8B-B14F-4D97-AF65-F5344CB8AC3E}">
        <p14:creationId xmlns:p14="http://schemas.microsoft.com/office/powerpoint/2010/main" val="2280222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67C2B8-C293-434B-A430-3A179E2F7852}" type="slidenum">
              <a:rPr lang="en-US" smtClean="0"/>
              <a:pPr/>
              <a:t>15</a:t>
            </a:fld>
            <a:endParaRPr lang="en-US"/>
          </a:p>
        </p:txBody>
      </p:sp>
    </p:spTree>
    <p:extLst>
      <p:ext uri="{BB962C8B-B14F-4D97-AF65-F5344CB8AC3E}">
        <p14:creationId xmlns:p14="http://schemas.microsoft.com/office/powerpoint/2010/main" val="4247980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67C2B8-C293-434B-A430-3A179E2F7852}" type="slidenum">
              <a:rPr lang="en-US" smtClean="0"/>
              <a:pPr/>
              <a:t>16</a:t>
            </a:fld>
            <a:endParaRPr lang="en-US"/>
          </a:p>
        </p:txBody>
      </p:sp>
    </p:spTree>
    <p:extLst>
      <p:ext uri="{BB962C8B-B14F-4D97-AF65-F5344CB8AC3E}">
        <p14:creationId xmlns:p14="http://schemas.microsoft.com/office/powerpoint/2010/main" val="601984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67C2B8-C293-434B-A430-3A179E2F7852}" type="slidenum">
              <a:rPr lang="en-US" smtClean="0"/>
              <a:pPr/>
              <a:t>17</a:t>
            </a:fld>
            <a:endParaRPr lang="en-US"/>
          </a:p>
        </p:txBody>
      </p:sp>
    </p:spTree>
    <p:extLst>
      <p:ext uri="{BB962C8B-B14F-4D97-AF65-F5344CB8AC3E}">
        <p14:creationId xmlns:p14="http://schemas.microsoft.com/office/powerpoint/2010/main" val="679159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Overall, I can draw</a:t>
            </a:r>
            <a:r>
              <a:rPr lang="en-US" baseline="0" dirty="0" smtClean="0"/>
              <a:t> multiple conclusions from the various aspects of my project</a:t>
            </a:r>
          </a:p>
          <a:p>
            <a:r>
              <a:rPr lang="en-US" baseline="0" dirty="0" smtClean="0"/>
              <a:t>I discussed how the characterization of ENPs is important when we are evaluating their cytotoxicity.  We learned that the size reported by the NP supplier should be verified, and also, that the size and agglomeration state varies with the medium, so these aspects should be carefully considered when examining toxicity to cell cultures.</a:t>
            </a:r>
          </a:p>
          <a:p>
            <a:r>
              <a:rPr lang="en-US" baseline="0" dirty="0" smtClean="0"/>
              <a:t>In our cytotoxicity assays, we concluded that HfO2 NPs did not cause cell death.</a:t>
            </a:r>
          </a:p>
          <a:p>
            <a:r>
              <a:rPr lang="en-US" baseline="0" dirty="0" smtClean="0"/>
              <a:t>However, we found that sub-cytotoxic exposures to HfO2 NPs, as well as CeO2 and SiO2 NPs, can alter ATP-induced cell signaling. And we saw this in the overall response to ATP measured by RTCA, and also by digital imaging microscopy that evaluated the Ca2+ response to ATP.</a:t>
            </a:r>
          </a:p>
        </p:txBody>
      </p:sp>
      <p:sp>
        <p:nvSpPr>
          <p:cNvPr id="4" name="Slide Number Placeholder 3"/>
          <p:cNvSpPr>
            <a:spLocks noGrp="1"/>
          </p:cNvSpPr>
          <p:nvPr>
            <p:ph type="sldNum" sz="quarter" idx="10"/>
          </p:nvPr>
        </p:nvSpPr>
        <p:spPr/>
        <p:txBody>
          <a:bodyPr/>
          <a:lstStyle/>
          <a:p>
            <a:fld id="{9A67C2B8-C293-434B-A430-3A179E2F7852}" type="slidenum">
              <a:rPr lang="en-US" smtClean="0"/>
              <a:pPr/>
              <a:t>19</a:t>
            </a:fld>
            <a:endParaRPr lang="en-US"/>
          </a:p>
        </p:txBody>
      </p:sp>
    </p:spTree>
    <p:extLst>
      <p:ext uri="{BB962C8B-B14F-4D97-AF65-F5344CB8AC3E}">
        <p14:creationId xmlns:p14="http://schemas.microsoft.com/office/powerpoint/2010/main" val="3687293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67C2B8-C293-434B-A430-3A179E2F7852}" type="slidenum">
              <a:rPr lang="en-US" smtClean="0"/>
              <a:pPr/>
              <a:t>21</a:t>
            </a:fld>
            <a:endParaRPr lang="en-US"/>
          </a:p>
        </p:txBody>
      </p:sp>
    </p:spTree>
    <p:extLst>
      <p:ext uri="{BB962C8B-B14F-4D97-AF65-F5344CB8AC3E}">
        <p14:creationId xmlns:p14="http://schemas.microsoft.com/office/powerpoint/2010/main" val="3343898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67C2B8-C293-434B-A430-3A179E2F7852}" type="slidenum">
              <a:rPr lang="en-US" smtClean="0"/>
              <a:pPr/>
              <a:t>30</a:t>
            </a:fld>
            <a:endParaRPr lang="en-US"/>
          </a:p>
        </p:txBody>
      </p:sp>
    </p:spTree>
    <p:extLst>
      <p:ext uri="{BB962C8B-B14F-4D97-AF65-F5344CB8AC3E}">
        <p14:creationId xmlns:p14="http://schemas.microsoft.com/office/powerpoint/2010/main" val="110216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I’ll take you back to the HfO2 particles</a:t>
            </a:r>
            <a:r>
              <a:rPr lang="en-US" baseline="0" dirty="0" smtClean="0"/>
              <a:t> that I showed you before, but I’ll focus on the “clean” batch (without the surface contaminants). These HfO2 particles had an average size of 150 nm, with a fraction of the particles in the </a:t>
            </a:r>
            <a:r>
              <a:rPr lang="en-US" baseline="0" dirty="0" err="1" smtClean="0"/>
              <a:t>nano</a:t>
            </a:r>
            <a:r>
              <a:rPr lang="en-US" baseline="0" dirty="0" smtClean="0"/>
              <a:t>-range under 100 nm.  Since these particles are well-defined, I used them in my toxicity studies to test exposure to the airway epithelium</a:t>
            </a:r>
            <a:endParaRPr lang="en-US" dirty="0" smtClean="0"/>
          </a:p>
          <a:p>
            <a:endParaRPr lang="en-US" dirty="0" smtClean="0"/>
          </a:p>
          <a:p>
            <a:r>
              <a:rPr lang="en-US" dirty="0" smtClean="0"/>
              <a:t>Range</a:t>
            </a:r>
            <a:r>
              <a:rPr lang="en-US" baseline="0" dirty="0" smtClean="0"/>
              <a:t> of size</a:t>
            </a:r>
            <a:endParaRPr lang="en-US" dirty="0"/>
          </a:p>
        </p:txBody>
      </p:sp>
      <p:sp>
        <p:nvSpPr>
          <p:cNvPr id="4" name="Slide Number Placeholder 3"/>
          <p:cNvSpPr>
            <a:spLocks noGrp="1"/>
          </p:cNvSpPr>
          <p:nvPr>
            <p:ph type="sldNum" sz="quarter" idx="10"/>
          </p:nvPr>
        </p:nvSpPr>
        <p:spPr/>
        <p:txBody>
          <a:bodyPr/>
          <a:lstStyle/>
          <a:p>
            <a:fld id="{9A67C2B8-C293-434B-A430-3A179E2F7852}" type="slidenum">
              <a:rPr lang="en-US" smtClean="0"/>
              <a:pPr/>
              <a:t>31</a:t>
            </a:fld>
            <a:endParaRPr lang="en-US"/>
          </a:p>
        </p:txBody>
      </p:sp>
    </p:spTree>
    <p:extLst>
      <p:ext uri="{BB962C8B-B14F-4D97-AF65-F5344CB8AC3E}">
        <p14:creationId xmlns:p14="http://schemas.microsoft.com/office/powerpoint/2010/main" val="1844161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67C2B8-C293-434B-A430-3A179E2F7852}" type="slidenum">
              <a:rPr lang="en-US" smtClean="0"/>
              <a:pPr/>
              <a:t>2</a:t>
            </a:fld>
            <a:endParaRPr lang="en-US"/>
          </a:p>
        </p:txBody>
      </p:sp>
    </p:spTree>
    <p:extLst>
      <p:ext uri="{BB962C8B-B14F-4D97-AF65-F5344CB8AC3E}">
        <p14:creationId xmlns:p14="http://schemas.microsoft.com/office/powerpoint/2010/main" val="3019638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67C2B8-C293-434B-A430-3A179E2F7852}" type="slidenum">
              <a:rPr lang="en-US" smtClean="0"/>
              <a:pPr/>
              <a:t>3</a:t>
            </a:fld>
            <a:endParaRPr lang="en-US"/>
          </a:p>
        </p:txBody>
      </p:sp>
    </p:spTree>
    <p:extLst>
      <p:ext uri="{BB962C8B-B14F-4D97-AF65-F5344CB8AC3E}">
        <p14:creationId xmlns:p14="http://schemas.microsoft.com/office/powerpoint/2010/main" val="3438273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67C2B8-C293-434B-A430-3A179E2F7852}" type="slidenum">
              <a:rPr lang="en-US" smtClean="0"/>
              <a:pPr/>
              <a:t>4</a:t>
            </a:fld>
            <a:endParaRPr lang="en-US"/>
          </a:p>
        </p:txBody>
      </p:sp>
    </p:spTree>
    <p:extLst>
      <p:ext uri="{BB962C8B-B14F-4D97-AF65-F5344CB8AC3E}">
        <p14:creationId xmlns:p14="http://schemas.microsoft.com/office/powerpoint/2010/main" val="1602838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assay I</a:t>
            </a:r>
            <a:r>
              <a:rPr lang="en-US" baseline="0" dirty="0" smtClean="0"/>
              <a:t> </a:t>
            </a:r>
            <a:r>
              <a:rPr lang="en-US" dirty="0" smtClean="0"/>
              <a:t>used was</a:t>
            </a:r>
            <a:r>
              <a:rPr lang="en-US" baseline="0" dirty="0" smtClean="0"/>
              <a:t> a fluorescent-based Live/Dead assay, where cells are grown to confluence, and then exposed to HfO2-supplemented medium for 2 hrs.</a:t>
            </a:r>
          </a:p>
          <a:p>
            <a:r>
              <a:rPr lang="en-US" baseline="0" dirty="0" smtClean="0"/>
              <a:t>The status of the cells is evaluated with fluorescent dyes, so that dead cells appear red, and live cells appear green.  The cytotoxicity is quantified by determining the percent of live cells in each experiment.</a:t>
            </a:r>
          </a:p>
          <a:p>
            <a:r>
              <a:rPr lang="en-US" dirty="0" smtClean="0"/>
              <a:t>In this experiment, we see that a</a:t>
            </a:r>
            <a:r>
              <a:rPr lang="en-US" baseline="0" dirty="0" smtClean="0"/>
              <a:t> 2 hr exposure to the HfO2 NPs does not cause significant toxicity until very high concentrations – 2000 </a:t>
            </a:r>
            <a:r>
              <a:rPr lang="en-US" baseline="0" dirty="0" err="1" smtClean="0"/>
              <a:t>ppm</a:t>
            </a:r>
            <a:r>
              <a:rPr lang="en-US" baseline="0" dirty="0" smtClean="0"/>
              <a:t>.</a:t>
            </a:r>
          </a:p>
          <a:p>
            <a:r>
              <a:rPr lang="en-US" baseline="0" dirty="0" smtClean="0"/>
              <a:t>So, this assay is effective in assessing toxicity. However, it has some limitations. Single time point, tedious, also potential for interference of fluorescence with ENPs.</a:t>
            </a:r>
          </a:p>
          <a:p>
            <a:r>
              <a:rPr lang="en-US" baseline="0" dirty="0" smtClean="0"/>
              <a:t>Therefore, we move to a more high-throughput assay.</a:t>
            </a:r>
          </a:p>
          <a:p>
            <a:endParaRPr lang="en-US" baseline="0" dirty="0" smtClean="0"/>
          </a:p>
          <a:p>
            <a:r>
              <a:rPr lang="en-US" baseline="0" dirty="0" err="1" smtClean="0"/>
              <a:t>Permeant</a:t>
            </a:r>
            <a:r>
              <a:rPr lang="en-US" baseline="0" dirty="0" smtClean="0"/>
              <a:t>, green, cleaved inside cells</a:t>
            </a:r>
          </a:p>
          <a:p>
            <a:r>
              <a:rPr lang="en-US" baseline="0" dirty="0" err="1" smtClean="0"/>
              <a:t>Impermeant</a:t>
            </a:r>
            <a:r>
              <a:rPr lang="en-US" baseline="0" dirty="0" smtClean="0"/>
              <a:t>, red, only enters membrane compromised cells</a:t>
            </a:r>
            <a:endParaRPr lang="en-US" dirty="0"/>
          </a:p>
        </p:txBody>
      </p:sp>
      <p:sp>
        <p:nvSpPr>
          <p:cNvPr id="4" name="Slide Number Placeholder 3"/>
          <p:cNvSpPr>
            <a:spLocks noGrp="1"/>
          </p:cNvSpPr>
          <p:nvPr>
            <p:ph type="sldNum" sz="quarter" idx="10"/>
          </p:nvPr>
        </p:nvSpPr>
        <p:spPr/>
        <p:txBody>
          <a:bodyPr/>
          <a:lstStyle/>
          <a:p>
            <a:fld id="{9A67C2B8-C293-434B-A430-3A179E2F7852}" type="slidenum">
              <a:rPr lang="en-US" smtClean="0"/>
              <a:pPr/>
              <a:t>5</a:t>
            </a:fld>
            <a:endParaRPr lang="en-US"/>
          </a:p>
        </p:txBody>
      </p:sp>
    </p:spTree>
    <p:extLst>
      <p:ext uri="{BB962C8B-B14F-4D97-AF65-F5344CB8AC3E}">
        <p14:creationId xmlns:p14="http://schemas.microsoft.com/office/powerpoint/2010/main" val="4063063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real time cell analysis</a:t>
            </a:r>
            <a:r>
              <a:rPr lang="en-US" baseline="0" dirty="0" smtClean="0"/>
              <a:t> assay does not use fluorescence. Instead, it measures cell attachment to a membrane, which can monitor cytotoxicity by sensing a loss of attachment.  </a:t>
            </a:r>
          </a:p>
          <a:p>
            <a:r>
              <a:rPr lang="en-US" baseline="0" dirty="0" smtClean="0"/>
              <a:t>*The RTCA uses 96-well cell culture plates that have microelectrode arrays in the bottom of the wells. As cells attach and grow, the electrodes sense impedance changes, which are related to the biological status of the cells.</a:t>
            </a:r>
          </a:p>
          <a:p>
            <a:r>
              <a:rPr lang="en-US" baseline="0" dirty="0" smtClean="0"/>
              <a:t>I’ll go through a more detailed explanation of this assay in the next slides.  Here, I just want to show you a typical output of an RTCA experiment.  To test cytotoxicity of a particle, we grow cells to confluence, and then expose them to the NP by washing on nanoparticle-supplemented medium, after which we can follow the activity of the cells for 8 hrs or more. Advantage here, is that we can see cytotoxicity develop after an extended time, where before we only saw the one time point, two hrs after exposure</a:t>
            </a:r>
            <a:endParaRPr lang="en-US" dirty="0"/>
          </a:p>
        </p:txBody>
      </p:sp>
      <p:sp>
        <p:nvSpPr>
          <p:cNvPr id="4" name="Slide Number Placeholder 3"/>
          <p:cNvSpPr>
            <a:spLocks noGrp="1"/>
          </p:cNvSpPr>
          <p:nvPr>
            <p:ph type="sldNum" sz="quarter" idx="10"/>
          </p:nvPr>
        </p:nvSpPr>
        <p:spPr/>
        <p:txBody>
          <a:bodyPr/>
          <a:lstStyle/>
          <a:p>
            <a:fld id="{9A67C2B8-C293-434B-A430-3A179E2F7852}" type="slidenum">
              <a:rPr lang="en-US" smtClean="0"/>
              <a:pPr/>
              <a:t>6</a:t>
            </a:fld>
            <a:endParaRPr lang="en-US"/>
          </a:p>
        </p:txBody>
      </p:sp>
    </p:spTree>
    <p:extLst>
      <p:ext uri="{BB962C8B-B14F-4D97-AF65-F5344CB8AC3E}">
        <p14:creationId xmlns:p14="http://schemas.microsoft.com/office/powerpoint/2010/main" val="1757213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67C2B8-C293-434B-A430-3A179E2F7852}" type="slidenum">
              <a:rPr lang="en-US" smtClean="0"/>
              <a:pPr/>
              <a:t>8</a:t>
            </a:fld>
            <a:endParaRPr lang="en-US"/>
          </a:p>
        </p:txBody>
      </p:sp>
    </p:spTree>
    <p:extLst>
      <p:ext uri="{BB962C8B-B14F-4D97-AF65-F5344CB8AC3E}">
        <p14:creationId xmlns:p14="http://schemas.microsoft.com/office/powerpoint/2010/main" val="4279887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After this troubleshooting on the RTCA assay we were able to asses the toxicity of various NPs. Collaborators provided this data on CeO2 and SiO2 NP.</a:t>
            </a:r>
          </a:p>
          <a:p>
            <a:r>
              <a:rPr lang="en-US" baseline="0" dirty="0" smtClean="0"/>
              <a:t>For these assays, we plated cells, monitored their growth, as you can see by the steady increase in impedance.  We expose the cells to NPs by washing on NP-supplemented medium, shown by the arrow. Then we examine cytotoxicity by comparing the cell index trace of cells exposed to NPs to that of the MEM control.  </a:t>
            </a:r>
          </a:p>
          <a:p>
            <a:r>
              <a:rPr lang="en-US" baseline="0" dirty="0" smtClean="0"/>
              <a:t>The CeO2 NPs displayed no apparent toxicity to airway epithelial cells, since the cell index traces of cells exposed to quite high NP concentrations did not significantly vary from the control.</a:t>
            </a:r>
          </a:p>
          <a:p>
            <a:r>
              <a:rPr lang="en-US" dirty="0" smtClean="0"/>
              <a:t>However,</a:t>
            </a:r>
            <a:r>
              <a:rPr lang="en-US" baseline="0" dirty="0" smtClean="0"/>
              <a:t> the SiO2 NPs induced cytotoxicity at concentrations as low as 200 </a:t>
            </a:r>
            <a:r>
              <a:rPr lang="en-US" baseline="0" dirty="0" err="1" smtClean="0"/>
              <a:t>ppm</a:t>
            </a:r>
            <a:r>
              <a:rPr lang="en-US" baseline="0" dirty="0" smtClean="0"/>
              <a:t> and greater toxicity at 300 and 600 </a:t>
            </a:r>
            <a:r>
              <a:rPr lang="en-US" baseline="0" dirty="0" err="1" smtClean="0"/>
              <a:t>ppm</a:t>
            </a:r>
            <a:r>
              <a:rPr lang="en-US" baseline="0" dirty="0" smtClean="0"/>
              <a:t>. </a:t>
            </a:r>
          </a:p>
          <a:p>
            <a:r>
              <a:rPr lang="en-US" baseline="0" dirty="0" smtClean="0"/>
              <a:t>HfO2 matches lack of toxicity shown in Live/dead assay…Focus: One interesting thing we see is that HfO2 appears to induce an increase in impedance upon exposure to NPs,.  This is indicative of a cellular response of some kind and  needs further examination</a:t>
            </a:r>
          </a:p>
          <a:p>
            <a:r>
              <a:rPr lang="en-US" baseline="0" dirty="0" smtClean="0"/>
              <a:t>Minimal cell death -- - -</a:t>
            </a:r>
            <a:endParaRPr lang="en-US" dirty="0"/>
          </a:p>
        </p:txBody>
      </p:sp>
      <p:sp>
        <p:nvSpPr>
          <p:cNvPr id="4" name="Slide Number Placeholder 3"/>
          <p:cNvSpPr>
            <a:spLocks noGrp="1"/>
          </p:cNvSpPr>
          <p:nvPr>
            <p:ph type="sldNum" sz="quarter" idx="10"/>
          </p:nvPr>
        </p:nvSpPr>
        <p:spPr/>
        <p:txBody>
          <a:bodyPr/>
          <a:lstStyle/>
          <a:p>
            <a:fld id="{9A67C2B8-C293-434B-A430-3A179E2F7852}" type="slidenum">
              <a:rPr lang="en-US" smtClean="0"/>
              <a:pPr/>
              <a:t>9</a:t>
            </a:fld>
            <a:endParaRPr lang="en-US"/>
          </a:p>
        </p:txBody>
      </p:sp>
    </p:spTree>
    <p:extLst>
      <p:ext uri="{BB962C8B-B14F-4D97-AF65-F5344CB8AC3E}">
        <p14:creationId xmlns:p14="http://schemas.microsoft.com/office/powerpoint/2010/main" val="3397352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67C2B8-C293-434B-A430-3A179E2F7852}" type="slidenum">
              <a:rPr lang="en-US" smtClean="0"/>
              <a:pPr/>
              <a:t>11</a:t>
            </a:fld>
            <a:endParaRPr lang="en-US"/>
          </a:p>
        </p:txBody>
      </p:sp>
    </p:spTree>
    <p:extLst>
      <p:ext uri="{BB962C8B-B14F-4D97-AF65-F5344CB8AC3E}">
        <p14:creationId xmlns:p14="http://schemas.microsoft.com/office/powerpoint/2010/main" val="512316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6EE3AFE7-77E4-6240-A1C0-F716251EAF91}" type="datetime1">
              <a:rPr lang="en-US" smtClean="0"/>
              <a:pPr/>
              <a:t>8/4/2014</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8458200" y="6335283"/>
            <a:ext cx="457200" cy="441325"/>
          </a:xfrm>
        </p:spPr>
        <p:txBody>
          <a:bodyPr/>
          <a:lstStyle>
            <a:lvl1pPr>
              <a:defRPr>
                <a:solidFill>
                  <a:srgbClr val="FFFFFF"/>
                </a:solidFill>
              </a:defRPr>
            </a:lvl1pPr>
          </a:lstStyle>
          <a:p>
            <a:fld id="{2C6B1FF6-39B9-40F5-8B67-33C6354A3D4F}" type="slidenum">
              <a:rPr lang="en-US" smtClean="0"/>
              <a:pPr/>
              <a:t>‹#›</a:t>
            </a:fld>
            <a:endParaRPr lang="en-US" dirty="0"/>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684FEFC-E07B-0A4B-AC73-E11994131639}" type="datetime1">
              <a:rPr lang="en-US" smtClean="0"/>
              <a:pPr/>
              <a:t>8/4/2014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C87F58-77B2-C440-97D4-19FB79C02E3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5EC87F58-77B2-C440-97D4-19FB79C02E3D}"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8625D92-A924-B34F-8DCF-5E22B2B22961}" type="datetime1">
              <a:rPr lang="en-US" smtClean="0"/>
              <a:pPr/>
              <a:t>8/4/2014</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a:xfrm>
            <a:off x="5791200" y="5435600"/>
            <a:ext cx="3044952" cy="365760"/>
          </a:xfrm>
        </p:spPr>
        <p:txBody>
          <a:bodyPr/>
          <a:lstStyle/>
          <a:p>
            <a:fld id="{1F3F02BF-7DAC-9E4C-8374-38C83E7B7AD0}" type="datetime1">
              <a:rPr lang="en-US" smtClean="0"/>
              <a:pPr/>
              <a:t>8/4/2014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378952" y="6301417"/>
            <a:ext cx="457200" cy="441325"/>
          </a:xfrm>
        </p:spPr>
        <p:txBody>
          <a:bodyPr/>
          <a:lstStyle/>
          <a:p>
            <a:fld id="{5EC87F58-77B2-C440-97D4-19FB79C02E3D}"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A8BC9106-9B71-9E4C-8905-FA6E073F5B53}" type="datetime1">
              <a:rPr lang="en-US" smtClean="0"/>
              <a:pPr/>
              <a:t>8/4/2014</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8378952" y="6329419"/>
            <a:ext cx="457200" cy="441325"/>
          </a:xfrm>
        </p:spPr>
        <p:txBody>
          <a:bodyPr/>
          <a:lstStyle>
            <a:lvl1pPr>
              <a:defRPr>
                <a:solidFill>
                  <a:srgbClr val="FFFFFF"/>
                </a:solidFill>
              </a:defRPr>
            </a:lvl1pPr>
          </a:lstStyle>
          <a:p>
            <a:fld id="{5EC87F58-77B2-C440-97D4-19FB79C02E3D}" type="slidenum">
              <a:rPr lang="en-US" smtClean="0"/>
              <a:pPr/>
              <a:t>‹#›</a:t>
            </a:fld>
            <a:endParaRPr lang="en-US" dirty="0"/>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76DEB8FE-BA5B-7E44-A184-A5C609DDD4C2}" type="datetime1">
              <a:rPr lang="en-US" smtClean="0"/>
              <a:pPr/>
              <a:t>8/4/2014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C87F58-77B2-C440-97D4-19FB79C02E3D}"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6C3C53E5-C9FC-1E4A-972A-E0D0F7DDA5F9}" type="datetime1">
              <a:rPr lang="en-US" smtClean="0"/>
              <a:pPr/>
              <a:t>8/4/2014</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5EC87F58-77B2-C440-97D4-19FB79C02E3D}"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A9831A6-6304-8643-9B45-E0A3765EAB18}" type="datetime1">
              <a:rPr lang="en-US" smtClean="0"/>
              <a:pPr/>
              <a:t>8/4/2014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378952" y="6335283"/>
            <a:ext cx="457200" cy="441325"/>
          </a:xfrm>
        </p:spPr>
        <p:txBody>
          <a:bodyPr/>
          <a:lstStyle/>
          <a:p>
            <a:fld id="{5EC87F58-77B2-C440-97D4-19FB79C02E3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58496" y="639603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9D5A3EAF-07E6-0040-85CB-A966C8FC3B00}" type="datetime1">
              <a:rPr lang="en-US" smtClean="0"/>
              <a:pPr/>
              <a:t>8/4/2014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226552" y="6295554"/>
            <a:ext cx="609600" cy="441324"/>
          </a:xfrm>
        </p:spPr>
        <p:txBody>
          <a:bodyPr/>
          <a:lstStyle>
            <a:lvl1pPr>
              <a:defRPr>
                <a:solidFill>
                  <a:srgbClr val="FFFFFF"/>
                </a:solidFill>
              </a:defRPr>
            </a:lvl1pPr>
          </a:lstStyle>
          <a:p>
            <a:fld id="{5EC87F58-77B2-C440-97D4-19FB79C02E3D}"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8378952" y="6329419"/>
            <a:ext cx="457200" cy="441325"/>
          </a:xfrm>
        </p:spPr>
        <p:txBody>
          <a:bodyPr/>
          <a:lstStyle>
            <a:lvl1pPr>
              <a:defRPr>
                <a:solidFill>
                  <a:srgbClr val="FFFFFF"/>
                </a:solidFill>
              </a:defRPr>
            </a:lvl1pPr>
          </a:lstStyle>
          <a:p>
            <a:fld id="{2C6B1FF6-39B9-40F5-8B67-33C6354A3D4F}" type="slidenum">
              <a:rPr lang="en-US" smtClean="0"/>
              <a:pPr/>
              <a:t>‹#›</a:t>
            </a:fld>
            <a:endParaRPr lang="en-US" dirty="0"/>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1735FAE0-5343-D44F-9BA2-8B557D434B52}" type="datetime1">
              <a:rPr lang="en-US" smtClean="0"/>
              <a:pPr/>
              <a:t>8/4/2014</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5EC87F58-77B2-C440-97D4-19FB79C02E3D}"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92917362-AE4E-2844-A9BA-B289C79BDB5F}" type="datetime1">
              <a:rPr lang="en-US" smtClean="0"/>
              <a:pPr/>
              <a:t>8/4/2014</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4B4BB4A0-7AAD-0A41-948B-4FA9B13F6859}" type="datetime1">
              <a:rPr lang="en-US" smtClean="0"/>
              <a:pPr/>
              <a:t>8/4/2014</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8378952" y="6335283"/>
            <a:ext cx="457200" cy="441325"/>
          </a:xfrm>
          <a:prstGeom prst="rect">
            <a:avLst/>
          </a:prstGeom>
        </p:spPr>
        <p:txBody>
          <a:bodyPr vert="horz" lIns="45720" rIns="45720" anchor="ctr">
            <a:normAutofit/>
          </a:bodyPr>
          <a:lstStyle>
            <a:lvl1pPr algn="ctr" eaLnBrk="1" latinLnBrk="0" hangingPunct="1">
              <a:defRPr kumimoji="0" sz="1600">
                <a:solidFill>
                  <a:srgbClr val="FFFFFF"/>
                </a:solidFill>
              </a:defRPr>
            </a:lvl1pPr>
          </a:lstStyle>
          <a:p>
            <a:fld id="{5EC87F58-77B2-C440-97D4-19FB79C02E3D}" type="slidenum">
              <a:rPr lang="en-US" smtClean="0"/>
              <a:pPr/>
              <a:t>‹#›</a:t>
            </a:fld>
            <a:endParaRPr lang="en-US" dirty="0"/>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image" Target="../media/image45.t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31.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ubtitle 74"/>
          <p:cNvSpPr>
            <a:spLocks noGrp="1"/>
          </p:cNvSpPr>
          <p:nvPr>
            <p:ph type="subTitle" idx="1"/>
          </p:nvPr>
        </p:nvSpPr>
        <p:spPr>
          <a:xfrm>
            <a:off x="1371600" y="3999350"/>
            <a:ext cx="6400800" cy="1752600"/>
          </a:xfrm>
        </p:spPr>
        <p:txBody>
          <a:bodyPr>
            <a:normAutofit lnSpcReduction="10000"/>
          </a:bodyPr>
          <a:lstStyle/>
          <a:p>
            <a:r>
              <a:rPr lang="en-US" dirty="0" smtClean="0">
                <a:latin typeface="Times New Roman"/>
              </a:rPr>
              <a:t>Scott Boitano, Ph.D.</a:t>
            </a:r>
          </a:p>
          <a:p>
            <a:endParaRPr lang="en-US" dirty="0" smtClean="0">
              <a:latin typeface="Times New Roman"/>
            </a:endParaRPr>
          </a:p>
          <a:p>
            <a:r>
              <a:rPr lang="en-US" dirty="0" smtClean="0">
                <a:latin typeface="Times New Roman"/>
              </a:rPr>
              <a:t>Respiratory cell physiology lab</a:t>
            </a:r>
          </a:p>
          <a:p>
            <a:r>
              <a:rPr lang="en-US" dirty="0" smtClean="0">
                <a:latin typeface="Times New Roman"/>
              </a:rPr>
              <a:t>University of arizona</a:t>
            </a:r>
          </a:p>
          <a:p>
            <a:r>
              <a:rPr lang="en-US" dirty="0" smtClean="0">
                <a:latin typeface="Times New Roman"/>
              </a:rPr>
              <a:t>Superfund Research Project</a:t>
            </a:r>
          </a:p>
          <a:p>
            <a:r>
              <a:rPr lang="en-US" dirty="0" smtClean="0">
                <a:latin typeface="Times New Roman"/>
              </a:rPr>
              <a:t>August 11, </a:t>
            </a:r>
            <a:r>
              <a:rPr lang="en-US" dirty="0" smtClean="0">
                <a:latin typeface="Times New Roman"/>
              </a:rPr>
              <a:t>2014</a:t>
            </a:r>
            <a:endParaRPr lang="en-US" dirty="0">
              <a:latin typeface="Times New Roman"/>
            </a:endParaRPr>
          </a:p>
        </p:txBody>
      </p:sp>
      <p:sp>
        <p:nvSpPr>
          <p:cNvPr id="74" name="Title 73"/>
          <p:cNvSpPr>
            <a:spLocks noGrp="1"/>
          </p:cNvSpPr>
          <p:nvPr>
            <p:ph type="ctrTitle"/>
          </p:nvPr>
        </p:nvSpPr>
        <p:spPr>
          <a:xfrm>
            <a:off x="685800" y="523575"/>
            <a:ext cx="7772400" cy="1338403"/>
          </a:xfrm>
        </p:spPr>
        <p:txBody>
          <a:bodyPr>
            <a:noAutofit/>
          </a:bodyPr>
          <a:lstStyle/>
          <a:p>
            <a:r>
              <a:rPr lang="en-US" sz="2800" dirty="0"/>
              <a:t>Measuring cytotoxic and </a:t>
            </a:r>
            <a:r>
              <a:rPr lang="en-US" sz="2800" dirty="0" err="1"/>
              <a:t>subcytoxic</a:t>
            </a:r>
            <a:r>
              <a:rPr lang="en-US" sz="2800" dirty="0"/>
              <a:t> effects of nanoparticles and arsenic using the </a:t>
            </a:r>
            <a:r>
              <a:rPr lang="en-US" sz="2800" dirty="0" err="1"/>
              <a:t>xCELLigence</a:t>
            </a:r>
            <a:r>
              <a:rPr lang="en-US" sz="2800" dirty="0"/>
              <a:t> real time cell analyzer platform </a:t>
            </a:r>
            <a:endParaRPr lang="en-US" sz="2800" cap="all" dirty="0">
              <a:latin typeface="Times New Roman"/>
            </a:endParaRPr>
          </a:p>
        </p:txBody>
      </p:sp>
      <p:pic>
        <p:nvPicPr>
          <p:cNvPr id="2" name="Picture 1" descr="Project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7266" y="2539900"/>
            <a:ext cx="1970599" cy="1970599"/>
          </a:xfrm>
          <a:prstGeom prst="rect">
            <a:avLst/>
          </a:prstGeom>
        </p:spPr>
      </p:pic>
      <p:pic>
        <p:nvPicPr>
          <p:cNvPr id="3" name="Picture 2" descr="UA SRP Mine Tailings Diagram_overview_FINA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820" y="2528760"/>
            <a:ext cx="2580119" cy="198173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83780"/>
            <a:ext cx="8534400" cy="1041348"/>
          </a:xfrm>
        </p:spPr>
        <p:txBody>
          <a:bodyPr>
            <a:normAutofit fontScale="90000"/>
          </a:bodyPr>
          <a:lstStyle/>
          <a:p>
            <a:r>
              <a:rPr lang="en-US" dirty="0" smtClean="0"/>
              <a:t>Nanoparticle Toxicity Comparison: </a:t>
            </a:r>
            <a:br>
              <a:rPr lang="en-US" dirty="0" smtClean="0"/>
            </a:br>
            <a:r>
              <a:rPr lang="en-US" dirty="0" smtClean="0"/>
              <a:t>RTCA and MTT</a:t>
            </a:r>
            <a:endParaRPr lang="en-US" dirty="0"/>
          </a:p>
        </p:txBody>
      </p:sp>
      <p:sp>
        <p:nvSpPr>
          <p:cNvPr id="3" name="Slide Number Placeholder 2"/>
          <p:cNvSpPr>
            <a:spLocks noGrp="1"/>
          </p:cNvSpPr>
          <p:nvPr>
            <p:ph type="sldNum" sz="quarter" idx="12"/>
          </p:nvPr>
        </p:nvSpPr>
        <p:spPr/>
        <p:txBody>
          <a:bodyPr/>
          <a:lstStyle/>
          <a:p>
            <a:fld id="{5EC87F58-77B2-C440-97D4-19FB79C02E3D}" type="slidenum">
              <a:rPr lang="en-US" smtClean="0"/>
              <a:pPr/>
              <a:t>10</a:t>
            </a:fld>
            <a:endParaRPr lang="en-US"/>
          </a:p>
        </p:txBody>
      </p:sp>
      <p:pic>
        <p:nvPicPr>
          <p:cNvPr id="5" name="Picture 4" descr="Otero_GonzalesFigure1_3.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96" y="1492746"/>
            <a:ext cx="4669024" cy="4708411"/>
          </a:xfrm>
          <a:prstGeom prst="rect">
            <a:avLst/>
          </a:prstGeom>
        </p:spPr>
      </p:pic>
      <p:sp>
        <p:nvSpPr>
          <p:cNvPr id="6" name="TextBox 5"/>
          <p:cNvSpPr txBox="1"/>
          <p:nvPr/>
        </p:nvSpPr>
        <p:spPr>
          <a:xfrm>
            <a:off x="5968148" y="5822403"/>
            <a:ext cx="2976139" cy="461665"/>
          </a:xfrm>
          <a:prstGeom prst="rect">
            <a:avLst/>
          </a:prstGeom>
          <a:noFill/>
        </p:spPr>
        <p:txBody>
          <a:bodyPr wrap="none" rtlCol="0">
            <a:spAutoFit/>
          </a:bodyPr>
          <a:lstStyle/>
          <a:p>
            <a:r>
              <a:rPr lang="en-US" sz="1200" dirty="0" smtClean="0"/>
              <a:t>Otero-Gonzales, et al., 2012</a:t>
            </a:r>
          </a:p>
          <a:p>
            <a:r>
              <a:rPr lang="en-US" sz="1200" i="1" dirty="0" smtClean="0"/>
              <a:t>Environmental Science and Technology</a:t>
            </a:r>
          </a:p>
        </p:txBody>
      </p:sp>
      <p:sp>
        <p:nvSpPr>
          <p:cNvPr id="7" name="TextBox 6"/>
          <p:cNvSpPr txBox="1"/>
          <p:nvPr/>
        </p:nvSpPr>
        <p:spPr>
          <a:xfrm>
            <a:off x="4846349" y="1748964"/>
            <a:ext cx="4251509" cy="646331"/>
          </a:xfrm>
          <a:prstGeom prst="rect">
            <a:avLst/>
          </a:prstGeom>
          <a:noFill/>
        </p:spPr>
        <p:txBody>
          <a:bodyPr wrap="none" rtlCol="0">
            <a:spAutoFit/>
          </a:bodyPr>
          <a:lstStyle/>
          <a:p>
            <a:r>
              <a:rPr lang="en-US" dirty="0" smtClean="0"/>
              <a:t>RTCA measured over time (19 – 80 </a:t>
            </a:r>
            <a:r>
              <a:rPr lang="en-US" dirty="0" err="1" smtClean="0"/>
              <a:t>hrs</a:t>
            </a:r>
            <a:r>
              <a:rPr lang="en-US" dirty="0" smtClean="0"/>
              <a:t>)</a:t>
            </a:r>
          </a:p>
          <a:p>
            <a:r>
              <a:rPr lang="en-US" dirty="0"/>
              <a:t> </a:t>
            </a:r>
            <a:r>
              <a:rPr lang="en-US" dirty="0" smtClean="0"/>
              <a:t> Downward deflection = cytotoxicity</a:t>
            </a:r>
          </a:p>
        </p:txBody>
      </p:sp>
      <p:cxnSp>
        <p:nvCxnSpPr>
          <p:cNvPr id="9" name="Straight Connector 8"/>
          <p:cNvCxnSpPr/>
          <p:nvPr/>
        </p:nvCxnSpPr>
        <p:spPr>
          <a:xfrm>
            <a:off x="1537461" y="1648705"/>
            <a:ext cx="33423" cy="430000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4848225" y="2257377"/>
            <a:ext cx="4572000" cy="923330"/>
          </a:xfrm>
          <a:prstGeom prst="rect">
            <a:avLst/>
          </a:prstGeom>
        </p:spPr>
        <p:txBody>
          <a:bodyPr>
            <a:spAutoFit/>
          </a:bodyPr>
          <a:lstStyle/>
          <a:p>
            <a:endParaRPr lang="en-US" dirty="0"/>
          </a:p>
          <a:p>
            <a:r>
              <a:rPr lang="en-US" dirty="0"/>
              <a:t>MTT measured at 48 </a:t>
            </a:r>
            <a:r>
              <a:rPr lang="en-US" dirty="0" err="1"/>
              <a:t>hrs</a:t>
            </a:r>
            <a:endParaRPr lang="en-US" dirty="0"/>
          </a:p>
          <a:p>
            <a:r>
              <a:rPr lang="en-US" dirty="0"/>
              <a:t>  Low absorbance = </a:t>
            </a:r>
            <a:r>
              <a:rPr lang="en-US" dirty="0" smtClean="0"/>
              <a:t>cytotoxicity</a:t>
            </a:r>
            <a:endParaRPr lang="en-US" dirty="0"/>
          </a:p>
        </p:txBody>
      </p:sp>
      <p:sp>
        <p:nvSpPr>
          <p:cNvPr id="13" name="Rectangle 12"/>
          <p:cNvSpPr/>
          <p:nvPr/>
        </p:nvSpPr>
        <p:spPr>
          <a:xfrm>
            <a:off x="5024522" y="3675468"/>
            <a:ext cx="3919765" cy="1200329"/>
          </a:xfrm>
          <a:prstGeom prst="rect">
            <a:avLst/>
          </a:prstGeom>
        </p:spPr>
        <p:txBody>
          <a:bodyPr wrap="square">
            <a:spAutoFit/>
          </a:bodyPr>
          <a:lstStyle/>
          <a:p>
            <a:endParaRPr lang="en-US" dirty="0"/>
          </a:p>
          <a:p>
            <a:r>
              <a:rPr lang="en-US" dirty="0"/>
              <a:t>Conclusions:</a:t>
            </a:r>
          </a:p>
          <a:p>
            <a:pPr marL="285750" indent="-285750">
              <a:buFont typeface="Arial"/>
              <a:buChar char="•"/>
            </a:pPr>
            <a:r>
              <a:rPr lang="en-US" dirty="0"/>
              <a:t>In agreement on cytotoxicity</a:t>
            </a:r>
          </a:p>
          <a:p>
            <a:pPr marL="285750" indent="-285750">
              <a:buFont typeface="Arial"/>
              <a:buChar char="•"/>
            </a:pPr>
            <a:r>
              <a:rPr lang="en-US" dirty="0"/>
              <a:t>RTCA is “Data-Rich”</a:t>
            </a:r>
          </a:p>
        </p:txBody>
      </p:sp>
      <p:sp>
        <p:nvSpPr>
          <p:cNvPr id="14" name="Rectangle 13"/>
          <p:cNvSpPr/>
          <p:nvPr/>
        </p:nvSpPr>
        <p:spPr>
          <a:xfrm>
            <a:off x="211680" y="4634198"/>
            <a:ext cx="4636545" cy="156695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23496" y="3096892"/>
            <a:ext cx="4724729" cy="31042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057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Times New Roman"/>
                <a:cs typeface="Times New Roman"/>
              </a:rPr>
              <a:t>Beyond </a:t>
            </a:r>
            <a:r>
              <a:rPr lang="en-US" dirty="0" err="1" smtClean="0">
                <a:latin typeface="Times New Roman"/>
                <a:cs typeface="Times New Roman"/>
              </a:rPr>
              <a:t>cytotoxicity</a:t>
            </a:r>
            <a:r>
              <a:rPr lang="en-US" dirty="0" smtClean="0">
                <a:latin typeface="Times New Roman"/>
                <a:cs typeface="Times New Roman"/>
              </a:rPr>
              <a:t>: cellular effects of HfO</a:t>
            </a:r>
            <a:r>
              <a:rPr lang="en-US" baseline="-25000" dirty="0" smtClean="0">
                <a:latin typeface="Times New Roman"/>
                <a:cs typeface="Times New Roman"/>
              </a:rPr>
              <a:t>2</a:t>
            </a:r>
            <a:endParaRPr lang="en-US" dirty="0">
              <a:latin typeface="Times New Roman"/>
              <a:cs typeface="Times New Roman"/>
            </a:endParaRPr>
          </a:p>
        </p:txBody>
      </p:sp>
      <p:sp>
        <p:nvSpPr>
          <p:cNvPr id="5" name="Slide Number Placeholder 4"/>
          <p:cNvSpPr>
            <a:spLocks noGrp="1"/>
          </p:cNvSpPr>
          <p:nvPr>
            <p:ph type="sldNum" sz="quarter" idx="12"/>
          </p:nvPr>
        </p:nvSpPr>
        <p:spPr/>
        <p:txBody>
          <a:bodyPr/>
          <a:lstStyle/>
          <a:p>
            <a:fld id="{5EC87F58-77B2-C440-97D4-19FB79C02E3D}" type="slidenum">
              <a:rPr lang="en-US" smtClean="0"/>
              <a:pPr/>
              <a:t>11</a:t>
            </a:fld>
            <a:endParaRPr lang="en-US" dirty="0"/>
          </a:p>
        </p:txBody>
      </p:sp>
      <p:sp>
        <p:nvSpPr>
          <p:cNvPr id="3" name="Content Placeholder 2"/>
          <p:cNvSpPr>
            <a:spLocks noGrp="1"/>
          </p:cNvSpPr>
          <p:nvPr>
            <p:ph sz="quarter" idx="1"/>
          </p:nvPr>
        </p:nvSpPr>
        <p:spPr>
          <a:xfrm>
            <a:off x="301752" y="1730244"/>
            <a:ext cx="8503920" cy="4572000"/>
          </a:xfrm>
        </p:spPr>
        <p:txBody>
          <a:bodyPr>
            <a:normAutofit fontScale="85000" lnSpcReduction="20000"/>
          </a:bodyPr>
          <a:lstStyle/>
          <a:p>
            <a:pPr>
              <a:spcAft>
                <a:spcPts val="600"/>
              </a:spcAft>
            </a:pPr>
            <a:r>
              <a:rPr lang="en-US" dirty="0" smtClean="0">
                <a:latin typeface="Times New Roman"/>
                <a:cs typeface="Times New Roman"/>
              </a:rPr>
              <a:t>Cell death is the end point for toxicity testing</a:t>
            </a:r>
          </a:p>
          <a:p>
            <a:pPr>
              <a:spcAft>
                <a:spcPts val="600"/>
              </a:spcAft>
            </a:pPr>
            <a:r>
              <a:rPr lang="en-US" dirty="0" smtClean="0">
                <a:latin typeface="Times New Roman"/>
                <a:cs typeface="Times New Roman"/>
              </a:rPr>
              <a:t>Detrimental cellular effects can occur in the absence of cell death</a:t>
            </a:r>
          </a:p>
          <a:p>
            <a:pPr lvl="1">
              <a:spcAft>
                <a:spcPts val="600"/>
              </a:spcAft>
            </a:pPr>
            <a:r>
              <a:rPr lang="en-US" dirty="0" smtClean="0">
                <a:latin typeface="Times New Roman"/>
                <a:cs typeface="Times New Roman"/>
              </a:rPr>
              <a:t>Cell transformation – e.g., Cancer</a:t>
            </a:r>
          </a:p>
          <a:p>
            <a:pPr lvl="1">
              <a:spcAft>
                <a:spcPts val="600"/>
              </a:spcAft>
            </a:pPr>
            <a:r>
              <a:rPr lang="en-US" dirty="0" smtClean="0">
                <a:latin typeface="Times New Roman"/>
                <a:cs typeface="Times New Roman"/>
              </a:rPr>
              <a:t>Loss of ability to respond to cellular signals or stress</a:t>
            </a:r>
          </a:p>
          <a:p>
            <a:pPr>
              <a:spcAft>
                <a:spcPts val="1200"/>
              </a:spcAft>
            </a:pPr>
            <a:r>
              <a:rPr lang="en-US" dirty="0" smtClean="0">
                <a:latin typeface="Times New Roman"/>
                <a:cs typeface="Times New Roman"/>
              </a:rPr>
              <a:t>Are there adverse effects in lung epithelial cells from HfO</a:t>
            </a:r>
            <a:r>
              <a:rPr lang="en-US" baseline="-25000" dirty="0" smtClean="0">
                <a:latin typeface="Times New Roman"/>
                <a:cs typeface="Times New Roman"/>
              </a:rPr>
              <a:t>2</a:t>
            </a:r>
            <a:r>
              <a:rPr lang="en-US" dirty="0" smtClean="0">
                <a:latin typeface="Times New Roman"/>
                <a:cs typeface="Times New Roman"/>
              </a:rPr>
              <a:t> </a:t>
            </a:r>
            <a:r>
              <a:rPr lang="en-US" dirty="0" err="1" smtClean="0">
                <a:latin typeface="Times New Roman"/>
                <a:cs typeface="Times New Roman"/>
              </a:rPr>
              <a:t>ENPs</a:t>
            </a:r>
            <a:r>
              <a:rPr lang="en-US" dirty="0" smtClean="0">
                <a:latin typeface="Times New Roman"/>
                <a:cs typeface="Times New Roman"/>
              </a:rPr>
              <a:t> exposure in the absence of cell death? </a:t>
            </a:r>
          </a:p>
          <a:p>
            <a:pPr>
              <a:spcAft>
                <a:spcPts val="1200"/>
              </a:spcAft>
            </a:pPr>
            <a:r>
              <a:rPr lang="en-US" dirty="0" smtClean="0">
                <a:latin typeface="Times New Roman"/>
                <a:cs typeface="Times New Roman"/>
              </a:rPr>
              <a:t>We used the RTCA to evaluate low-dose ENP exposure on ATP-induced airway epithelial cell signaling</a:t>
            </a:r>
          </a:p>
          <a:p>
            <a:pPr lvl="1"/>
            <a:r>
              <a:rPr lang="en-US" dirty="0" smtClean="0">
                <a:latin typeface="Times New Roman"/>
                <a:cs typeface="Times New Roman"/>
              </a:rPr>
              <a:t>Alterations in ATP signaling is associated with innate immune impairment and chronic lung diseases</a:t>
            </a:r>
          </a:p>
          <a:p>
            <a:pPr lvl="1"/>
            <a:r>
              <a:rPr lang="en-US" dirty="0" smtClean="0">
                <a:latin typeface="Times New Roman"/>
                <a:cs typeface="Times New Roman"/>
              </a:rPr>
              <a:t>ATP initiates an immediate physiological response that translates to an increase in cell index when measured by RTCA</a:t>
            </a:r>
          </a:p>
          <a:p>
            <a:pPr lvl="1"/>
            <a:endParaRPr lang="en-US" dirty="0" smtClean="0">
              <a:latin typeface="Times New Roman"/>
              <a:cs typeface="Times New Roman"/>
            </a:endParaRPr>
          </a:p>
          <a:p>
            <a:pPr>
              <a:spcAft>
                <a:spcPts val="600"/>
              </a:spcAft>
              <a:buNone/>
            </a:pPr>
            <a:endParaRPr lang="en-US" dirty="0" smtClean="0">
              <a:latin typeface="Times New Roman"/>
              <a:cs typeface="Times New Roman"/>
            </a:endParaRPr>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RTCA Assay</a:t>
            </a:r>
            <a:endParaRPr lang="en-US" dirty="0"/>
          </a:p>
        </p:txBody>
      </p:sp>
      <p:sp>
        <p:nvSpPr>
          <p:cNvPr id="3" name="Slide Number Placeholder 2"/>
          <p:cNvSpPr>
            <a:spLocks noGrp="1"/>
          </p:cNvSpPr>
          <p:nvPr>
            <p:ph type="sldNum" sz="quarter" idx="12"/>
          </p:nvPr>
        </p:nvSpPr>
        <p:spPr>
          <a:xfrm>
            <a:off x="8378952" y="6284484"/>
            <a:ext cx="457200" cy="441325"/>
          </a:xfrm>
        </p:spPr>
        <p:txBody>
          <a:bodyPr/>
          <a:lstStyle/>
          <a:p>
            <a:fld id="{5EC87F58-77B2-C440-97D4-19FB79C02E3D}" type="slidenum">
              <a:rPr lang="en-US" smtClean="0"/>
              <a:pPr/>
              <a:t>12</a:t>
            </a:fld>
            <a:endParaRPr lang="en-US" dirty="0"/>
          </a:p>
        </p:txBody>
      </p:sp>
      <p:pic>
        <p:nvPicPr>
          <p:cNvPr id="5" name="Picture 4" descr="RTCA ATP_original.psd"/>
          <p:cNvPicPr>
            <a:picLocks/>
          </p:cNvPicPr>
          <p:nvPr/>
        </p:nvPicPr>
        <p:blipFill>
          <a:blip r:embed="rId3"/>
          <a:stretch>
            <a:fillRect/>
          </a:stretch>
        </p:blipFill>
        <p:spPr>
          <a:xfrm>
            <a:off x="965198" y="2647541"/>
            <a:ext cx="7251192" cy="3721608"/>
          </a:xfrm>
          <a:prstGeom prst="rect">
            <a:avLst/>
          </a:prstGeom>
        </p:spPr>
      </p:pic>
      <p:sp>
        <p:nvSpPr>
          <p:cNvPr id="6" name="Content Placeholder 2"/>
          <p:cNvSpPr txBox="1">
            <a:spLocks/>
          </p:cNvSpPr>
          <p:nvPr/>
        </p:nvSpPr>
        <p:spPr>
          <a:xfrm>
            <a:off x="301752" y="1527048"/>
            <a:ext cx="8503920" cy="1120493"/>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Raw</a:t>
            </a:r>
            <a:r>
              <a:rPr kumimoji="0" lang="en-US" sz="2700" b="0" i="0" u="none" strike="noStrike" kern="1200" cap="none" spc="0" normalizeH="0" noProof="0" dirty="0" smtClean="0">
                <a:ln>
                  <a:noFill/>
                </a:ln>
                <a:solidFill>
                  <a:schemeClr val="tx1"/>
                </a:solidFill>
                <a:effectLst/>
                <a:uLnTx/>
                <a:uFillTx/>
                <a:latin typeface="+mn-lt"/>
                <a:ea typeface="+mn-ea"/>
                <a:cs typeface="+mn-cs"/>
              </a:rPr>
              <a:t> data obtaine</a:t>
            </a:r>
            <a:r>
              <a:rPr lang="en-US" sz="2700" noProof="0" dirty="0" smtClean="0"/>
              <a:t>d from RTCA </a:t>
            </a:r>
            <a:endParaRPr kumimoji="0" lang="en-US" sz="27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TextBox 6"/>
          <p:cNvSpPr txBox="1"/>
          <p:nvPr/>
        </p:nvSpPr>
        <p:spPr>
          <a:xfrm>
            <a:off x="1219195" y="3331569"/>
            <a:ext cx="2167467" cy="646331"/>
          </a:xfrm>
          <a:prstGeom prst="rect">
            <a:avLst/>
          </a:prstGeom>
          <a:noFill/>
        </p:spPr>
        <p:txBody>
          <a:bodyPr wrap="square" rtlCol="0">
            <a:spAutoFit/>
          </a:bodyPr>
          <a:lstStyle/>
          <a:p>
            <a:r>
              <a:rPr lang="en-US" dirty="0" smtClean="0"/>
              <a:t>Grow cells in normal conditions</a:t>
            </a:r>
            <a:endParaRPr lang="en-US" dirty="0"/>
          </a:p>
        </p:txBody>
      </p:sp>
      <p:sp>
        <p:nvSpPr>
          <p:cNvPr id="10" name="TextBox 9"/>
          <p:cNvSpPr txBox="1"/>
          <p:nvPr/>
        </p:nvSpPr>
        <p:spPr>
          <a:xfrm>
            <a:off x="3318930" y="3143868"/>
            <a:ext cx="2252133" cy="646331"/>
          </a:xfrm>
          <a:prstGeom prst="rect">
            <a:avLst/>
          </a:prstGeom>
          <a:noFill/>
        </p:spPr>
        <p:txBody>
          <a:bodyPr wrap="square" rtlCol="0">
            <a:spAutoFit/>
          </a:bodyPr>
          <a:lstStyle/>
          <a:p>
            <a:r>
              <a:rPr lang="en-US" dirty="0" smtClean="0"/>
              <a:t>24-hr HfO2 NP exposure</a:t>
            </a:r>
            <a:endParaRPr lang="en-US" dirty="0"/>
          </a:p>
        </p:txBody>
      </p:sp>
      <p:cxnSp>
        <p:nvCxnSpPr>
          <p:cNvPr id="19" name="Straight Connector 18"/>
          <p:cNvCxnSpPr/>
          <p:nvPr/>
        </p:nvCxnSpPr>
        <p:spPr>
          <a:xfrm>
            <a:off x="1388533" y="4045633"/>
            <a:ext cx="1811866" cy="1588"/>
          </a:xfrm>
          <a:prstGeom prst="line">
            <a:avLst/>
          </a:prstGeom>
          <a:ln w="59055">
            <a:prstDash val="solid"/>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420531" y="3857781"/>
            <a:ext cx="1913470" cy="1588"/>
          </a:xfrm>
          <a:prstGeom prst="line">
            <a:avLst/>
          </a:prstGeom>
          <a:ln w="59055">
            <a:prstDash val="solid"/>
          </a:ln>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5046144" y="2131822"/>
            <a:ext cx="1371600" cy="962835"/>
            <a:chOff x="5046144" y="2131822"/>
            <a:chExt cx="1371600" cy="962835"/>
          </a:xfrm>
        </p:grpSpPr>
        <p:cxnSp>
          <p:nvCxnSpPr>
            <p:cNvPr id="22" name="Straight Connector 21"/>
            <p:cNvCxnSpPr/>
            <p:nvPr/>
          </p:nvCxnSpPr>
          <p:spPr>
            <a:xfrm>
              <a:off x="5486401" y="3093069"/>
              <a:ext cx="440266" cy="1588"/>
            </a:xfrm>
            <a:prstGeom prst="line">
              <a:avLst/>
            </a:prstGeom>
            <a:ln w="59055">
              <a:prstDash val="solid"/>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046144" y="2131822"/>
              <a:ext cx="1371600" cy="923330"/>
            </a:xfrm>
            <a:prstGeom prst="rect">
              <a:avLst/>
            </a:prstGeom>
            <a:noFill/>
          </p:spPr>
          <p:txBody>
            <a:bodyPr wrap="square" rtlCol="0">
              <a:spAutoFit/>
            </a:bodyPr>
            <a:lstStyle/>
            <a:p>
              <a:pPr algn="ctr"/>
              <a:r>
                <a:rPr lang="en-US" dirty="0" smtClean="0"/>
                <a:t>Signaling Response (ATP) </a:t>
              </a:r>
              <a:endParaRPr lang="en-US" dirty="0"/>
            </a:p>
          </p:txBody>
        </p:sp>
      </p:grpSp>
      <p:sp>
        <p:nvSpPr>
          <p:cNvPr id="8" name="Rectangle 7"/>
          <p:cNvSpPr/>
          <p:nvPr/>
        </p:nvSpPr>
        <p:spPr>
          <a:xfrm>
            <a:off x="5202860" y="2131822"/>
            <a:ext cx="1047257" cy="22057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noFill/>
            </a:endParaRPr>
          </a:p>
        </p:txBody>
      </p:sp>
    </p:spTree>
    <p:extLst>
      <p:ext uri="{BB962C8B-B14F-4D97-AF65-F5344CB8AC3E}">
        <p14:creationId xmlns:p14="http://schemas.microsoft.com/office/powerpoint/2010/main" val="87306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4940" y="1716400"/>
            <a:ext cx="8814816" cy="2255667"/>
          </a:xfrm>
          <a:prstGeom prst="rect">
            <a:avLst/>
          </a:prstGeom>
        </p:spPr>
      </p:pic>
      <p:sp>
        <p:nvSpPr>
          <p:cNvPr id="11" name="TextBox 10"/>
          <p:cNvSpPr txBox="1">
            <a:spLocks noChangeArrowheads="1"/>
          </p:cNvSpPr>
          <p:nvPr/>
        </p:nvSpPr>
        <p:spPr bwMode="auto">
          <a:xfrm>
            <a:off x="8312378" y="1506253"/>
            <a:ext cx="1144025" cy="369888"/>
          </a:xfrm>
          <a:prstGeom prst="rect">
            <a:avLst/>
          </a:prstGeom>
          <a:noFill/>
          <a:ln w="9525">
            <a:noFill/>
            <a:miter lim="800000"/>
            <a:headEnd/>
            <a:tailEnd/>
          </a:ln>
        </p:spPr>
        <p:txBody>
          <a:bodyPr wrap="square">
            <a:prstTxWarp prst="textNoShape">
              <a:avLst/>
            </a:prstTxWarp>
            <a:spAutoFit/>
          </a:bodyPr>
          <a:lstStyle/>
          <a:p>
            <a:r>
              <a:rPr lang="en-US" sz="1800" dirty="0">
                <a:latin typeface="Times New Roman"/>
                <a:cs typeface="Times New Roman"/>
              </a:rPr>
              <a:t>[ATP]</a:t>
            </a:r>
          </a:p>
        </p:txBody>
      </p:sp>
      <p:sp>
        <p:nvSpPr>
          <p:cNvPr id="13" name="Title 12"/>
          <p:cNvSpPr>
            <a:spLocks noGrp="1"/>
          </p:cNvSpPr>
          <p:nvPr>
            <p:ph type="title"/>
          </p:nvPr>
        </p:nvSpPr>
        <p:spPr>
          <a:xfrm>
            <a:off x="665945" y="436958"/>
            <a:ext cx="8170207" cy="591742"/>
          </a:xfrm>
        </p:spPr>
        <p:txBody>
          <a:bodyPr wrap="square">
            <a:noAutofit/>
          </a:bodyPr>
          <a:lstStyle/>
          <a:p>
            <a:r>
              <a:rPr lang="en-US" sz="2800" dirty="0" smtClean="0">
                <a:latin typeface="Times New Roman"/>
                <a:cs typeface="Times New Roman"/>
              </a:rPr>
              <a:t>Physiologic response to ATP following ENP and micron-sized HfO</a:t>
            </a:r>
            <a:r>
              <a:rPr lang="en-US" sz="2800" baseline="-25000" dirty="0" smtClean="0">
                <a:latin typeface="Times New Roman"/>
                <a:cs typeface="Times New Roman"/>
              </a:rPr>
              <a:t>2</a:t>
            </a:r>
            <a:r>
              <a:rPr lang="en-US" sz="2800" dirty="0" smtClean="0">
                <a:latin typeface="Times New Roman"/>
                <a:cs typeface="Times New Roman"/>
              </a:rPr>
              <a:t> exposure in 16HBE14o- cells</a:t>
            </a:r>
            <a:endParaRPr lang="en-US" sz="2800" dirty="0">
              <a:latin typeface="Times New Roman"/>
              <a:cs typeface="Times New Roman"/>
            </a:endParaRPr>
          </a:p>
        </p:txBody>
      </p:sp>
      <p:sp>
        <p:nvSpPr>
          <p:cNvPr id="12" name="Slide Number Placeholder 11"/>
          <p:cNvSpPr>
            <a:spLocks noGrp="1"/>
          </p:cNvSpPr>
          <p:nvPr>
            <p:ph type="sldNum" sz="quarter" idx="12"/>
          </p:nvPr>
        </p:nvSpPr>
        <p:spPr>
          <a:xfrm>
            <a:off x="8378952" y="6284484"/>
            <a:ext cx="457200" cy="441325"/>
          </a:xfrm>
        </p:spPr>
        <p:txBody>
          <a:bodyPr/>
          <a:lstStyle/>
          <a:p>
            <a:fld id="{5EC87F58-77B2-C440-97D4-19FB79C02E3D}" type="slidenum">
              <a:rPr lang="en-US" smtClean="0">
                <a:latin typeface="Times New Roman"/>
                <a:cs typeface="Times New Roman"/>
              </a:rPr>
              <a:pPr/>
              <a:t>13</a:t>
            </a:fld>
            <a:endParaRPr lang="en-US" dirty="0">
              <a:latin typeface="Times New Roman"/>
              <a:cs typeface="Times New Roman"/>
            </a:endParaRPr>
          </a:p>
        </p:txBody>
      </p:sp>
      <p:sp>
        <p:nvSpPr>
          <p:cNvPr id="9" name="TextBox 8"/>
          <p:cNvSpPr txBox="1"/>
          <p:nvPr/>
        </p:nvSpPr>
        <p:spPr>
          <a:xfrm>
            <a:off x="164940" y="1347068"/>
            <a:ext cx="1358102" cy="369332"/>
          </a:xfrm>
          <a:prstGeom prst="rect">
            <a:avLst/>
          </a:prstGeom>
          <a:noFill/>
        </p:spPr>
        <p:txBody>
          <a:bodyPr wrap="none" rtlCol="0">
            <a:spAutoFit/>
          </a:bodyPr>
          <a:lstStyle/>
          <a:p>
            <a:r>
              <a:rPr lang="en-US" dirty="0" smtClean="0">
                <a:latin typeface="Times New Roman"/>
                <a:cs typeface="Times New Roman"/>
              </a:rPr>
              <a:t>HfO</a:t>
            </a:r>
            <a:r>
              <a:rPr lang="en-US" baseline="-25000" dirty="0" smtClean="0">
                <a:latin typeface="Times New Roman"/>
                <a:cs typeface="Times New Roman"/>
              </a:rPr>
              <a:t>2</a:t>
            </a:r>
            <a:r>
              <a:rPr lang="en-US" dirty="0" smtClean="0">
                <a:latin typeface="Times New Roman"/>
                <a:cs typeface="Times New Roman"/>
              </a:rPr>
              <a:t> </a:t>
            </a:r>
            <a:r>
              <a:rPr lang="en-US" dirty="0" err="1" smtClean="0">
                <a:latin typeface="Times New Roman"/>
                <a:cs typeface="Times New Roman"/>
              </a:rPr>
              <a:t>ENPs</a:t>
            </a:r>
            <a:r>
              <a:rPr lang="en-US" dirty="0" smtClean="0">
                <a:latin typeface="Times New Roman"/>
                <a:cs typeface="Times New Roman"/>
              </a:rPr>
              <a:t>:</a:t>
            </a:r>
            <a:endParaRPr lang="en-US" dirty="0">
              <a:latin typeface="Times New Roman"/>
              <a:cs typeface="Times New Roman"/>
            </a:endParaRPr>
          </a:p>
        </p:txBody>
      </p:sp>
      <p:sp>
        <p:nvSpPr>
          <p:cNvPr id="15" name="TextBox 14"/>
          <p:cNvSpPr txBox="1"/>
          <p:nvPr/>
        </p:nvSpPr>
        <p:spPr>
          <a:xfrm>
            <a:off x="152240" y="3895867"/>
            <a:ext cx="2024412" cy="369332"/>
          </a:xfrm>
          <a:prstGeom prst="rect">
            <a:avLst/>
          </a:prstGeom>
          <a:noFill/>
        </p:spPr>
        <p:txBody>
          <a:bodyPr wrap="none" rtlCol="0">
            <a:spAutoFit/>
          </a:bodyPr>
          <a:lstStyle/>
          <a:p>
            <a:r>
              <a:rPr lang="en-US" dirty="0" smtClean="0">
                <a:latin typeface="Times New Roman"/>
                <a:cs typeface="Times New Roman"/>
              </a:rPr>
              <a:t>HfO</a:t>
            </a:r>
            <a:r>
              <a:rPr lang="en-US" baseline="-25000" dirty="0" smtClean="0">
                <a:latin typeface="Times New Roman"/>
                <a:cs typeface="Times New Roman"/>
              </a:rPr>
              <a:t>2</a:t>
            </a:r>
            <a:r>
              <a:rPr lang="en-US" dirty="0" smtClean="0">
                <a:latin typeface="Times New Roman"/>
                <a:cs typeface="Times New Roman"/>
              </a:rPr>
              <a:t> Micron-sized:</a:t>
            </a:r>
            <a:endParaRPr lang="en-US" dirty="0">
              <a:latin typeface="Times New Roman"/>
              <a:cs typeface="Times New Roman"/>
            </a:endParaRPr>
          </a:p>
        </p:txBody>
      </p:sp>
      <p:pic>
        <p:nvPicPr>
          <p:cNvPr id="21" name="Picture 20" descr="250ppm micron-sized HfO2 cell traces.pdf"/>
          <p:cNvPicPr>
            <a:picLocks noChangeAspect="1"/>
          </p:cNvPicPr>
          <p:nvPr/>
        </p:nvPicPr>
        <p:blipFill>
          <a:blip r:embed="rId4"/>
          <a:stretch>
            <a:fillRect/>
          </a:stretch>
        </p:blipFill>
        <p:spPr>
          <a:xfrm>
            <a:off x="5512656" y="4226067"/>
            <a:ext cx="3517900" cy="2146300"/>
          </a:xfrm>
          <a:prstGeom prst="rect">
            <a:avLst/>
          </a:prstGeom>
        </p:spPr>
      </p:pic>
      <p:sp>
        <p:nvSpPr>
          <p:cNvPr id="22" name="TextBox 21"/>
          <p:cNvSpPr txBox="1">
            <a:spLocks noChangeArrowheads="1"/>
          </p:cNvSpPr>
          <p:nvPr/>
        </p:nvSpPr>
        <p:spPr bwMode="auto">
          <a:xfrm>
            <a:off x="8330175" y="4392199"/>
            <a:ext cx="836177" cy="369332"/>
          </a:xfrm>
          <a:prstGeom prst="rect">
            <a:avLst/>
          </a:prstGeom>
          <a:noFill/>
          <a:ln w="9525">
            <a:noFill/>
            <a:miter lim="800000"/>
            <a:headEnd/>
            <a:tailEnd/>
          </a:ln>
        </p:spPr>
        <p:txBody>
          <a:bodyPr wrap="square">
            <a:prstTxWarp prst="textNoShape">
              <a:avLst/>
            </a:prstTxWarp>
            <a:spAutoFit/>
          </a:bodyPr>
          <a:lstStyle/>
          <a:p>
            <a:r>
              <a:rPr lang="en-US" sz="1800" dirty="0">
                <a:latin typeface="Times New Roman"/>
                <a:cs typeface="Times New Roman"/>
              </a:rPr>
              <a:t>[ATP]</a:t>
            </a:r>
          </a:p>
        </p:txBody>
      </p:sp>
      <p:pic>
        <p:nvPicPr>
          <p:cNvPr id="17" name="Picture 16" descr="0ppm micron-sized HfO2 ATP traces.pdf"/>
          <p:cNvPicPr>
            <a:picLocks noChangeAspect="1"/>
          </p:cNvPicPr>
          <p:nvPr/>
        </p:nvPicPr>
        <p:blipFill>
          <a:blip r:embed="rId5"/>
          <a:stretch>
            <a:fillRect/>
          </a:stretch>
        </p:blipFill>
        <p:spPr>
          <a:xfrm>
            <a:off x="101440" y="4227099"/>
            <a:ext cx="2743200" cy="2146300"/>
          </a:xfrm>
          <a:prstGeom prst="rect">
            <a:avLst/>
          </a:prstGeom>
        </p:spPr>
      </p:pic>
      <p:pic>
        <p:nvPicPr>
          <p:cNvPr id="18" name="Picture 17" descr="50ppm micron-sized HfO2 cell traces.pdf"/>
          <p:cNvPicPr>
            <a:picLocks noChangeAspect="1"/>
          </p:cNvPicPr>
          <p:nvPr/>
        </p:nvPicPr>
        <p:blipFill>
          <a:blip r:embed="rId6"/>
          <a:stretch>
            <a:fillRect/>
          </a:stretch>
        </p:blipFill>
        <p:spPr>
          <a:xfrm>
            <a:off x="2845656" y="4227099"/>
            <a:ext cx="2743200" cy="2133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067301" y="1612901"/>
            <a:ext cx="3768852" cy="2985433"/>
          </a:xfrm>
          <a:prstGeom prst="rect">
            <a:avLst/>
          </a:prstGeom>
          <a:noFill/>
        </p:spPr>
        <p:txBody>
          <a:bodyPr wrap="square" rtlCol="0">
            <a:spAutoFit/>
          </a:bodyPr>
          <a:lstStyle/>
          <a:p>
            <a:pPr marL="165100" indent="-165100">
              <a:spcAft>
                <a:spcPts val="600"/>
              </a:spcAft>
            </a:pPr>
            <a:r>
              <a:rPr lang="en-US" sz="2000" dirty="0" smtClean="0">
                <a:latin typeface="Times New Roman"/>
                <a:cs typeface="Times New Roman"/>
              </a:rPr>
              <a:t>• </a:t>
            </a:r>
            <a:r>
              <a:rPr lang="en-US" sz="2000" dirty="0">
                <a:latin typeface="Times New Roman"/>
                <a:cs typeface="Times New Roman"/>
              </a:rPr>
              <a:t>24-hr incubation with</a:t>
            </a:r>
            <a:r>
              <a:rPr lang="en-US" sz="2000" dirty="0" smtClean="0">
                <a:latin typeface="Times New Roman"/>
                <a:cs typeface="Times New Roman"/>
              </a:rPr>
              <a:t> low-dose ENP HfO</a:t>
            </a:r>
            <a:r>
              <a:rPr lang="en-US" sz="2000" baseline="-25000" dirty="0" smtClean="0">
                <a:latin typeface="Times New Roman"/>
                <a:cs typeface="Times New Roman"/>
              </a:rPr>
              <a:t>2</a:t>
            </a:r>
            <a:r>
              <a:rPr lang="en-US" sz="2000" dirty="0" smtClean="0">
                <a:latin typeface="Times New Roman"/>
                <a:cs typeface="Times New Roman"/>
              </a:rPr>
              <a:t> reduces physiologic response to ATP: </a:t>
            </a:r>
          </a:p>
          <a:p>
            <a:pPr marL="622300" lvl="1" indent="-165100">
              <a:spcAft>
                <a:spcPts val="600"/>
              </a:spcAft>
              <a:buFont typeface="Arial"/>
              <a:buChar char="•"/>
            </a:pPr>
            <a:r>
              <a:rPr lang="en-US" dirty="0" smtClean="0">
                <a:latin typeface="Times New Roman"/>
                <a:cs typeface="Times New Roman"/>
              </a:rPr>
              <a:t>P &lt;0.05 at 100 μM ATP</a:t>
            </a:r>
            <a:br>
              <a:rPr lang="en-US" dirty="0" smtClean="0">
                <a:latin typeface="Times New Roman"/>
                <a:cs typeface="Times New Roman"/>
              </a:rPr>
            </a:br>
            <a:r>
              <a:rPr lang="en-US" dirty="0" smtClean="0">
                <a:latin typeface="Times New Roman"/>
                <a:cs typeface="Times New Roman"/>
              </a:rPr>
              <a:t>(0 vs. 50 and 250 </a:t>
            </a:r>
            <a:r>
              <a:rPr lang="en-US" dirty="0" err="1" smtClean="0">
                <a:latin typeface="Times New Roman"/>
                <a:cs typeface="Times New Roman"/>
              </a:rPr>
              <a:t>ppm</a:t>
            </a:r>
            <a:r>
              <a:rPr lang="en-US" dirty="0" smtClean="0">
                <a:latin typeface="Times New Roman"/>
                <a:cs typeface="Times New Roman"/>
              </a:rPr>
              <a:t>)</a:t>
            </a:r>
          </a:p>
          <a:p>
            <a:pPr marL="622300" lvl="1" indent="-165100">
              <a:spcAft>
                <a:spcPts val="600"/>
              </a:spcAft>
              <a:buFont typeface="Arial"/>
              <a:buChar char="•"/>
            </a:pPr>
            <a:r>
              <a:rPr lang="en-US" dirty="0" smtClean="0">
                <a:latin typeface="Times New Roman"/>
                <a:cs typeface="Times New Roman"/>
              </a:rPr>
              <a:t>P &lt;0.05 at 30,10, and 3 μM ATP (0 vs. 250 </a:t>
            </a:r>
            <a:r>
              <a:rPr lang="en-US" dirty="0" err="1" smtClean="0">
                <a:latin typeface="Times New Roman"/>
                <a:cs typeface="Times New Roman"/>
              </a:rPr>
              <a:t>ppm</a:t>
            </a:r>
            <a:r>
              <a:rPr lang="en-US" dirty="0" smtClean="0">
                <a:latin typeface="Times New Roman"/>
                <a:cs typeface="Times New Roman"/>
              </a:rPr>
              <a:t>)</a:t>
            </a:r>
          </a:p>
          <a:p>
            <a:pPr marL="622300" lvl="1" indent="-165100">
              <a:spcAft>
                <a:spcPts val="600"/>
              </a:spcAft>
              <a:buFont typeface="Arial"/>
              <a:buChar char="•"/>
            </a:pPr>
            <a:endParaRPr lang="en-US" dirty="0" smtClean="0">
              <a:latin typeface="Times New Roman"/>
              <a:cs typeface="Times New Roman"/>
            </a:endParaRPr>
          </a:p>
          <a:p>
            <a:pPr marL="622300" lvl="1" indent="-165100">
              <a:spcAft>
                <a:spcPts val="600"/>
              </a:spcAft>
              <a:buFont typeface="Arial"/>
              <a:buChar char="•"/>
            </a:pPr>
            <a:endParaRPr lang="en-US" dirty="0" smtClean="0">
              <a:latin typeface="Times New Roman"/>
              <a:cs typeface="Times New Roman"/>
            </a:endParaRPr>
          </a:p>
        </p:txBody>
      </p:sp>
      <p:sp>
        <p:nvSpPr>
          <p:cNvPr id="13" name="Title 12"/>
          <p:cNvSpPr>
            <a:spLocks noGrp="1"/>
          </p:cNvSpPr>
          <p:nvPr>
            <p:ph type="title"/>
          </p:nvPr>
        </p:nvSpPr>
        <p:spPr>
          <a:xfrm>
            <a:off x="665945" y="309958"/>
            <a:ext cx="8170207" cy="758952"/>
          </a:xfrm>
        </p:spPr>
        <p:txBody>
          <a:bodyPr wrap="square">
            <a:noAutofit/>
          </a:bodyPr>
          <a:lstStyle/>
          <a:p>
            <a:r>
              <a:rPr lang="en-US" sz="2800" dirty="0" smtClean="0">
                <a:latin typeface="Times New Roman"/>
                <a:cs typeface="Times New Roman"/>
              </a:rPr>
              <a:t>Quantification of physiologic response to ATP following ENP and micron-sized HfO</a:t>
            </a:r>
            <a:r>
              <a:rPr lang="en-US" sz="2800" baseline="-25000" dirty="0" smtClean="0">
                <a:latin typeface="Times New Roman"/>
                <a:cs typeface="Times New Roman"/>
              </a:rPr>
              <a:t>2</a:t>
            </a:r>
            <a:r>
              <a:rPr lang="en-US" sz="2800" dirty="0" smtClean="0">
                <a:latin typeface="Times New Roman"/>
                <a:cs typeface="Times New Roman"/>
              </a:rPr>
              <a:t> exposure</a:t>
            </a:r>
            <a:endParaRPr lang="en-US" sz="2800" dirty="0"/>
          </a:p>
        </p:txBody>
      </p:sp>
      <p:sp>
        <p:nvSpPr>
          <p:cNvPr id="12" name="Slide Number Placeholder 11"/>
          <p:cNvSpPr>
            <a:spLocks noGrp="1"/>
          </p:cNvSpPr>
          <p:nvPr>
            <p:ph type="sldNum" sz="quarter" idx="12"/>
          </p:nvPr>
        </p:nvSpPr>
        <p:spPr>
          <a:xfrm>
            <a:off x="8378952" y="6284484"/>
            <a:ext cx="457200" cy="441325"/>
          </a:xfrm>
        </p:spPr>
        <p:txBody>
          <a:bodyPr/>
          <a:lstStyle/>
          <a:p>
            <a:fld id="{5EC87F58-77B2-C440-97D4-19FB79C02E3D}" type="slidenum">
              <a:rPr lang="en-US" smtClean="0">
                <a:latin typeface="Times New Roman"/>
                <a:cs typeface="Times New Roman"/>
              </a:rPr>
              <a:pPr/>
              <a:t>14</a:t>
            </a:fld>
            <a:endParaRPr lang="en-US" dirty="0">
              <a:latin typeface="Times New Roman"/>
              <a:cs typeface="Times New Roman"/>
            </a:endParaRPr>
          </a:p>
        </p:txBody>
      </p:sp>
      <p:pic>
        <p:nvPicPr>
          <p:cNvPr id="11" name="Picture 10" descr="ENPRTCAATPAUC_4hr.pdf"/>
          <p:cNvPicPr>
            <a:picLocks noChangeAspect="1"/>
          </p:cNvPicPr>
          <p:nvPr/>
        </p:nvPicPr>
        <p:blipFill>
          <a:blip r:embed="rId3"/>
          <a:stretch>
            <a:fillRect/>
          </a:stretch>
        </p:blipFill>
        <p:spPr>
          <a:xfrm>
            <a:off x="457200" y="1612900"/>
            <a:ext cx="4114800" cy="2184400"/>
          </a:xfrm>
          <a:prstGeom prst="rect">
            <a:avLst/>
          </a:prstGeom>
        </p:spPr>
      </p:pic>
      <p:pic>
        <p:nvPicPr>
          <p:cNvPr id="15" name="Picture 14" descr="Micron-sizedRTCAATP(AUC) transformed.pdf"/>
          <p:cNvPicPr>
            <a:picLocks noChangeAspect="1"/>
          </p:cNvPicPr>
          <p:nvPr/>
        </p:nvPicPr>
        <p:blipFill>
          <a:blip r:embed="rId4"/>
          <a:stretch>
            <a:fillRect/>
          </a:stretch>
        </p:blipFill>
        <p:spPr>
          <a:xfrm>
            <a:off x="457200" y="4023884"/>
            <a:ext cx="4114800" cy="2260600"/>
          </a:xfrm>
          <a:prstGeom prst="rect">
            <a:avLst/>
          </a:prstGeom>
        </p:spPr>
      </p:pic>
      <p:sp>
        <p:nvSpPr>
          <p:cNvPr id="16" name="TextBox 15"/>
          <p:cNvSpPr txBox="1"/>
          <p:nvPr/>
        </p:nvSpPr>
        <p:spPr>
          <a:xfrm>
            <a:off x="5067300" y="4023884"/>
            <a:ext cx="3768852" cy="2277547"/>
          </a:xfrm>
          <a:prstGeom prst="rect">
            <a:avLst/>
          </a:prstGeom>
          <a:noFill/>
        </p:spPr>
        <p:txBody>
          <a:bodyPr wrap="square" rtlCol="0">
            <a:spAutoFit/>
          </a:bodyPr>
          <a:lstStyle/>
          <a:p>
            <a:pPr marL="165100" indent="-165100">
              <a:spcAft>
                <a:spcPts val="600"/>
              </a:spcAft>
            </a:pPr>
            <a:r>
              <a:rPr lang="en-US" sz="2000" dirty="0" smtClean="0">
                <a:latin typeface="Times New Roman"/>
                <a:cs typeface="Times New Roman"/>
              </a:rPr>
              <a:t>• </a:t>
            </a:r>
            <a:r>
              <a:rPr lang="en-US" sz="2000" dirty="0">
                <a:latin typeface="Times New Roman"/>
                <a:cs typeface="Times New Roman"/>
              </a:rPr>
              <a:t>24-hr incubation with</a:t>
            </a:r>
            <a:r>
              <a:rPr lang="en-US" sz="2000" dirty="0" smtClean="0">
                <a:latin typeface="Times New Roman"/>
                <a:cs typeface="Times New Roman"/>
              </a:rPr>
              <a:t> low-dose micron-sized HfO</a:t>
            </a:r>
            <a:r>
              <a:rPr lang="en-US" sz="2000" baseline="-25000" dirty="0" smtClean="0">
                <a:latin typeface="Times New Roman"/>
                <a:cs typeface="Times New Roman"/>
              </a:rPr>
              <a:t>2</a:t>
            </a:r>
            <a:r>
              <a:rPr lang="en-US" sz="2000" dirty="0" smtClean="0">
                <a:latin typeface="Times New Roman"/>
                <a:cs typeface="Times New Roman"/>
              </a:rPr>
              <a:t> reduces physiologic response to ATP: </a:t>
            </a:r>
          </a:p>
          <a:p>
            <a:pPr marL="622300" lvl="1" indent="-165100">
              <a:spcAft>
                <a:spcPts val="600"/>
              </a:spcAft>
              <a:buFont typeface="Arial"/>
              <a:buChar char="•"/>
            </a:pPr>
            <a:r>
              <a:rPr lang="en-US" dirty="0" smtClean="0">
                <a:latin typeface="Times New Roman"/>
                <a:cs typeface="Times New Roman"/>
              </a:rPr>
              <a:t>P &lt;0.05 at 100 μM ATP</a:t>
            </a:r>
            <a:br>
              <a:rPr lang="en-US" dirty="0" smtClean="0">
                <a:latin typeface="Times New Roman"/>
                <a:cs typeface="Times New Roman"/>
              </a:rPr>
            </a:br>
            <a:r>
              <a:rPr lang="en-US" dirty="0" smtClean="0">
                <a:latin typeface="Times New Roman"/>
                <a:cs typeface="Times New Roman"/>
              </a:rPr>
              <a:t>(0 vs. 50 and 250 </a:t>
            </a:r>
            <a:r>
              <a:rPr lang="en-US" dirty="0" err="1" smtClean="0">
                <a:latin typeface="Times New Roman"/>
                <a:cs typeface="Times New Roman"/>
              </a:rPr>
              <a:t>ppm</a:t>
            </a:r>
            <a:r>
              <a:rPr lang="en-US" dirty="0" smtClean="0">
                <a:latin typeface="Times New Roman"/>
                <a:cs typeface="Times New Roman"/>
              </a:rPr>
              <a:t>)</a:t>
            </a:r>
          </a:p>
          <a:p>
            <a:pPr marL="622300" lvl="1" indent="-165100">
              <a:spcAft>
                <a:spcPts val="600"/>
              </a:spcAft>
              <a:buFont typeface="Arial"/>
              <a:buChar char="•"/>
            </a:pPr>
            <a:r>
              <a:rPr lang="en-US" dirty="0" smtClean="0">
                <a:latin typeface="Times New Roman"/>
                <a:cs typeface="Times New Roman"/>
              </a:rPr>
              <a:t>P &lt;0.05 at 30 μM ATP (0 vs. 250 </a:t>
            </a:r>
            <a:r>
              <a:rPr lang="en-US" dirty="0" err="1" smtClean="0">
                <a:latin typeface="Times New Roman"/>
                <a:cs typeface="Times New Roman"/>
              </a:rPr>
              <a:t>ppm</a:t>
            </a:r>
            <a:r>
              <a:rPr lang="en-US" dirty="0" smtClean="0">
                <a:latin typeface="Times New Roman"/>
                <a:cs typeface="Times New Roman"/>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bldLvl="2"/>
      <p:bldP spid="16" grpId="0" build="allAtOnce"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1752" y="228600"/>
            <a:ext cx="8534400" cy="758952"/>
          </a:xfrm>
          <a:prstGeom prst="rect">
            <a:avLst/>
          </a:prstGeom>
        </p:spPr>
        <p:txBody>
          <a:bodyPr vert="horz"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300" noProof="0" dirty="0" smtClean="0">
                <a:solidFill>
                  <a:schemeClr val="accent3">
                    <a:shade val="75000"/>
                  </a:schemeClr>
                </a:solidFill>
                <a:latin typeface="Times New Roman"/>
                <a:ea typeface="+mj-ea"/>
                <a:cs typeface="Times New Roman"/>
              </a:rPr>
              <a:t>Ca</a:t>
            </a:r>
            <a:r>
              <a:rPr lang="en-US" sz="3300" baseline="30000" noProof="0" dirty="0" smtClean="0">
                <a:solidFill>
                  <a:schemeClr val="accent3">
                    <a:shade val="75000"/>
                  </a:schemeClr>
                </a:solidFill>
                <a:latin typeface="Times New Roman"/>
                <a:ea typeface="+mj-ea"/>
                <a:cs typeface="Times New Roman"/>
              </a:rPr>
              <a:t>2+ </a:t>
            </a:r>
            <a:r>
              <a:rPr lang="en-US" sz="3300" noProof="0" dirty="0" smtClean="0">
                <a:solidFill>
                  <a:schemeClr val="accent3">
                    <a:shade val="75000"/>
                  </a:schemeClr>
                </a:solidFill>
                <a:latin typeface="Times New Roman"/>
                <a:ea typeface="+mj-ea"/>
                <a:cs typeface="Times New Roman"/>
              </a:rPr>
              <a:t>signaling is </a:t>
            </a:r>
            <a:r>
              <a:rPr lang="en-US" sz="3300" noProof="0" dirty="0" err="1" smtClean="0">
                <a:solidFill>
                  <a:schemeClr val="accent3">
                    <a:shade val="75000"/>
                  </a:schemeClr>
                </a:solidFill>
                <a:latin typeface="Times New Roman"/>
                <a:ea typeface="+mj-ea"/>
                <a:cs typeface="Times New Roman"/>
              </a:rPr>
              <a:t>downstrea</a:t>
            </a:r>
            <a:r>
              <a:rPr lang="en-US" sz="3300" dirty="0" err="1" smtClean="0">
                <a:solidFill>
                  <a:schemeClr val="accent3">
                    <a:shade val="75000"/>
                  </a:schemeClr>
                </a:solidFill>
                <a:latin typeface="Times New Roman"/>
                <a:ea typeface="+mj-ea"/>
                <a:cs typeface="Times New Roman"/>
              </a:rPr>
              <a:t>m</a:t>
            </a:r>
            <a:r>
              <a:rPr lang="en-US" sz="3300" dirty="0" smtClean="0">
                <a:solidFill>
                  <a:schemeClr val="accent3">
                    <a:shade val="75000"/>
                  </a:schemeClr>
                </a:solidFill>
                <a:latin typeface="Times New Roman"/>
                <a:ea typeface="+mj-ea"/>
                <a:cs typeface="Times New Roman"/>
              </a:rPr>
              <a:t> of ATP</a:t>
            </a:r>
            <a:endParaRPr kumimoji="0" lang="en-US" sz="3300" b="0" i="0" u="none" strike="noStrike" kern="1200" cap="none" spc="0" normalizeH="0" baseline="0" noProof="0" dirty="0">
              <a:ln>
                <a:noFill/>
              </a:ln>
              <a:solidFill>
                <a:schemeClr val="accent3">
                  <a:shade val="75000"/>
                </a:schemeClr>
              </a:solidFill>
              <a:effectLst/>
              <a:uLnTx/>
              <a:uFillTx/>
              <a:latin typeface="Times New Roman"/>
              <a:ea typeface="+mj-ea"/>
              <a:cs typeface="Times New Roman"/>
            </a:endParaRPr>
          </a:p>
        </p:txBody>
      </p:sp>
      <p:sp>
        <p:nvSpPr>
          <p:cNvPr id="8" name="Slide Number Placeholder 7"/>
          <p:cNvSpPr>
            <a:spLocks noGrp="1"/>
          </p:cNvSpPr>
          <p:nvPr>
            <p:ph type="sldNum" sz="quarter" idx="12"/>
          </p:nvPr>
        </p:nvSpPr>
        <p:spPr/>
        <p:txBody>
          <a:bodyPr/>
          <a:lstStyle/>
          <a:p>
            <a:fld id="{5EC87F58-77B2-C440-97D4-19FB79C02E3D}" type="slidenum">
              <a:rPr lang="en-US" smtClean="0">
                <a:latin typeface="Times New Roman"/>
                <a:cs typeface="Times New Roman"/>
              </a:rPr>
              <a:pPr/>
              <a:t>15</a:t>
            </a:fld>
            <a:endParaRPr lang="en-US">
              <a:latin typeface="Times New Roman"/>
              <a:cs typeface="Times New Roman"/>
            </a:endParaRPr>
          </a:p>
        </p:txBody>
      </p:sp>
      <p:sp>
        <p:nvSpPr>
          <p:cNvPr id="16" name="Content Placeholder 15"/>
          <p:cNvSpPr>
            <a:spLocks noGrp="1"/>
          </p:cNvSpPr>
          <p:nvPr>
            <p:ph sz="quarter" idx="1"/>
          </p:nvPr>
        </p:nvSpPr>
        <p:spPr>
          <a:xfrm>
            <a:off x="301752" y="1527048"/>
            <a:ext cx="8534400" cy="826685"/>
          </a:xfrm>
        </p:spPr>
        <p:txBody>
          <a:bodyPr>
            <a:normAutofit/>
          </a:bodyPr>
          <a:lstStyle/>
          <a:p>
            <a:r>
              <a:rPr lang="en-US" sz="2400" dirty="0" smtClean="0">
                <a:latin typeface="Times New Roman"/>
                <a:cs typeface="Times New Roman"/>
              </a:rPr>
              <a:t>ATP mediates an increase in intracellular Ca</a:t>
            </a:r>
            <a:r>
              <a:rPr lang="en-US" sz="2400" baseline="30000" dirty="0" smtClean="0">
                <a:latin typeface="Times New Roman"/>
                <a:cs typeface="Times New Roman"/>
              </a:rPr>
              <a:t>2+</a:t>
            </a:r>
            <a:r>
              <a:rPr lang="en-US" sz="2400" dirty="0" smtClean="0">
                <a:latin typeface="Times New Roman"/>
                <a:cs typeface="Times New Roman"/>
              </a:rPr>
              <a:t> concentration ([Ca</a:t>
            </a:r>
            <a:r>
              <a:rPr lang="en-US" sz="2400" baseline="30000" dirty="0" smtClean="0">
                <a:latin typeface="Times New Roman"/>
                <a:cs typeface="Times New Roman"/>
              </a:rPr>
              <a:t>2+</a:t>
            </a:r>
            <a:r>
              <a:rPr lang="en-US" sz="2400" dirty="0" smtClean="0">
                <a:latin typeface="Times New Roman"/>
                <a:cs typeface="Times New Roman"/>
              </a:rPr>
              <a:t>]</a:t>
            </a:r>
            <a:r>
              <a:rPr lang="en-US" sz="2400" baseline="-25000" dirty="0" smtClean="0">
                <a:latin typeface="Times New Roman"/>
                <a:cs typeface="Times New Roman"/>
              </a:rPr>
              <a:t>i</a:t>
            </a:r>
            <a:r>
              <a:rPr lang="en-US" sz="2400" dirty="0" smtClean="0">
                <a:latin typeface="Times New Roman"/>
                <a:cs typeface="Times New Roman"/>
              </a:rPr>
              <a:t>)</a:t>
            </a:r>
          </a:p>
        </p:txBody>
      </p:sp>
      <p:pic>
        <p:nvPicPr>
          <p:cNvPr id="13" name="Picture 12" descr="PosterP2Cartoon1.psd"/>
          <p:cNvPicPr>
            <a:picLocks noChangeAspect="1"/>
          </p:cNvPicPr>
          <p:nvPr/>
        </p:nvPicPr>
        <p:blipFill>
          <a:blip r:embed="rId3"/>
          <a:stretch>
            <a:fillRect/>
          </a:stretch>
        </p:blipFill>
        <p:spPr>
          <a:xfrm>
            <a:off x="4792135" y="2363856"/>
            <a:ext cx="3942419" cy="3886762"/>
          </a:xfrm>
          <a:prstGeom prst="rect">
            <a:avLst/>
          </a:prstGeom>
        </p:spPr>
      </p:pic>
      <p:sp>
        <p:nvSpPr>
          <p:cNvPr id="17" name="Content Placeholder 15"/>
          <p:cNvSpPr txBox="1">
            <a:spLocks/>
          </p:cNvSpPr>
          <p:nvPr/>
        </p:nvSpPr>
        <p:spPr>
          <a:xfrm>
            <a:off x="301752" y="2353732"/>
            <a:ext cx="4354915" cy="2184401"/>
          </a:xfrm>
          <a:prstGeom prst="rect">
            <a:avLst/>
          </a:prstGeom>
        </p:spPr>
        <p:txBody>
          <a:bodyPr vert="horz">
            <a:normAutofit fontScale="925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lang="en-US" sz="2595" dirty="0" smtClean="0">
                <a:latin typeface="Times New Roman"/>
                <a:cs typeface="Times New Roman"/>
              </a:rPr>
              <a:t>ATP can activate </a:t>
            </a:r>
            <a:r>
              <a:rPr kumimoji="0" lang="en-US" sz="2595" b="0" i="0" u="none" strike="noStrike" kern="1200" cap="none" spc="0" normalizeH="0" baseline="0" noProof="0" dirty="0" smtClean="0">
                <a:ln>
                  <a:noFill/>
                </a:ln>
                <a:solidFill>
                  <a:schemeClr val="tx1"/>
                </a:solidFill>
                <a:effectLst/>
                <a:uLnTx/>
                <a:uFillTx/>
                <a:latin typeface="Times New Roman"/>
                <a:ea typeface="+mn-ea"/>
                <a:cs typeface="Times New Roman"/>
              </a:rPr>
              <a:t>P2 receptors and</a:t>
            </a:r>
            <a:r>
              <a:rPr kumimoji="0" lang="en-US" sz="2595" b="0" i="0" u="none" strike="noStrike" kern="1200" cap="none" spc="0" normalizeH="0" noProof="0" dirty="0" smtClean="0">
                <a:ln>
                  <a:noFill/>
                </a:ln>
                <a:solidFill>
                  <a:schemeClr val="tx1"/>
                </a:solidFill>
                <a:effectLst/>
                <a:uLnTx/>
                <a:uFillTx/>
                <a:latin typeface="Times New Roman"/>
                <a:ea typeface="+mn-ea"/>
                <a:cs typeface="Times New Roman"/>
              </a:rPr>
              <a:t> increase </a:t>
            </a:r>
            <a:r>
              <a:rPr kumimoji="0" lang="en-US" sz="2595" b="0" i="0" u="none" strike="noStrike" kern="1200" cap="none" spc="0" normalizeH="0" baseline="0" noProof="0" dirty="0" smtClean="0">
                <a:ln>
                  <a:noFill/>
                </a:ln>
                <a:solidFill>
                  <a:schemeClr val="tx1"/>
                </a:solidFill>
                <a:effectLst/>
                <a:uLnTx/>
                <a:uFillTx/>
                <a:latin typeface="Times New Roman"/>
                <a:ea typeface="+mn-ea"/>
                <a:cs typeface="Times New Roman"/>
              </a:rPr>
              <a:t>[Ca</a:t>
            </a:r>
            <a:r>
              <a:rPr kumimoji="0" lang="en-US" sz="2595" b="0" i="0" u="none" strike="noStrike" kern="1200" cap="none" spc="0" normalizeH="0" baseline="30000" noProof="0" dirty="0" smtClean="0">
                <a:ln>
                  <a:noFill/>
                </a:ln>
                <a:solidFill>
                  <a:schemeClr val="tx1"/>
                </a:solidFill>
                <a:effectLst/>
                <a:uLnTx/>
                <a:uFillTx/>
                <a:latin typeface="Times New Roman"/>
                <a:ea typeface="+mn-ea"/>
                <a:cs typeface="Times New Roman"/>
              </a:rPr>
              <a:t>2+</a:t>
            </a:r>
            <a:r>
              <a:rPr kumimoji="0" lang="en-US" sz="2595" b="0" i="0" u="none" strike="noStrike" kern="1200" cap="none" spc="0" normalizeH="0" baseline="0" noProof="0" dirty="0" smtClean="0">
                <a:ln>
                  <a:noFill/>
                </a:ln>
                <a:solidFill>
                  <a:schemeClr val="tx1"/>
                </a:solidFill>
                <a:effectLst/>
                <a:uLnTx/>
                <a:uFillTx/>
                <a:latin typeface="Times New Roman"/>
                <a:ea typeface="+mn-ea"/>
                <a:cs typeface="Times New Roman"/>
              </a:rPr>
              <a:t>]</a:t>
            </a:r>
            <a:r>
              <a:rPr kumimoji="0" lang="en-US" sz="2595" b="0" i="0" u="none" strike="noStrike" kern="1200" cap="none" spc="0" normalizeH="0" baseline="-25000" noProof="0" dirty="0" smtClean="0">
                <a:ln>
                  <a:noFill/>
                </a:ln>
                <a:solidFill>
                  <a:schemeClr val="tx1"/>
                </a:solidFill>
                <a:effectLst/>
                <a:uLnTx/>
                <a:uFillTx/>
                <a:latin typeface="Times New Roman"/>
                <a:ea typeface="+mn-ea"/>
                <a:cs typeface="Times New Roman"/>
              </a:rPr>
              <a:t>i</a:t>
            </a:r>
            <a:endParaRPr kumimoji="0" lang="en-US" sz="2595" b="0" i="0" u="none" strike="noStrike" kern="1200" cap="none" spc="0" normalizeH="0" baseline="0" noProof="0" dirty="0" smtClean="0">
              <a:ln>
                <a:noFill/>
              </a:ln>
              <a:solidFill>
                <a:schemeClr val="tx1"/>
              </a:solidFill>
              <a:effectLst/>
              <a:uLnTx/>
              <a:uFillTx/>
              <a:latin typeface="Times New Roman"/>
              <a:ea typeface="+mn-ea"/>
              <a:cs typeface="Times New Roman"/>
            </a:endParaRPr>
          </a:p>
          <a:p>
            <a:pPr marL="548640" marR="0" lvl="1" indent="-274320" algn="l" defTabSz="914400" rtl="0" eaLnBrk="1" fontAlgn="auto" latinLnBrk="0" hangingPunct="1">
              <a:lnSpc>
                <a:spcPct val="100000"/>
              </a:lnSpc>
              <a:spcBef>
                <a:spcPct val="20000"/>
              </a:spcBef>
              <a:spcAft>
                <a:spcPts val="0"/>
              </a:spcAft>
              <a:buClr>
                <a:schemeClr val="accent2"/>
              </a:buClr>
              <a:buSzPct val="70000"/>
              <a:buFont typeface="Wingdings"/>
              <a:buChar char=""/>
              <a:tabLst/>
              <a:defRPr/>
            </a:pPr>
            <a:r>
              <a:rPr kumimoji="0" lang="en-US" sz="2200" b="0" i="0" u="none" strike="noStrike" kern="1200" cap="none" spc="0" normalizeH="0" baseline="0" noProof="0" dirty="0" smtClean="0">
                <a:ln>
                  <a:noFill/>
                </a:ln>
                <a:solidFill>
                  <a:schemeClr val="tx2"/>
                </a:solidFill>
                <a:effectLst/>
                <a:uLnTx/>
                <a:uFillTx/>
                <a:latin typeface="Times New Roman"/>
                <a:ea typeface="+mn-ea"/>
                <a:cs typeface="Times New Roman"/>
              </a:rPr>
              <a:t>P2Y receptors are G protein-coupled receptors</a:t>
            </a:r>
          </a:p>
          <a:p>
            <a:pPr marL="548640" marR="0" lvl="1" indent="-274320" algn="l" defTabSz="914400" rtl="0" eaLnBrk="1" fontAlgn="auto" latinLnBrk="0" hangingPunct="1">
              <a:lnSpc>
                <a:spcPct val="100000"/>
              </a:lnSpc>
              <a:spcBef>
                <a:spcPct val="20000"/>
              </a:spcBef>
              <a:spcAft>
                <a:spcPts val="0"/>
              </a:spcAft>
              <a:buClr>
                <a:schemeClr val="accent2"/>
              </a:buClr>
              <a:buSzPct val="70000"/>
              <a:buFont typeface="Wingdings"/>
              <a:buChar char=""/>
              <a:tabLst/>
              <a:defRPr/>
            </a:pPr>
            <a:r>
              <a:rPr kumimoji="0" lang="en-US" sz="2200" b="0" i="0" u="none" strike="noStrike" kern="1200" cap="none" spc="0" normalizeH="0" baseline="0" noProof="0" dirty="0" smtClean="0">
                <a:ln>
                  <a:noFill/>
                </a:ln>
                <a:solidFill>
                  <a:schemeClr val="tx2"/>
                </a:solidFill>
                <a:effectLst/>
                <a:uLnTx/>
                <a:uFillTx/>
                <a:latin typeface="Times New Roman"/>
                <a:ea typeface="+mn-ea"/>
                <a:cs typeface="Times New Roman"/>
              </a:rPr>
              <a:t>P2X receptors are </a:t>
            </a:r>
            <a:r>
              <a:rPr kumimoji="0" lang="en-US" sz="2200" b="0" i="0" u="none" strike="noStrike" kern="1200" cap="none" spc="0" normalizeH="0" baseline="0" noProof="0" dirty="0" err="1" smtClean="0">
                <a:ln>
                  <a:noFill/>
                </a:ln>
                <a:solidFill>
                  <a:schemeClr val="tx2"/>
                </a:solidFill>
                <a:effectLst/>
                <a:uLnTx/>
                <a:uFillTx/>
                <a:latin typeface="Times New Roman"/>
                <a:ea typeface="+mn-ea"/>
                <a:cs typeface="Times New Roman"/>
              </a:rPr>
              <a:t>cation</a:t>
            </a:r>
            <a:r>
              <a:rPr kumimoji="0" lang="en-US" sz="2200" b="0" i="0" u="none" strike="noStrike" kern="1200" cap="none" spc="0" normalizeH="0" baseline="0" noProof="0" dirty="0" smtClean="0">
                <a:ln>
                  <a:noFill/>
                </a:ln>
                <a:solidFill>
                  <a:schemeClr val="tx2"/>
                </a:solidFill>
                <a:effectLst/>
                <a:uLnTx/>
                <a:uFillTx/>
                <a:latin typeface="Times New Roman"/>
                <a:ea typeface="+mn-ea"/>
                <a:cs typeface="Times New Roman"/>
              </a:rPr>
              <a:t>-selective ion channels activated by ATP</a:t>
            </a:r>
          </a:p>
        </p:txBody>
      </p:sp>
      <p:sp>
        <p:nvSpPr>
          <p:cNvPr id="18" name="Content Placeholder 15"/>
          <p:cNvSpPr txBox="1">
            <a:spLocks/>
          </p:cNvSpPr>
          <p:nvPr/>
        </p:nvSpPr>
        <p:spPr>
          <a:xfrm>
            <a:off x="301755" y="4538133"/>
            <a:ext cx="4354915" cy="1949547"/>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lang="en-US" sz="2400" dirty="0" smtClean="0">
                <a:latin typeface="Times New Roman"/>
                <a:cs typeface="Times New Roman"/>
              </a:rPr>
              <a:t>Hypothesis</a:t>
            </a:r>
            <a:endParaRPr kumimoji="0" lang="en-US" sz="2400" b="0" i="0" u="none" strike="noStrike" kern="1200" cap="none" spc="0" normalizeH="0" baseline="0" noProof="0" dirty="0" smtClean="0">
              <a:ln>
                <a:noFill/>
              </a:ln>
              <a:solidFill>
                <a:schemeClr val="tx1"/>
              </a:solidFill>
              <a:effectLst/>
              <a:uLnTx/>
              <a:uFillTx/>
              <a:latin typeface="Times New Roman"/>
              <a:ea typeface="+mn-ea"/>
              <a:cs typeface="Times New Roman"/>
            </a:endParaRPr>
          </a:p>
          <a:p>
            <a:pPr marL="548640" lvl="1" indent="-274320" defTabSz="914400">
              <a:spcBef>
                <a:spcPct val="20000"/>
              </a:spcBef>
              <a:buClr>
                <a:schemeClr val="accent2"/>
              </a:buClr>
              <a:buSzPct val="70000"/>
              <a:buFont typeface="Wingdings"/>
              <a:buChar char=""/>
            </a:pPr>
            <a:r>
              <a:rPr lang="en-US" sz="2000" noProof="0" dirty="0" smtClean="0">
                <a:solidFill>
                  <a:schemeClr val="tx2"/>
                </a:solidFill>
                <a:latin typeface="Times New Roman"/>
                <a:cs typeface="Times New Roman"/>
              </a:rPr>
              <a:t>Exposure of airway epithelial cells to low-dose HfO</a:t>
            </a:r>
            <a:r>
              <a:rPr lang="en-US" sz="2000" baseline="-25000" noProof="0" dirty="0" smtClean="0">
                <a:solidFill>
                  <a:schemeClr val="tx2"/>
                </a:solidFill>
                <a:latin typeface="Times New Roman"/>
                <a:cs typeface="Times New Roman"/>
              </a:rPr>
              <a:t>2</a:t>
            </a:r>
            <a:r>
              <a:rPr lang="en-US" sz="2000" noProof="0" dirty="0" smtClean="0">
                <a:solidFill>
                  <a:schemeClr val="tx2"/>
                </a:solidFill>
                <a:latin typeface="Times New Roman"/>
                <a:cs typeface="Times New Roman"/>
              </a:rPr>
              <a:t> will decrease their </a:t>
            </a:r>
            <a:r>
              <a:rPr lang="en-US" sz="2000" dirty="0" smtClean="0">
                <a:solidFill>
                  <a:schemeClr val="tx2"/>
                </a:solidFill>
                <a:latin typeface="Times New Roman"/>
                <a:cs typeface="Times New Roman"/>
              </a:rPr>
              <a:t>[Ca</a:t>
            </a:r>
            <a:r>
              <a:rPr lang="en-US" sz="2000" baseline="30000" dirty="0" smtClean="0">
                <a:solidFill>
                  <a:schemeClr val="tx2"/>
                </a:solidFill>
                <a:latin typeface="Times New Roman"/>
                <a:cs typeface="Times New Roman"/>
              </a:rPr>
              <a:t>2+</a:t>
            </a:r>
            <a:r>
              <a:rPr lang="en-US" sz="2000" dirty="0" smtClean="0">
                <a:solidFill>
                  <a:schemeClr val="tx2"/>
                </a:solidFill>
                <a:latin typeface="Times New Roman"/>
                <a:cs typeface="Times New Roman"/>
              </a:rPr>
              <a:t>]</a:t>
            </a:r>
            <a:r>
              <a:rPr lang="en-US" sz="2000" baseline="-25000" dirty="0" smtClean="0">
                <a:solidFill>
                  <a:schemeClr val="tx2"/>
                </a:solidFill>
                <a:latin typeface="Times New Roman"/>
                <a:cs typeface="Times New Roman"/>
              </a:rPr>
              <a:t>i </a:t>
            </a:r>
            <a:r>
              <a:rPr lang="en-US" sz="2000" dirty="0" smtClean="0">
                <a:solidFill>
                  <a:schemeClr val="tx2"/>
                </a:solidFill>
                <a:latin typeface="Times New Roman"/>
                <a:cs typeface="Times New Roman"/>
              </a:rPr>
              <a:t>response to ATP</a:t>
            </a:r>
            <a:endParaRPr kumimoji="0" lang="en-US" sz="2000" b="0" i="0" u="none" strike="noStrike" kern="1200" cap="none" spc="0" normalizeH="0" baseline="0" noProof="0" dirty="0" smtClean="0">
              <a:ln>
                <a:noFill/>
              </a:ln>
              <a:solidFill>
                <a:schemeClr val="tx2"/>
              </a:solidFill>
              <a:effectLst/>
              <a:uLnTx/>
              <a:uFillTx/>
              <a:latin typeface="Times New Roman"/>
              <a:ea typeface="+mn-ea"/>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7" grpId="0" build="p" bldLvl="2"/>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Times New Roman"/>
                <a:cs typeface="Times New Roman"/>
              </a:rPr>
              <a:t>HfO</a:t>
            </a:r>
            <a:r>
              <a:rPr lang="en-US" baseline="-25000" dirty="0" smtClean="0">
                <a:latin typeface="Times New Roman"/>
                <a:cs typeface="Times New Roman"/>
              </a:rPr>
              <a:t>2</a:t>
            </a:r>
            <a:r>
              <a:rPr lang="en-US" dirty="0" smtClean="0">
                <a:latin typeface="Times New Roman"/>
                <a:cs typeface="Times New Roman"/>
              </a:rPr>
              <a:t> </a:t>
            </a:r>
            <a:r>
              <a:rPr lang="en-US" dirty="0" err="1" smtClean="0">
                <a:latin typeface="Times New Roman"/>
                <a:cs typeface="Times New Roman"/>
              </a:rPr>
              <a:t>ENPs</a:t>
            </a:r>
            <a:r>
              <a:rPr lang="en-US" dirty="0" smtClean="0">
                <a:latin typeface="Times New Roman"/>
                <a:cs typeface="Times New Roman"/>
              </a:rPr>
              <a:t> reduce ATP-mediated Ca</a:t>
            </a:r>
            <a:r>
              <a:rPr lang="en-US" baseline="30000" dirty="0" smtClean="0">
                <a:latin typeface="Times New Roman"/>
                <a:cs typeface="Times New Roman"/>
              </a:rPr>
              <a:t>2+ </a:t>
            </a:r>
            <a:r>
              <a:rPr lang="en-US" dirty="0" smtClean="0">
                <a:latin typeface="Times New Roman"/>
                <a:cs typeface="Times New Roman"/>
              </a:rPr>
              <a:t>signaling</a:t>
            </a:r>
            <a:endParaRPr lang="en-US" dirty="0">
              <a:latin typeface="Times New Roman"/>
              <a:cs typeface="Times New Roman"/>
            </a:endParaRPr>
          </a:p>
        </p:txBody>
      </p:sp>
      <p:sp>
        <p:nvSpPr>
          <p:cNvPr id="3" name="Content Placeholder 2"/>
          <p:cNvSpPr>
            <a:spLocks noGrp="1"/>
          </p:cNvSpPr>
          <p:nvPr>
            <p:ph sz="quarter" idx="1"/>
          </p:nvPr>
        </p:nvSpPr>
        <p:spPr>
          <a:xfrm>
            <a:off x="301752" y="1558605"/>
            <a:ext cx="8534400" cy="2552017"/>
          </a:xfrm>
        </p:spPr>
        <p:txBody>
          <a:bodyPr>
            <a:normAutofit/>
          </a:bodyPr>
          <a:lstStyle/>
          <a:p>
            <a:r>
              <a:rPr lang="en-US" sz="2400" dirty="0" smtClean="0">
                <a:latin typeface="Times New Roman"/>
                <a:cs typeface="Times New Roman"/>
              </a:rPr>
              <a:t>Confluent monolayers of 16HBE14o- cells were incubated with low-dose HfO</a:t>
            </a:r>
            <a:r>
              <a:rPr lang="en-US" sz="2400" baseline="-25000" dirty="0" smtClean="0">
                <a:latin typeface="Times New Roman"/>
                <a:cs typeface="Times New Roman"/>
              </a:rPr>
              <a:t>2</a:t>
            </a:r>
            <a:r>
              <a:rPr lang="en-US" sz="2400" dirty="0" smtClean="0">
                <a:latin typeface="Times New Roman"/>
                <a:cs typeface="Times New Roman"/>
              </a:rPr>
              <a:t> </a:t>
            </a:r>
            <a:r>
              <a:rPr lang="en-US" sz="2400" dirty="0" err="1" smtClean="0">
                <a:latin typeface="Times New Roman"/>
                <a:cs typeface="Times New Roman"/>
              </a:rPr>
              <a:t>ENPs</a:t>
            </a:r>
            <a:r>
              <a:rPr lang="en-US" sz="2400" dirty="0" smtClean="0">
                <a:latin typeface="Times New Roman"/>
                <a:cs typeface="Times New Roman"/>
              </a:rPr>
              <a:t> for 24 hr </a:t>
            </a:r>
          </a:p>
          <a:p>
            <a:r>
              <a:rPr lang="en-US" sz="2400" dirty="0" smtClean="0">
                <a:latin typeface="Times New Roman"/>
                <a:cs typeface="Times New Roman"/>
              </a:rPr>
              <a:t>1 μM ATP was applied exogenously and intracellular Ca</a:t>
            </a:r>
            <a:r>
              <a:rPr lang="en-US" sz="2400" baseline="30000" dirty="0" smtClean="0">
                <a:latin typeface="Times New Roman"/>
                <a:cs typeface="Times New Roman"/>
              </a:rPr>
              <a:t>2+</a:t>
            </a:r>
            <a:r>
              <a:rPr lang="en-US" sz="2400" dirty="0" smtClean="0">
                <a:latin typeface="Times New Roman"/>
                <a:cs typeface="Times New Roman"/>
              </a:rPr>
              <a:t> [Ca</a:t>
            </a:r>
            <a:r>
              <a:rPr lang="en-US" sz="2400" baseline="30000" dirty="0" smtClean="0">
                <a:latin typeface="Times New Roman"/>
                <a:cs typeface="Times New Roman"/>
              </a:rPr>
              <a:t>2+</a:t>
            </a:r>
            <a:r>
              <a:rPr lang="en-US" sz="2400" dirty="0" smtClean="0">
                <a:latin typeface="Times New Roman"/>
                <a:cs typeface="Times New Roman"/>
              </a:rPr>
              <a:t>]</a:t>
            </a:r>
            <a:r>
              <a:rPr lang="en-US" sz="2400" baseline="-25000" dirty="0" smtClean="0">
                <a:latin typeface="Times New Roman"/>
                <a:cs typeface="Times New Roman"/>
              </a:rPr>
              <a:t>i</a:t>
            </a:r>
            <a:r>
              <a:rPr lang="en-US" sz="2400" dirty="0" smtClean="0">
                <a:latin typeface="Times New Roman"/>
                <a:cs typeface="Times New Roman"/>
              </a:rPr>
              <a:t> monitored for 3 minutes</a:t>
            </a:r>
          </a:p>
          <a:p>
            <a:r>
              <a:rPr lang="en-US" sz="2400" dirty="0">
                <a:latin typeface="Times New Roman"/>
                <a:cs typeface="Times New Roman"/>
              </a:rPr>
              <a:t>[Ca</a:t>
            </a:r>
            <a:r>
              <a:rPr lang="en-US" sz="2400" baseline="30000" dirty="0">
                <a:latin typeface="Times New Roman"/>
                <a:cs typeface="Times New Roman"/>
              </a:rPr>
              <a:t>2+</a:t>
            </a:r>
            <a:r>
              <a:rPr lang="en-US" sz="2400" dirty="0">
                <a:latin typeface="Times New Roman"/>
                <a:cs typeface="Times New Roman"/>
              </a:rPr>
              <a:t>]</a:t>
            </a:r>
            <a:r>
              <a:rPr lang="en-US" sz="2400" baseline="-25000" dirty="0" err="1">
                <a:latin typeface="Times New Roman"/>
                <a:cs typeface="Times New Roman"/>
              </a:rPr>
              <a:t>i</a:t>
            </a:r>
            <a:r>
              <a:rPr lang="en-US" sz="2400" dirty="0">
                <a:latin typeface="Times New Roman"/>
                <a:cs typeface="Times New Roman"/>
              </a:rPr>
              <a:t> </a:t>
            </a:r>
            <a:r>
              <a:rPr lang="en-US" sz="2400" dirty="0" smtClean="0">
                <a:latin typeface="Times New Roman"/>
                <a:cs typeface="Times New Roman"/>
              </a:rPr>
              <a:t>are calculated and presented on a color </a:t>
            </a:r>
            <a:r>
              <a:rPr lang="en-US" sz="2400" dirty="0">
                <a:latin typeface="Times New Roman"/>
                <a:cs typeface="Times New Roman"/>
              </a:rPr>
              <a:t>m</a:t>
            </a:r>
            <a:r>
              <a:rPr lang="en-US" sz="2400" dirty="0" smtClean="0">
                <a:latin typeface="Times New Roman"/>
                <a:cs typeface="Times New Roman"/>
              </a:rPr>
              <a:t>ap</a:t>
            </a:r>
          </a:p>
        </p:txBody>
      </p:sp>
      <p:pic>
        <p:nvPicPr>
          <p:cNvPr id="10" name="Picture 9" descr="cabar.psd"/>
          <p:cNvPicPr>
            <a:picLocks noChangeAspect="1"/>
          </p:cNvPicPr>
          <p:nvPr/>
        </p:nvPicPr>
        <p:blipFill>
          <a:blip r:embed="rId3"/>
          <a:stretch>
            <a:fillRect/>
          </a:stretch>
        </p:blipFill>
        <p:spPr>
          <a:xfrm>
            <a:off x="212852" y="5838015"/>
            <a:ext cx="1785879" cy="446469"/>
          </a:xfrm>
          <a:prstGeom prst="rect">
            <a:avLst/>
          </a:prstGeom>
        </p:spPr>
      </p:pic>
      <p:sp>
        <p:nvSpPr>
          <p:cNvPr id="21" name="Slide Number Placeholder 20"/>
          <p:cNvSpPr>
            <a:spLocks noGrp="1"/>
          </p:cNvSpPr>
          <p:nvPr>
            <p:ph type="sldNum" sz="quarter" idx="12"/>
          </p:nvPr>
        </p:nvSpPr>
        <p:spPr>
          <a:xfrm>
            <a:off x="8378952" y="6284484"/>
            <a:ext cx="457200" cy="441325"/>
          </a:xfrm>
        </p:spPr>
        <p:txBody>
          <a:bodyPr/>
          <a:lstStyle/>
          <a:p>
            <a:fld id="{5EC87F58-77B2-C440-97D4-19FB79C02E3D}" type="slidenum">
              <a:rPr lang="en-US" smtClean="0"/>
              <a:pPr/>
              <a:t>16</a:t>
            </a:fld>
            <a:endParaRPr lang="en-US" dirty="0"/>
          </a:p>
        </p:txBody>
      </p:sp>
      <p:grpSp>
        <p:nvGrpSpPr>
          <p:cNvPr id="7" name="Group 6"/>
          <p:cNvGrpSpPr/>
          <p:nvPr/>
        </p:nvGrpSpPr>
        <p:grpSpPr>
          <a:xfrm>
            <a:off x="752553" y="1647672"/>
            <a:ext cx="7969256" cy="4553990"/>
            <a:chOff x="881085" y="1730494"/>
            <a:chExt cx="7969256" cy="4553990"/>
          </a:xfrm>
        </p:grpSpPr>
        <p:sp>
          <p:nvSpPr>
            <p:cNvPr id="16" name="TextBox 15"/>
            <p:cNvSpPr txBox="1"/>
            <p:nvPr/>
          </p:nvSpPr>
          <p:spPr>
            <a:xfrm>
              <a:off x="985029" y="1890166"/>
              <a:ext cx="1351564" cy="369332"/>
            </a:xfrm>
            <a:prstGeom prst="rect">
              <a:avLst/>
            </a:prstGeom>
            <a:noFill/>
          </p:spPr>
          <p:txBody>
            <a:bodyPr wrap="none" rtlCol="0">
              <a:spAutoFit/>
            </a:bodyPr>
            <a:lstStyle/>
            <a:p>
              <a:r>
                <a:rPr lang="en-US" dirty="0" smtClean="0">
                  <a:latin typeface="Times New Roman"/>
                  <a:cs typeface="Times New Roman"/>
                </a:rPr>
                <a:t>0 </a:t>
              </a:r>
              <a:r>
                <a:rPr lang="en-US" dirty="0" err="1" smtClean="0">
                  <a:latin typeface="Times New Roman"/>
                  <a:cs typeface="Times New Roman"/>
                </a:rPr>
                <a:t>ppm</a:t>
              </a:r>
              <a:r>
                <a:rPr lang="en-US" dirty="0" smtClean="0">
                  <a:latin typeface="Times New Roman"/>
                  <a:cs typeface="Times New Roman"/>
                </a:rPr>
                <a:t> HfO</a:t>
              </a:r>
              <a:r>
                <a:rPr lang="en-US" baseline="-25000" dirty="0" smtClean="0">
                  <a:latin typeface="Times New Roman"/>
                  <a:cs typeface="Times New Roman"/>
                </a:rPr>
                <a:t>2</a:t>
              </a:r>
              <a:endParaRPr lang="en-US" baseline="-25000" dirty="0">
                <a:latin typeface="Times New Roman"/>
                <a:cs typeface="Times New Roman"/>
              </a:endParaRPr>
            </a:p>
          </p:txBody>
        </p:sp>
        <p:sp>
          <p:nvSpPr>
            <p:cNvPr id="20" name="TextBox 19"/>
            <p:cNvSpPr txBox="1"/>
            <p:nvPr/>
          </p:nvSpPr>
          <p:spPr>
            <a:xfrm>
              <a:off x="908085" y="3372409"/>
              <a:ext cx="1428508" cy="369332"/>
            </a:xfrm>
            <a:prstGeom prst="rect">
              <a:avLst/>
            </a:prstGeom>
            <a:noFill/>
          </p:spPr>
          <p:txBody>
            <a:bodyPr wrap="none" rtlCol="0">
              <a:spAutoFit/>
            </a:bodyPr>
            <a:lstStyle/>
            <a:p>
              <a:r>
                <a:rPr lang="en-US" dirty="0" smtClean="0">
                  <a:latin typeface="Times New Roman"/>
                  <a:cs typeface="Times New Roman"/>
                </a:rPr>
                <a:t>50 </a:t>
              </a:r>
              <a:r>
                <a:rPr lang="en-US" dirty="0" err="1" smtClean="0">
                  <a:latin typeface="Times New Roman"/>
                  <a:cs typeface="Times New Roman"/>
                </a:rPr>
                <a:t>ppm</a:t>
              </a:r>
              <a:r>
                <a:rPr lang="en-US" dirty="0" smtClean="0">
                  <a:latin typeface="Times New Roman"/>
                  <a:cs typeface="Times New Roman"/>
                </a:rPr>
                <a:t> HfO</a:t>
              </a:r>
              <a:r>
                <a:rPr lang="en-US" baseline="-25000" dirty="0" smtClean="0">
                  <a:latin typeface="Times New Roman"/>
                  <a:cs typeface="Times New Roman"/>
                </a:rPr>
                <a:t>2</a:t>
              </a:r>
              <a:endParaRPr lang="en-US" baseline="-25000" dirty="0">
                <a:latin typeface="Times New Roman"/>
                <a:cs typeface="Times New Roman"/>
              </a:endParaRPr>
            </a:p>
          </p:txBody>
        </p:sp>
        <p:sp>
          <p:nvSpPr>
            <p:cNvPr id="22" name="TextBox 21"/>
            <p:cNvSpPr txBox="1"/>
            <p:nvPr/>
          </p:nvSpPr>
          <p:spPr>
            <a:xfrm>
              <a:off x="881085" y="4869842"/>
              <a:ext cx="1543925" cy="369332"/>
            </a:xfrm>
            <a:prstGeom prst="rect">
              <a:avLst/>
            </a:prstGeom>
            <a:noFill/>
          </p:spPr>
          <p:txBody>
            <a:bodyPr wrap="none" rtlCol="0">
              <a:spAutoFit/>
            </a:bodyPr>
            <a:lstStyle/>
            <a:p>
              <a:r>
                <a:rPr lang="en-US" dirty="0" smtClean="0">
                  <a:latin typeface="Times New Roman"/>
                  <a:cs typeface="Times New Roman"/>
                </a:rPr>
                <a:t>250 </a:t>
              </a:r>
              <a:r>
                <a:rPr lang="en-US" dirty="0" err="1" smtClean="0">
                  <a:latin typeface="Times New Roman"/>
                  <a:cs typeface="Times New Roman"/>
                </a:rPr>
                <a:t>ppm</a:t>
              </a:r>
              <a:r>
                <a:rPr lang="en-US" dirty="0" smtClean="0">
                  <a:latin typeface="Times New Roman"/>
                  <a:cs typeface="Times New Roman"/>
                </a:rPr>
                <a:t> HfO</a:t>
              </a:r>
              <a:r>
                <a:rPr lang="en-US" baseline="-25000" dirty="0" smtClean="0">
                  <a:latin typeface="Times New Roman"/>
                  <a:cs typeface="Times New Roman"/>
                </a:rPr>
                <a:t>2</a:t>
              </a:r>
              <a:endParaRPr lang="en-US" baseline="-25000" dirty="0">
                <a:latin typeface="Times New Roman"/>
                <a:cs typeface="Times New Roman"/>
              </a:endParaRPr>
            </a:p>
          </p:txBody>
        </p:sp>
        <p:pic>
          <p:nvPicPr>
            <p:cNvPr id="4" name="Picture 3" descr="0ppm_Ca panel copy.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2888" y="1730494"/>
              <a:ext cx="6303264" cy="1463040"/>
            </a:xfrm>
            <a:prstGeom prst="rect">
              <a:avLst/>
            </a:prstGeom>
          </p:spPr>
        </p:pic>
        <p:pic>
          <p:nvPicPr>
            <p:cNvPr id="5" name="Picture 4" descr="50ppm_HfO2_NP copy.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5936" y="3281924"/>
              <a:ext cx="6300216" cy="1463040"/>
            </a:xfrm>
            <a:prstGeom prst="rect">
              <a:avLst/>
            </a:prstGeom>
          </p:spPr>
        </p:pic>
        <p:pic>
          <p:nvPicPr>
            <p:cNvPr id="6" name="Picture 5" descr="250ppm HfO2_NP copy.ps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7077" y="4821444"/>
              <a:ext cx="6303264" cy="146304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Quantification of Ca</a:t>
            </a:r>
            <a:r>
              <a:rPr lang="en-US" baseline="30000" dirty="0" smtClean="0"/>
              <a:t>2+</a:t>
            </a:r>
            <a:r>
              <a:rPr lang="en-US" dirty="0" smtClean="0"/>
              <a:t> signaling</a:t>
            </a:r>
            <a:endParaRPr lang="en-US" dirty="0"/>
          </a:p>
        </p:txBody>
      </p:sp>
      <p:sp>
        <p:nvSpPr>
          <p:cNvPr id="3" name="Content Placeholder 2"/>
          <p:cNvSpPr>
            <a:spLocks noGrp="1"/>
          </p:cNvSpPr>
          <p:nvPr>
            <p:ph sz="quarter" idx="1"/>
          </p:nvPr>
        </p:nvSpPr>
        <p:spPr>
          <a:xfrm>
            <a:off x="250953" y="1527047"/>
            <a:ext cx="4961457" cy="885953"/>
          </a:xfrm>
        </p:spPr>
        <p:txBody>
          <a:bodyPr>
            <a:normAutofit/>
          </a:bodyPr>
          <a:lstStyle/>
          <a:p>
            <a:r>
              <a:rPr lang="en-US" sz="2400" dirty="0" smtClean="0">
                <a:latin typeface="Times New Roman"/>
                <a:cs typeface="Times New Roman"/>
              </a:rPr>
              <a:t>Cells that increase [Ca</a:t>
            </a:r>
            <a:r>
              <a:rPr lang="en-US" sz="2400" baseline="30000" dirty="0" smtClean="0">
                <a:latin typeface="Times New Roman"/>
                <a:cs typeface="Times New Roman"/>
              </a:rPr>
              <a:t>2+</a:t>
            </a:r>
            <a:r>
              <a:rPr lang="en-US" sz="2400" dirty="0" smtClean="0">
                <a:latin typeface="Times New Roman"/>
                <a:cs typeface="Times New Roman"/>
              </a:rPr>
              <a:t>]</a:t>
            </a:r>
            <a:r>
              <a:rPr lang="en-US" sz="2400" baseline="-25000" dirty="0" smtClean="0">
                <a:latin typeface="Times New Roman"/>
                <a:cs typeface="Times New Roman"/>
              </a:rPr>
              <a:t>i</a:t>
            </a:r>
            <a:r>
              <a:rPr lang="en-US" sz="2400" dirty="0" smtClean="0">
                <a:latin typeface="Times New Roman"/>
                <a:cs typeface="Times New Roman"/>
              </a:rPr>
              <a:t> to 200 </a:t>
            </a:r>
            <a:r>
              <a:rPr lang="en-US" sz="2400" dirty="0" err="1" smtClean="0">
                <a:latin typeface="Times New Roman"/>
                <a:cs typeface="Times New Roman"/>
              </a:rPr>
              <a:t>nM</a:t>
            </a:r>
            <a:r>
              <a:rPr lang="en-US" sz="2400" dirty="0" smtClean="0">
                <a:latin typeface="Times New Roman"/>
                <a:cs typeface="Times New Roman"/>
              </a:rPr>
              <a:t> or more are considered positive</a:t>
            </a:r>
          </a:p>
        </p:txBody>
      </p:sp>
      <p:sp>
        <p:nvSpPr>
          <p:cNvPr id="6" name="Slide Number Placeholder 5"/>
          <p:cNvSpPr>
            <a:spLocks noGrp="1"/>
          </p:cNvSpPr>
          <p:nvPr>
            <p:ph type="sldNum" sz="quarter" idx="12"/>
          </p:nvPr>
        </p:nvSpPr>
        <p:spPr/>
        <p:txBody>
          <a:bodyPr/>
          <a:lstStyle/>
          <a:p>
            <a:fld id="{5EC87F58-77B2-C440-97D4-19FB79C02E3D}" type="slidenum">
              <a:rPr lang="en-US" smtClean="0">
                <a:latin typeface="Times New Roman"/>
                <a:cs typeface="Times New Roman"/>
              </a:rPr>
              <a:pPr/>
              <a:t>17</a:t>
            </a:fld>
            <a:endParaRPr lang="en-US" dirty="0">
              <a:latin typeface="Times New Roman"/>
              <a:cs typeface="Times New Roman"/>
            </a:endParaRPr>
          </a:p>
        </p:txBody>
      </p:sp>
      <p:pic>
        <p:nvPicPr>
          <p:cNvPr id="9" name="Picture 8" descr="Nano HfO2Ca2+.pdf"/>
          <p:cNvPicPr>
            <a:picLocks noChangeAspect="1"/>
          </p:cNvPicPr>
          <p:nvPr/>
        </p:nvPicPr>
        <p:blipFill>
          <a:blip r:embed="rId3"/>
          <a:stretch>
            <a:fillRect/>
          </a:stretch>
        </p:blipFill>
        <p:spPr>
          <a:xfrm>
            <a:off x="5506390" y="1425447"/>
            <a:ext cx="3200400" cy="2374900"/>
          </a:xfrm>
          <a:prstGeom prst="rect">
            <a:avLst/>
          </a:prstGeom>
        </p:spPr>
      </p:pic>
      <p:pic>
        <p:nvPicPr>
          <p:cNvPr id="10" name="Picture 9" descr="with ScottMicron HfO2Ca2+.pdf"/>
          <p:cNvPicPr>
            <a:picLocks noChangeAspect="1"/>
          </p:cNvPicPr>
          <p:nvPr/>
        </p:nvPicPr>
        <p:blipFill>
          <a:blip r:embed="rId4"/>
          <a:stretch>
            <a:fillRect/>
          </a:stretch>
        </p:blipFill>
        <p:spPr>
          <a:xfrm>
            <a:off x="5493690" y="3863847"/>
            <a:ext cx="3200400" cy="2451100"/>
          </a:xfrm>
          <a:prstGeom prst="rect">
            <a:avLst/>
          </a:prstGeom>
        </p:spPr>
      </p:pic>
      <p:sp>
        <p:nvSpPr>
          <p:cNvPr id="12" name="Content Placeholder 2"/>
          <p:cNvSpPr txBox="1">
            <a:spLocks/>
          </p:cNvSpPr>
          <p:nvPr/>
        </p:nvSpPr>
        <p:spPr>
          <a:xfrm>
            <a:off x="250953" y="4016247"/>
            <a:ext cx="4961457" cy="1927353"/>
          </a:xfrm>
          <a:prstGeom prst="rect">
            <a:avLst/>
          </a:prstGeom>
        </p:spPr>
        <p:txBody>
          <a:bodyPr vert="horz">
            <a:normAutofit/>
          </a:bodyPr>
          <a:lstStyle/>
          <a:p>
            <a:pPr marL="274320" lvl="0" indent="-274320" defTabSz="914400">
              <a:spcBef>
                <a:spcPct val="20000"/>
              </a:spcBef>
              <a:buClr>
                <a:schemeClr val="accent1"/>
              </a:buClr>
              <a:buSzPct val="85000"/>
              <a:buFont typeface="Wingdings 2"/>
              <a:buChar char=""/>
            </a:pPr>
            <a:r>
              <a:rPr kumimoji="0" lang="en-US" sz="2400" b="0" i="0" u="none" strike="noStrike" kern="1200" cap="none" spc="0" normalizeH="0" baseline="0" noProof="0" dirty="0" smtClean="0">
                <a:ln>
                  <a:noFill/>
                </a:ln>
                <a:solidFill>
                  <a:schemeClr val="tx1"/>
                </a:solidFill>
                <a:effectLst/>
                <a:uLnTx/>
                <a:uFillTx/>
                <a:latin typeface="Times New Roman"/>
                <a:ea typeface="+mn-ea"/>
                <a:cs typeface="Times New Roman"/>
              </a:rPr>
              <a:t>Micron-sized HfO</a:t>
            </a:r>
            <a:r>
              <a:rPr kumimoji="0" lang="en-US" sz="2400" b="0" i="0" u="none" strike="noStrike" kern="1200" cap="none" spc="0" normalizeH="0" baseline="-25000" noProof="0" dirty="0" smtClean="0">
                <a:ln>
                  <a:noFill/>
                </a:ln>
                <a:solidFill>
                  <a:schemeClr val="tx1"/>
                </a:solidFill>
                <a:effectLst/>
                <a:uLnTx/>
                <a:uFillTx/>
                <a:latin typeface="Times New Roman"/>
                <a:ea typeface="+mn-ea"/>
                <a:cs typeface="Times New Roman"/>
              </a:rPr>
              <a:t>2</a:t>
            </a:r>
            <a:r>
              <a:rPr kumimoji="0" lang="en-US" sz="2400" b="0" i="0" u="none" strike="noStrike" kern="1200" cap="none" spc="0" normalizeH="0" baseline="0" noProof="0" dirty="0" smtClean="0">
                <a:ln>
                  <a:noFill/>
                </a:ln>
                <a:solidFill>
                  <a:schemeClr val="tx1"/>
                </a:solidFill>
                <a:effectLst/>
                <a:uLnTx/>
                <a:uFillTx/>
                <a:latin typeface="Times New Roman"/>
                <a:ea typeface="+mn-ea"/>
                <a:cs typeface="Times New Roman"/>
              </a:rPr>
              <a:t> showed some variation in ATP-</a:t>
            </a:r>
            <a:r>
              <a:rPr lang="en-US" sz="2400" dirty="0" smtClean="0">
                <a:latin typeface="Times New Roman"/>
                <a:cs typeface="Times New Roman"/>
              </a:rPr>
              <a:t>mediated Ca</a:t>
            </a:r>
            <a:r>
              <a:rPr lang="en-US" sz="2400" baseline="30000" dirty="0" smtClean="0">
                <a:latin typeface="Times New Roman"/>
                <a:cs typeface="Times New Roman"/>
              </a:rPr>
              <a:t>2+ </a:t>
            </a:r>
            <a:r>
              <a:rPr lang="en-US" sz="2400" dirty="0" smtClean="0">
                <a:latin typeface="Times New Roman"/>
                <a:cs typeface="Times New Roman"/>
              </a:rPr>
              <a:t>signaling that was not significantly reduced</a:t>
            </a:r>
            <a:endParaRPr kumimoji="0" lang="en-US" sz="2400" b="0" i="0" u="none" strike="noStrike" kern="1200" cap="none" spc="0" normalizeH="0" baseline="0" noProof="0" dirty="0">
              <a:ln>
                <a:noFill/>
              </a:ln>
              <a:solidFill>
                <a:schemeClr val="tx1"/>
              </a:solidFill>
              <a:effectLst/>
              <a:uLnTx/>
              <a:uFillTx/>
              <a:latin typeface="Times New Roman"/>
              <a:ea typeface="+mn-ea"/>
              <a:cs typeface="Times New Roman"/>
            </a:endParaRPr>
          </a:p>
        </p:txBody>
      </p:sp>
      <p:sp>
        <p:nvSpPr>
          <p:cNvPr id="8" name="Content Placeholder 2"/>
          <p:cNvSpPr txBox="1">
            <a:spLocks/>
          </p:cNvSpPr>
          <p:nvPr/>
        </p:nvSpPr>
        <p:spPr>
          <a:xfrm>
            <a:off x="250953" y="2493771"/>
            <a:ext cx="4961457" cy="1433576"/>
          </a:xfrm>
          <a:prstGeom prst="rect">
            <a:avLst/>
          </a:prstGeom>
        </p:spPr>
        <p:txBody>
          <a:bodyPr vert="horz">
            <a:normAutofit lnSpcReduction="1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a:ea typeface="+mn-ea"/>
                <a:cs typeface="Times New Roman"/>
              </a:rPr>
              <a:t>ENP concentrations ~1/10</a:t>
            </a:r>
            <a:r>
              <a:rPr kumimoji="0" lang="en-US" sz="2400" b="0" i="0" u="none" strike="noStrike" kern="1200" cap="none" spc="0" normalizeH="0" noProof="0" dirty="0" smtClean="0">
                <a:ln>
                  <a:noFill/>
                </a:ln>
                <a:solidFill>
                  <a:schemeClr val="tx1"/>
                </a:solidFill>
                <a:effectLst/>
                <a:uLnTx/>
                <a:uFillTx/>
                <a:latin typeface="Times New Roman"/>
                <a:ea typeface="+mn-ea"/>
                <a:cs typeface="Times New Roman"/>
              </a:rPr>
              <a:t> – 1/100</a:t>
            </a:r>
            <a:r>
              <a:rPr kumimoji="0" lang="en-US" sz="2400" b="0" i="0" u="none" strike="noStrike" kern="1200" cap="none" spc="0" normalizeH="0" baseline="0" noProof="0" dirty="0" smtClean="0">
                <a:ln>
                  <a:noFill/>
                </a:ln>
                <a:solidFill>
                  <a:schemeClr val="tx1"/>
                </a:solidFill>
                <a:effectLst/>
                <a:uLnTx/>
                <a:uFillTx/>
                <a:latin typeface="Times New Roman"/>
                <a:ea typeface="+mn-ea"/>
                <a:cs typeface="Times New Roman"/>
              </a:rPr>
              <a:t>  of where</a:t>
            </a:r>
            <a:r>
              <a:rPr kumimoji="0" lang="en-US" sz="2400" b="0" i="0" u="none" strike="noStrike" kern="1200" cap="none" spc="0" normalizeH="0" noProof="0" dirty="0" smtClean="0">
                <a:ln>
                  <a:noFill/>
                </a:ln>
                <a:solidFill>
                  <a:schemeClr val="tx1"/>
                </a:solidFill>
                <a:effectLst/>
                <a:uLnTx/>
                <a:uFillTx/>
                <a:latin typeface="Times New Roman"/>
                <a:ea typeface="+mn-ea"/>
                <a:cs typeface="Times New Roman"/>
              </a:rPr>
              <a:t> </a:t>
            </a:r>
            <a:r>
              <a:rPr kumimoji="0" lang="en-US" sz="2400" b="0" i="0" u="none" strike="noStrike" kern="1200" cap="none" spc="0" normalizeH="0" baseline="0" noProof="0" dirty="0" smtClean="0">
                <a:ln>
                  <a:noFill/>
                </a:ln>
                <a:solidFill>
                  <a:schemeClr val="tx1"/>
                </a:solidFill>
                <a:effectLst/>
                <a:uLnTx/>
                <a:uFillTx/>
                <a:latin typeface="Times New Roman"/>
                <a:ea typeface="+mn-ea"/>
                <a:cs typeface="Times New Roman"/>
              </a:rPr>
              <a:t>cytotoxicity can be measured have reduced ATP-mediated Ca</a:t>
            </a:r>
            <a:r>
              <a:rPr kumimoji="0" lang="en-US" sz="2400" b="0" i="0" u="none" strike="noStrike" kern="1200" cap="none" spc="0" normalizeH="0" baseline="30000" noProof="0" dirty="0" smtClean="0">
                <a:ln>
                  <a:noFill/>
                </a:ln>
                <a:solidFill>
                  <a:schemeClr val="tx1"/>
                </a:solidFill>
                <a:effectLst/>
                <a:uLnTx/>
                <a:uFillTx/>
                <a:latin typeface="Times New Roman"/>
                <a:ea typeface="+mn-ea"/>
                <a:cs typeface="Times New Roman"/>
              </a:rPr>
              <a:t>2+ </a:t>
            </a:r>
            <a:r>
              <a:rPr kumimoji="0" lang="en-US" sz="2400" b="0" i="0" u="none" strike="noStrike" kern="1200" cap="none" spc="0" normalizeH="0" baseline="0" noProof="0" dirty="0" smtClean="0">
                <a:ln>
                  <a:noFill/>
                </a:ln>
                <a:solidFill>
                  <a:schemeClr val="tx1"/>
                </a:solidFill>
                <a:effectLst/>
                <a:uLnTx/>
                <a:uFillTx/>
                <a:latin typeface="Times New Roman"/>
                <a:ea typeface="+mn-ea"/>
                <a:cs typeface="Times New Roman"/>
              </a:rPr>
              <a:t>signaling</a:t>
            </a:r>
            <a:endParaRPr kumimoji="0" lang="en-US" sz="2400" b="0" i="0" u="none" strike="noStrike" kern="1200" cap="none" spc="0" normalizeH="0" baseline="0" noProof="0" dirty="0">
              <a:ln>
                <a:noFill/>
              </a:ln>
              <a:solidFill>
                <a:schemeClr val="tx1"/>
              </a:solidFill>
              <a:effectLst/>
              <a:uLnTx/>
              <a:uFillTx/>
              <a:latin typeface="Times New Roman"/>
              <a:ea typeface="+mn-ea"/>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92100"/>
            <a:ext cx="8534400" cy="758952"/>
          </a:xfrm>
        </p:spPr>
        <p:txBody>
          <a:bodyPr>
            <a:noAutofit/>
          </a:bodyPr>
          <a:lstStyle/>
          <a:p>
            <a:r>
              <a:rPr lang="en-US" sz="2800" dirty="0" smtClean="0">
                <a:latin typeface="Times New Roman"/>
                <a:cs typeface="Times New Roman"/>
              </a:rPr>
              <a:t>Effects of HfO</a:t>
            </a:r>
            <a:r>
              <a:rPr lang="en-US" sz="2800" baseline="-25000" dirty="0" smtClean="0">
                <a:latin typeface="Times New Roman"/>
                <a:cs typeface="Times New Roman"/>
              </a:rPr>
              <a:t>2</a:t>
            </a:r>
            <a:r>
              <a:rPr lang="en-US" sz="2800" dirty="0" smtClean="0">
                <a:latin typeface="Times New Roman"/>
                <a:cs typeface="Times New Roman"/>
              </a:rPr>
              <a:t> on Ca</a:t>
            </a:r>
            <a:r>
              <a:rPr lang="en-US" sz="2800" baseline="30000" dirty="0" smtClean="0">
                <a:latin typeface="Times New Roman"/>
                <a:cs typeface="Times New Roman"/>
              </a:rPr>
              <a:t>2+ </a:t>
            </a:r>
            <a:r>
              <a:rPr lang="en-US" sz="2800" dirty="0" smtClean="0">
                <a:latin typeface="Times New Roman"/>
                <a:cs typeface="Times New Roman"/>
              </a:rPr>
              <a:t>signaling:</a:t>
            </a:r>
            <a:br>
              <a:rPr lang="en-US" sz="2800" dirty="0" smtClean="0">
                <a:latin typeface="Times New Roman"/>
                <a:cs typeface="Times New Roman"/>
              </a:rPr>
            </a:br>
            <a:r>
              <a:rPr lang="en-US" sz="2800" dirty="0" smtClean="0">
                <a:latin typeface="Times New Roman"/>
                <a:cs typeface="Times New Roman"/>
              </a:rPr>
              <a:t>particle concentration vs. surface area</a:t>
            </a:r>
            <a:endParaRPr lang="en-US" sz="2800" dirty="0">
              <a:latin typeface="Times New Roman"/>
              <a:cs typeface="Times New Roman"/>
            </a:endParaRPr>
          </a:p>
        </p:txBody>
      </p:sp>
      <p:sp>
        <p:nvSpPr>
          <p:cNvPr id="3" name="Slide Number Placeholder 2"/>
          <p:cNvSpPr>
            <a:spLocks noGrp="1"/>
          </p:cNvSpPr>
          <p:nvPr>
            <p:ph type="sldNum" sz="quarter" idx="12"/>
          </p:nvPr>
        </p:nvSpPr>
        <p:spPr/>
        <p:txBody>
          <a:bodyPr/>
          <a:lstStyle/>
          <a:p>
            <a:fld id="{5EC87F58-77B2-C440-97D4-19FB79C02E3D}" type="slidenum">
              <a:rPr lang="en-US" smtClean="0"/>
              <a:pPr/>
              <a:t>18</a:t>
            </a:fld>
            <a:endParaRPr lang="en-US" dirty="0"/>
          </a:p>
        </p:txBody>
      </p:sp>
      <p:pic>
        <p:nvPicPr>
          <p:cNvPr id="8" name="Picture 7" descr="Mass HfO2Ca2+.pdf"/>
          <p:cNvPicPr>
            <a:picLocks noChangeAspect="1"/>
          </p:cNvPicPr>
          <p:nvPr/>
        </p:nvPicPr>
        <p:blipFill>
          <a:blip r:embed="rId2"/>
          <a:stretch>
            <a:fillRect/>
          </a:stretch>
        </p:blipFill>
        <p:spPr>
          <a:xfrm>
            <a:off x="314715" y="1422400"/>
            <a:ext cx="3860800" cy="3302000"/>
          </a:xfrm>
          <a:prstGeom prst="rect">
            <a:avLst/>
          </a:prstGeom>
        </p:spPr>
      </p:pic>
      <p:pic>
        <p:nvPicPr>
          <p:cNvPr id="9" name="Picture 8" descr="SA HfO2Ca2+.pdf"/>
          <p:cNvPicPr>
            <a:picLocks noChangeAspect="1"/>
          </p:cNvPicPr>
          <p:nvPr/>
        </p:nvPicPr>
        <p:blipFill>
          <a:blip r:embed="rId3"/>
          <a:stretch>
            <a:fillRect/>
          </a:stretch>
        </p:blipFill>
        <p:spPr>
          <a:xfrm>
            <a:off x="5026152" y="1422400"/>
            <a:ext cx="3810000" cy="3302000"/>
          </a:xfrm>
          <a:prstGeom prst="rect">
            <a:avLst/>
          </a:prstGeom>
        </p:spPr>
      </p:pic>
      <p:sp>
        <p:nvSpPr>
          <p:cNvPr id="10" name="Content Placeholder 2"/>
          <p:cNvSpPr txBox="1">
            <a:spLocks/>
          </p:cNvSpPr>
          <p:nvPr/>
        </p:nvSpPr>
        <p:spPr>
          <a:xfrm>
            <a:off x="250953" y="4978400"/>
            <a:ext cx="8585199" cy="1168400"/>
          </a:xfrm>
          <a:prstGeom prst="rect">
            <a:avLst/>
          </a:prstGeom>
        </p:spPr>
        <p:txBody>
          <a:bodyPr vert="horz">
            <a:normAutofit/>
          </a:bodyPr>
          <a:lstStyle/>
          <a:p>
            <a:pPr marL="274320" lvl="0" indent="-274320" defTabSz="914400">
              <a:spcBef>
                <a:spcPct val="20000"/>
              </a:spcBef>
              <a:buClr>
                <a:schemeClr val="accent1"/>
              </a:buClr>
              <a:buSzPct val="85000"/>
              <a:buFont typeface="Wingdings 2"/>
              <a:buChar char=""/>
            </a:pPr>
            <a:r>
              <a:rPr kumimoji="0" lang="en-US" sz="2400" b="0" i="0" u="none" strike="noStrike" kern="1200" cap="none" spc="0" normalizeH="0" baseline="0" noProof="0" dirty="0" smtClean="0">
                <a:ln>
                  <a:noFill/>
                </a:ln>
                <a:solidFill>
                  <a:schemeClr val="tx1"/>
                </a:solidFill>
                <a:effectLst/>
                <a:uLnTx/>
                <a:uFillTx/>
                <a:latin typeface="Times New Roman"/>
                <a:ea typeface="+mn-ea"/>
                <a:cs typeface="Times New Roman"/>
              </a:rPr>
              <a:t>These graphs demonstrate HfO</a:t>
            </a:r>
            <a:r>
              <a:rPr kumimoji="0" lang="en-US" sz="2400" b="0" i="0" u="none" strike="noStrike" kern="1200" cap="none" spc="0" normalizeH="0" baseline="-25000" noProof="0" dirty="0" smtClean="0">
                <a:ln>
                  <a:noFill/>
                </a:ln>
                <a:solidFill>
                  <a:schemeClr val="tx1"/>
                </a:solidFill>
                <a:effectLst/>
                <a:uLnTx/>
                <a:uFillTx/>
                <a:latin typeface="Times New Roman"/>
                <a:ea typeface="+mn-ea"/>
                <a:cs typeface="Times New Roman"/>
              </a:rPr>
              <a:t>2</a:t>
            </a:r>
            <a:r>
              <a:rPr kumimoji="0" lang="en-US" sz="2400" b="0" i="0" u="none" strike="noStrike" kern="1200" cap="none" spc="0" normalizeH="0" baseline="0" noProof="0" dirty="0" smtClean="0">
                <a:ln>
                  <a:noFill/>
                </a:ln>
                <a:solidFill>
                  <a:schemeClr val="tx1"/>
                </a:solidFill>
                <a:effectLst/>
                <a:uLnTx/>
                <a:uFillTx/>
                <a:latin typeface="Times New Roman"/>
                <a:ea typeface="+mn-ea"/>
                <a:cs typeface="Times New Roman"/>
              </a:rPr>
              <a:t> Ca</a:t>
            </a:r>
            <a:r>
              <a:rPr kumimoji="0" lang="en-US" sz="2400" b="0" i="0" u="none" strike="noStrike" kern="1200" cap="none" spc="0" normalizeH="0" baseline="30000" noProof="0" dirty="0" smtClean="0">
                <a:ln>
                  <a:noFill/>
                </a:ln>
                <a:solidFill>
                  <a:schemeClr val="tx1"/>
                </a:solidFill>
                <a:effectLst/>
                <a:uLnTx/>
                <a:uFillTx/>
                <a:latin typeface="Times New Roman"/>
                <a:ea typeface="+mn-ea"/>
                <a:cs typeface="Times New Roman"/>
              </a:rPr>
              <a:t>2+ </a:t>
            </a:r>
            <a:r>
              <a:rPr kumimoji="0" lang="en-US" sz="2400" b="0" i="0" u="none" strike="noStrike" kern="1200" cap="none" spc="0" normalizeH="0" baseline="0" noProof="0" dirty="0" smtClean="0">
                <a:ln>
                  <a:noFill/>
                </a:ln>
                <a:solidFill>
                  <a:schemeClr val="tx1"/>
                </a:solidFill>
                <a:effectLst/>
                <a:uLnTx/>
                <a:uFillTx/>
                <a:latin typeface="Times New Roman"/>
                <a:ea typeface="+mn-ea"/>
                <a:cs typeface="Times New Roman"/>
              </a:rPr>
              <a:t>signaling reductions are</a:t>
            </a:r>
            <a:r>
              <a:rPr kumimoji="0" lang="en-US" sz="2400" b="0" i="0" u="none" strike="noStrike" kern="1200" cap="none" spc="0" normalizeH="0" noProof="0" dirty="0" smtClean="0">
                <a:ln>
                  <a:noFill/>
                </a:ln>
                <a:solidFill>
                  <a:schemeClr val="tx1"/>
                </a:solidFill>
                <a:effectLst/>
                <a:uLnTx/>
                <a:uFillTx/>
                <a:latin typeface="Times New Roman"/>
                <a:ea typeface="+mn-ea"/>
                <a:cs typeface="Times New Roman"/>
              </a:rPr>
              <a:t> </a:t>
            </a:r>
            <a:r>
              <a:rPr kumimoji="0" lang="en-US" sz="2400" b="0" i="0" u="none" strike="noStrike" kern="1200" cap="none" spc="0" normalizeH="0" baseline="0" noProof="0" dirty="0" smtClean="0">
                <a:ln>
                  <a:noFill/>
                </a:ln>
                <a:solidFill>
                  <a:schemeClr val="tx1"/>
                </a:solidFill>
                <a:effectLst/>
                <a:uLnTx/>
                <a:uFillTx/>
                <a:latin typeface="Times New Roman"/>
                <a:ea typeface="+mn-ea"/>
                <a:cs typeface="Times New Roman"/>
              </a:rPr>
              <a:t>due to metals toxicity more than</a:t>
            </a:r>
            <a:r>
              <a:rPr kumimoji="0" lang="en-US" sz="2400" b="0" i="0" u="none" strike="noStrike" kern="1200" cap="none" spc="0" normalizeH="0" noProof="0" dirty="0" smtClean="0">
                <a:ln>
                  <a:noFill/>
                </a:ln>
                <a:solidFill>
                  <a:schemeClr val="tx1"/>
                </a:solidFill>
                <a:effectLst/>
                <a:uLnTx/>
                <a:uFillTx/>
                <a:latin typeface="Times New Roman"/>
                <a:ea typeface="+mn-ea"/>
                <a:cs typeface="Times New Roman"/>
              </a:rPr>
              <a:t> particle size</a:t>
            </a:r>
            <a:r>
              <a:rPr kumimoji="0" lang="en-US" sz="2400" b="0" i="0" u="none" strike="noStrike" kern="1200" cap="none" spc="0" normalizeH="0" baseline="0" noProof="0" dirty="0" smtClean="0">
                <a:ln>
                  <a:noFill/>
                </a:ln>
                <a:solidFill>
                  <a:schemeClr val="tx1"/>
                </a:solidFill>
                <a:effectLst/>
                <a:uLnTx/>
                <a:uFillTx/>
                <a:latin typeface="Times New Roman"/>
                <a:ea typeface="+mn-ea"/>
                <a:cs typeface="Times New Roman"/>
              </a:rPr>
              <a:t> </a:t>
            </a:r>
            <a:endParaRPr kumimoji="0" lang="en-US" sz="2400" b="0" i="0" u="none" strike="noStrike" kern="1200" cap="none" spc="0" normalizeH="0" baseline="0" noProof="0" dirty="0">
              <a:ln>
                <a:noFill/>
              </a:ln>
              <a:solidFill>
                <a:schemeClr val="tx1"/>
              </a:solidFill>
              <a:effectLst/>
              <a:uLnTx/>
              <a:uFillTx/>
              <a:latin typeface="Times New Roman"/>
              <a:ea typeface="+mn-ea"/>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a:cs typeface="Times New Roman"/>
              </a:rPr>
              <a:t>Conclusions: HfO</a:t>
            </a:r>
            <a:r>
              <a:rPr lang="en-US" sz="2400" dirty="0" smtClean="0">
                <a:latin typeface="Times New Roman"/>
                <a:cs typeface="Times New Roman"/>
              </a:rPr>
              <a:t>2</a:t>
            </a:r>
            <a:r>
              <a:rPr lang="en-US" dirty="0" smtClean="0">
                <a:latin typeface="Times New Roman"/>
                <a:cs typeface="Times New Roman"/>
              </a:rPr>
              <a:t> Toxicity</a:t>
            </a:r>
            <a:endParaRPr lang="en-US" dirty="0">
              <a:latin typeface="Times New Roman"/>
              <a:cs typeface="Times New Roman"/>
            </a:endParaRPr>
          </a:p>
        </p:txBody>
      </p:sp>
      <p:sp>
        <p:nvSpPr>
          <p:cNvPr id="3" name="Slide Number Placeholder 2"/>
          <p:cNvSpPr>
            <a:spLocks noGrp="1"/>
          </p:cNvSpPr>
          <p:nvPr>
            <p:ph type="sldNum" sz="quarter" idx="12"/>
          </p:nvPr>
        </p:nvSpPr>
        <p:spPr/>
        <p:txBody>
          <a:bodyPr/>
          <a:lstStyle/>
          <a:p>
            <a:fld id="{5EC87F58-77B2-C440-97D4-19FB79C02E3D}" type="slidenum">
              <a:rPr lang="en-US" smtClean="0">
                <a:latin typeface="Times New Roman"/>
                <a:cs typeface="Times New Roman"/>
              </a:rPr>
              <a:pPr/>
              <a:t>19</a:t>
            </a:fld>
            <a:endParaRPr lang="en-US" dirty="0">
              <a:latin typeface="Times New Roman"/>
              <a:cs typeface="Times New Roman"/>
            </a:endParaRPr>
          </a:p>
        </p:txBody>
      </p:sp>
      <p:sp>
        <p:nvSpPr>
          <p:cNvPr id="4" name="Content Placeholder 3"/>
          <p:cNvSpPr>
            <a:spLocks noGrp="1"/>
          </p:cNvSpPr>
          <p:nvPr>
            <p:ph sz="quarter" idx="1"/>
          </p:nvPr>
        </p:nvSpPr>
        <p:spPr>
          <a:xfrm>
            <a:off x="301752" y="1527047"/>
            <a:ext cx="8503920" cy="4774369"/>
          </a:xfrm>
        </p:spPr>
        <p:txBody>
          <a:bodyPr>
            <a:normAutofit lnSpcReduction="10000"/>
          </a:bodyPr>
          <a:lstStyle/>
          <a:p>
            <a:pPr>
              <a:spcAft>
                <a:spcPts val="1200"/>
              </a:spcAft>
            </a:pPr>
            <a:r>
              <a:rPr lang="en-US" dirty="0" smtClean="0">
                <a:latin typeface="Times New Roman"/>
                <a:cs typeface="Times New Roman"/>
              </a:rPr>
              <a:t>Size of </a:t>
            </a:r>
            <a:r>
              <a:rPr lang="en-US" dirty="0" err="1" smtClean="0">
                <a:latin typeface="Times New Roman"/>
                <a:cs typeface="Times New Roman"/>
              </a:rPr>
              <a:t>ENPs</a:t>
            </a:r>
            <a:r>
              <a:rPr lang="en-US" dirty="0" smtClean="0">
                <a:latin typeface="Times New Roman"/>
                <a:cs typeface="Times New Roman"/>
              </a:rPr>
              <a:t> </a:t>
            </a:r>
          </a:p>
          <a:p>
            <a:pPr lvl="1">
              <a:spcAft>
                <a:spcPts val="1200"/>
              </a:spcAft>
            </a:pPr>
            <a:r>
              <a:rPr lang="en-US" dirty="0" smtClean="0">
                <a:latin typeface="Times New Roman"/>
                <a:cs typeface="Times New Roman"/>
              </a:rPr>
              <a:t>Size reported by manufacturer should be verified</a:t>
            </a:r>
          </a:p>
          <a:p>
            <a:pPr>
              <a:spcAft>
                <a:spcPts val="1200"/>
              </a:spcAft>
            </a:pPr>
            <a:r>
              <a:rPr lang="en-US" dirty="0" smtClean="0">
                <a:latin typeface="Times New Roman"/>
                <a:cs typeface="Times New Roman"/>
              </a:rPr>
              <a:t>HfO</a:t>
            </a:r>
            <a:r>
              <a:rPr lang="en-US" baseline="-25000" dirty="0" smtClean="0">
                <a:latin typeface="Times New Roman"/>
                <a:cs typeface="Times New Roman"/>
              </a:rPr>
              <a:t>2</a:t>
            </a:r>
            <a:r>
              <a:rPr lang="en-US" dirty="0" smtClean="0">
                <a:latin typeface="Times New Roman"/>
                <a:cs typeface="Times New Roman"/>
              </a:rPr>
              <a:t> </a:t>
            </a:r>
            <a:r>
              <a:rPr lang="en-US" dirty="0" err="1" smtClean="0">
                <a:latin typeface="Times New Roman"/>
                <a:cs typeface="Times New Roman"/>
              </a:rPr>
              <a:t>ENPs</a:t>
            </a:r>
            <a:r>
              <a:rPr lang="en-US" dirty="0" smtClean="0">
                <a:latin typeface="Times New Roman"/>
                <a:cs typeface="Times New Roman"/>
              </a:rPr>
              <a:t> did not cause significant cell death</a:t>
            </a:r>
          </a:p>
          <a:p>
            <a:pPr>
              <a:spcAft>
                <a:spcPts val="1200"/>
              </a:spcAft>
            </a:pPr>
            <a:r>
              <a:rPr lang="en-US" dirty="0" smtClean="0">
                <a:latin typeface="Times New Roman"/>
                <a:cs typeface="Times New Roman"/>
              </a:rPr>
              <a:t>Sub-</a:t>
            </a:r>
            <a:r>
              <a:rPr lang="en-US" dirty="0" err="1" smtClean="0">
                <a:latin typeface="Times New Roman"/>
                <a:cs typeface="Times New Roman"/>
              </a:rPr>
              <a:t>cytotoxic</a:t>
            </a:r>
            <a:r>
              <a:rPr lang="en-US" dirty="0" smtClean="0">
                <a:latin typeface="Times New Roman"/>
                <a:cs typeface="Times New Roman"/>
              </a:rPr>
              <a:t> exposures to HfO</a:t>
            </a:r>
            <a:r>
              <a:rPr lang="en-US" baseline="-25000" dirty="0" smtClean="0">
                <a:latin typeface="Times New Roman"/>
                <a:cs typeface="Times New Roman"/>
              </a:rPr>
              <a:t>2</a:t>
            </a:r>
            <a:r>
              <a:rPr lang="en-US" dirty="0" smtClean="0">
                <a:latin typeface="Times New Roman"/>
                <a:cs typeface="Times New Roman"/>
              </a:rPr>
              <a:t> can alter mechanisms of innate immune function in lung epithelial cells </a:t>
            </a:r>
          </a:p>
          <a:p>
            <a:pPr lvl="1">
              <a:spcAft>
                <a:spcPts val="1200"/>
              </a:spcAft>
            </a:pPr>
            <a:r>
              <a:rPr lang="en-US" dirty="0" smtClean="0">
                <a:latin typeface="Times New Roman"/>
                <a:cs typeface="Times New Roman"/>
              </a:rPr>
              <a:t>Cellular response to ATP is altered by ENP exposure (RTCA)</a:t>
            </a:r>
          </a:p>
          <a:p>
            <a:pPr lvl="1">
              <a:spcAft>
                <a:spcPts val="1200"/>
              </a:spcAft>
            </a:pPr>
            <a:r>
              <a:rPr lang="en-US" dirty="0" smtClean="0">
                <a:latin typeface="Times New Roman"/>
                <a:cs typeface="Times New Roman"/>
              </a:rPr>
              <a:t>ATP-mediated [Ca</a:t>
            </a:r>
            <a:r>
              <a:rPr lang="en-US" baseline="30000" dirty="0" smtClean="0">
                <a:latin typeface="Times New Roman"/>
                <a:cs typeface="Times New Roman"/>
              </a:rPr>
              <a:t>2+</a:t>
            </a:r>
            <a:r>
              <a:rPr lang="en-US" dirty="0" smtClean="0">
                <a:latin typeface="Times New Roman"/>
                <a:cs typeface="Times New Roman"/>
              </a:rPr>
              <a:t>]</a:t>
            </a:r>
            <a:r>
              <a:rPr lang="en-US" baseline="-25000" dirty="0" smtClean="0">
                <a:latin typeface="Times New Roman"/>
                <a:cs typeface="Times New Roman"/>
              </a:rPr>
              <a:t>i</a:t>
            </a:r>
            <a:r>
              <a:rPr lang="en-US" dirty="0" smtClean="0">
                <a:latin typeface="Times New Roman"/>
                <a:cs typeface="Times New Roman"/>
              </a:rPr>
              <a:t> response reduced by ENP exposure (Ca</a:t>
            </a:r>
            <a:r>
              <a:rPr lang="en-US" baseline="30000" dirty="0" smtClean="0">
                <a:latin typeface="Times New Roman"/>
                <a:cs typeface="Times New Roman"/>
              </a:rPr>
              <a:t>2+</a:t>
            </a:r>
            <a:r>
              <a:rPr lang="en-US" dirty="0" smtClean="0">
                <a:latin typeface="Times New Roman"/>
                <a:cs typeface="Times New Roman"/>
              </a:rPr>
              <a:t> imaging)</a:t>
            </a:r>
          </a:p>
          <a:p>
            <a:pPr lvl="1">
              <a:spcAft>
                <a:spcPts val="1200"/>
              </a:spcAft>
            </a:pPr>
            <a:r>
              <a:rPr lang="en-US" dirty="0" smtClean="0">
                <a:latin typeface="Times New Roman"/>
                <a:cs typeface="Times New Roman"/>
              </a:rPr>
              <a:t>ENP altered ATP-mediated [Ca</a:t>
            </a:r>
            <a:r>
              <a:rPr lang="en-US" baseline="30000" dirty="0" smtClean="0">
                <a:latin typeface="Times New Roman"/>
                <a:cs typeface="Times New Roman"/>
              </a:rPr>
              <a:t>2+</a:t>
            </a:r>
            <a:r>
              <a:rPr lang="en-US" dirty="0" smtClean="0">
                <a:latin typeface="Times New Roman"/>
                <a:cs typeface="Times New Roman"/>
              </a:rPr>
              <a:t>]</a:t>
            </a:r>
            <a:r>
              <a:rPr lang="en-US" baseline="-25000" dirty="0" smtClean="0">
                <a:latin typeface="Times New Roman"/>
                <a:cs typeface="Times New Roman"/>
              </a:rPr>
              <a:t>i</a:t>
            </a:r>
            <a:r>
              <a:rPr lang="en-US" dirty="0" smtClean="0">
                <a:latin typeface="Times New Roman"/>
                <a:cs typeface="Times New Roman"/>
              </a:rPr>
              <a:t> response appears to be a metals toxicity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a:rPr>
              <a:t>Presentation Outline</a:t>
            </a:r>
            <a:endParaRPr lang="en-US" dirty="0">
              <a:latin typeface="Times New Roman"/>
            </a:endParaRPr>
          </a:p>
        </p:txBody>
      </p:sp>
      <p:sp>
        <p:nvSpPr>
          <p:cNvPr id="5" name="Slide Number Placeholder 4"/>
          <p:cNvSpPr>
            <a:spLocks noGrp="1"/>
          </p:cNvSpPr>
          <p:nvPr>
            <p:ph type="sldNum" sz="quarter" idx="12"/>
          </p:nvPr>
        </p:nvSpPr>
        <p:spPr>
          <a:xfrm>
            <a:off x="8378952" y="6284484"/>
            <a:ext cx="457200" cy="441325"/>
          </a:xfrm>
        </p:spPr>
        <p:txBody>
          <a:bodyPr/>
          <a:lstStyle/>
          <a:p>
            <a:fld id="{5EC87F58-77B2-C440-97D4-19FB79C02E3D}" type="slidenum">
              <a:rPr lang="en-US" smtClean="0">
                <a:latin typeface="Times New Roman"/>
                <a:cs typeface="Times New Roman"/>
              </a:rPr>
              <a:pPr/>
              <a:t>2</a:t>
            </a:fld>
            <a:endParaRPr lang="en-US" dirty="0">
              <a:latin typeface="Times New Roman"/>
              <a:cs typeface="Times New Roman"/>
            </a:endParaRPr>
          </a:p>
        </p:txBody>
      </p:sp>
      <p:sp>
        <p:nvSpPr>
          <p:cNvPr id="6" name="Content Placeholder 2"/>
          <p:cNvSpPr txBox="1">
            <a:spLocks/>
          </p:cNvSpPr>
          <p:nvPr/>
        </p:nvSpPr>
        <p:spPr>
          <a:xfrm>
            <a:off x="725086" y="1422400"/>
            <a:ext cx="8111066" cy="4978400"/>
          </a:xfrm>
          <a:prstGeom prst="rect">
            <a:avLst/>
          </a:prstGeom>
        </p:spPr>
        <p:txBody>
          <a:bodyPr vert="horz">
            <a:normAutofit/>
          </a:bodyPr>
          <a:lstStyle/>
          <a:p>
            <a:pPr marR="0" lvl="0" algn="l" defTabSz="914400" rtl="0" eaLnBrk="1" fontAlgn="auto" latinLnBrk="0" hangingPunct="1">
              <a:lnSpc>
                <a:spcPct val="100000"/>
              </a:lnSpc>
              <a:spcAft>
                <a:spcPts val="300"/>
              </a:spcAft>
              <a:buClr>
                <a:schemeClr val="accent1"/>
              </a:buClr>
              <a:buSzPct val="85000"/>
              <a:tabLst/>
              <a:defRPr/>
            </a:pPr>
            <a:r>
              <a:rPr lang="en-US" sz="2200" dirty="0" smtClean="0">
                <a:solidFill>
                  <a:schemeClr val="tx2"/>
                </a:solidFill>
                <a:latin typeface="Times New Roman"/>
              </a:rPr>
              <a:t>Laboratory Focus – Airway Signaling and Toxicity </a:t>
            </a:r>
          </a:p>
          <a:p>
            <a:pPr marR="0" lvl="0" algn="l" defTabSz="914400" rtl="0" eaLnBrk="1" fontAlgn="auto" latinLnBrk="0" hangingPunct="1">
              <a:lnSpc>
                <a:spcPct val="100000"/>
              </a:lnSpc>
              <a:spcAft>
                <a:spcPts val="300"/>
              </a:spcAft>
              <a:buClr>
                <a:schemeClr val="accent1"/>
              </a:buClr>
              <a:buSzPct val="85000"/>
              <a:tabLst/>
              <a:defRPr/>
            </a:pPr>
            <a:endParaRPr lang="en-US" sz="2200" dirty="0" smtClean="0">
              <a:solidFill>
                <a:schemeClr val="tx2"/>
              </a:solidFill>
              <a:latin typeface="Times New Roman"/>
            </a:endParaRPr>
          </a:p>
          <a:p>
            <a:pPr marL="342900" marR="0" lvl="0" indent="-342900" algn="l" defTabSz="914400" rtl="0" eaLnBrk="1" fontAlgn="auto" latinLnBrk="0" hangingPunct="1">
              <a:lnSpc>
                <a:spcPct val="100000"/>
              </a:lnSpc>
              <a:spcAft>
                <a:spcPts val="300"/>
              </a:spcAft>
              <a:buClr>
                <a:schemeClr val="accent1"/>
              </a:buClr>
              <a:buSzPct val="150000"/>
              <a:buFont typeface="Arial"/>
              <a:buChar char="•"/>
              <a:tabLst/>
              <a:defRPr/>
            </a:pPr>
            <a:r>
              <a:rPr lang="en-US" sz="2200" dirty="0">
                <a:solidFill>
                  <a:schemeClr val="tx2"/>
                </a:solidFill>
                <a:latin typeface="Times New Roman"/>
              </a:rPr>
              <a:t>T</a:t>
            </a:r>
            <a:r>
              <a:rPr kumimoji="0" lang="en-US" sz="2200" b="0" i="0" u="none" strike="noStrike" kern="1200" cap="none" spc="0" normalizeH="0" noProof="0" dirty="0" smtClean="0">
                <a:ln>
                  <a:noFill/>
                </a:ln>
                <a:solidFill>
                  <a:schemeClr val="tx2"/>
                </a:solidFill>
                <a:effectLst/>
                <a:uLnTx/>
                <a:uFillTx/>
                <a:latin typeface="Times New Roman"/>
                <a:ea typeface="+mn-ea"/>
                <a:cs typeface="+mn-cs"/>
              </a:rPr>
              <a:t>he </a:t>
            </a:r>
            <a:r>
              <a:rPr kumimoji="0" lang="en-US" sz="2200" b="0" i="0" u="none" strike="noStrike" kern="1200" cap="none" spc="0" normalizeH="0" noProof="0" dirty="0" err="1" smtClean="0">
                <a:ln>
                  <a:noFill/>
                </a:ln>
                <a:solidFill>
                  <a:schemeClr val="tx2"/>
                </a:solidFill>
                <a:effectLst/>
                <a:uLnTx/>
                <a:uFillTx/>
                <a:latin typeface="Times New Roman"/>
                <a:ea typeface="+mn-ea"/>
                <a:cs typeface="+mn-cs"/>
              </a:rPr>
              <a:t>xCELLigence</a:t>
            </a:r>
            <a:r>
              <a:rPr kumimoji="0" lang="en-US" sz="2200" b="0" i="0" u="none" strike="noStrike" kern="1200" cap="none" spc="0" normalizeH="0" noProof="0" dirty="0" smtClean="0">
                <a:ln>
                  <a:noFill/>
                </a:ln>
                <a:solidFill>
                  <a:schemeClr val="tx2"/>
                </a:solidFill>
                <a:effectLst/>
                <a:uLnTx/>
                <a:uFillTx/>
                <a:latin typeface="Times New Roman"/>
                <a:ea typeface="+mn-ea"/>
                <a:cs typeface="+mn-cs"/>
              </a:rPr>
              <a:t> Platform</a:t>
            </a:r>
          </a:p>
          <a:p>
            <a:pPr marL="342900" lvl="0" indent="-342900" defTabSz="914400">
              <a:spcAft>
                <a:spcPts val="300"/>
              </a:spcAft>
              <a:buClr>
                <a:schemeClr val="accent1"/>
              </a:buClr>
              <a:buSzPct val="150000"/>
              <a:buFont typeface="Arial"/>
              <a:buChar char="•"/>
              <a:defRPr/>
            </a:pPr>
            <a:r>
              <a:rPr lang="en-US" sz="2200" dirty="0" smtClean="0">
                <a:solidFill>
                  <a:schemeClr val="tx2"/>
                </a:solidFill>
                <a:latin typeface="Times New Roman"/>
              </a:rPr>
              <a:t>Cytotoxicity </a:t>
            </a:r>
            <a:r>
              <a:rPr lang="en-US" sz="2200" dirty="0">
                <a:solidFill>
                  <a:schemeClr val="tx2"/>
                </a:solidFill>
                <a:latin typeface="Times New Roman"/>
              </a:rPr>
              <a:t>of engineered nanoparticles (ENPs</a:t>
            </a:r>
            <a:r>
              <a:rPr lang="en-US" sz="2200" dirty="0" smtClean="0">
                <a:solidFill>
                  <a:schemeClr val="tx2"/>
                </a:solidFill>
                <a:latin typeface="Times New Roman"/>
              </a:rPr>
              <a:t>)</a:t>
            </a:r>
            <a:endParaRPr lang="en-US" sz="2200" dirty="0">
              <a:solidFill>
                <a:schemeClr val="tx2"/>
              </a:solidFill>
              <a:latin typeface="Times New Roman"/>
            </a:endParaRPr>
          </a:p>
          <a:p>
            <a:pPr marL="342900" lvl="0" indent="-342900" defTabSz="914400">
              <a:spcAft>
                <a:spcPts val="300"/>
              </a:spcAft>
              <a:buClr>
                <a:schemeClr val="accent1"/>
              </a:buClr>
              <a:buSzPct val="150000"/>
              <a:buFont typeface="Arial"/>
              <a:buChar char="•"/>
              <a:defRPr/>
            </a:pPr>
            <a:r>
              <a:rPr lang="en-US" sz="2200" dirty="0" smtClean="0">
                <a:solidFill>
                  <a:schemeClr val="tx2"/>
                </a:solidFill>
                <a:latin typeface="Times New Roman"/>
              </a:rPr>
              <a:t>Cytotoxicity testing (live/dead assay vs. RTCA)</a:t>
            </a:r>
          </a:p>
          <a:p>
            <a:pPr marL="342900" lvl="0" indent="-342900" defTabSz="914400">
              <a:spcAft>
                <a:spcPts val="300"/>
              </a:spcAft>
              <a:buClr>
                <a:schemeClr val="accent1"/>
              </a:buClr>
              <a:buSzPct val="150000"/>
              <a:buFont typeface="Arial"/>
              <a:buChar char="•"/>
              <a:defRPr/>
            </a:pPr>
            <a:r>
              <a:rPr lang="en-US" sz="2200" dirty="0" smtClean="0">
                <a:solidFill>
                  <a:schemeClr val="tx2"/>
                </a:solidFill>
                <a:latin typeface="Times New Roman"/>
              </a:rPr>
              <a:t>Cellular signaling toxicity (RTCA </a:t>
            </a:r>
            <a:r>
              <a:rPr lang="en-US" sz="2200" dirty="0" err="1" smtClean="0">
                <a:solidFill>
                  <a:schemeClr val="tx2"/>
                </a:solidFill>
                <a:latin typeface="Times New Roman"/>
              </a:rPr>
              <a:t>vs</a:t>
            </a:r>
            <a:r>
              <a:rPr lang="en-US" sz="2200" dirty="0" smtClean="0">
                <a:solidFill>
                  <a:schemeClr val="tx2"/>
                </a:solidFill>
                <a:latin typeface="Times New Roman"/>
              </a:rPr>
              <a:t> Ca</a:t>
            </a:r>
            <a:r>
              <a:rPr lang="en-US" sz="2200" baseline="30000" dirty="0" smtClean="0">
                <a:solidFill>
                  <a:schemeClr val="tx2"/>
                </a:solidFill>
                <a:latin typeface="Times New Roman"/>
              </a:rPr>
              <a:t>2+</a:t>
            </a:r>
            <a:r>
              <a:rPr lang="en-US" sz="2200" dirty="0" smtClean="0">
                <a:solidFill>
                  <a:schemeClr val="tx2"/>
                </a:solidFill>
                <a:latin typeface="Times New Roman"/>
              </a:rPr>
              <a:t> signaling)</a:t>
            </a:r>
            <a:endParaRPr kumimoji="0" lang="en-US" sz="2200" b="0" i="0" u="none" strike="noStrike" kern="1200" cap="none" spc="0" normalizeH="0" baseline="0" noProof="0" dirty="0" smtClean="0">
              <a:ln>
                <a:noFill/>
              </a:ln>
              <a:solidFill>
                <a:schemeClr val="tx2"/>
              </a:solidFill>
              <a:effectLst/>
              <a:uLnTx/>
              <a:uFillTx/>
              <a:latin typeface="Times New Roman"/>
              <a:ea typeface="+mn-ea"/>
              <a:cs typeface="+mn-cs"/>
            </a:endParaRPr>
          </a:p>
          <a:p>
            <a:pPr marL="342900" marR="0" lvl="0" indent="-342900" algn="l" defTabSz="914400" rtl="0" eaLnBrk="1" fontAlgn="auto" latinLnBrk="0" hangingPunct="1">
              <a:lnSpc>
                <a:spcPct val="100000"/>
              </a:lnSpc>
              <a:spcAft>
                <a:spcPts val="300"/>
              </a:spcAft>
              <a:buClr>
                <a:schemeClr val="accent1"/>
              </a:buClr>
              <a:buSzPct val="150000"/>
              <a:buFont typeface="Arial"/>
              <a:buChar char="•"/>
              <a:tabLst/>
              <a:defRPr/>
            </a:pPr>
            <a:endParaRPr lang="en-US" sz="2200" dirty="0" smtClean="0">
              <a:solidFill>
                <a:schemeClr val="tx2"/>
              </a:solidFill>
              <a:latin typeface="Times New Roman"/>
            </a:endParaRPr>
          </a:p>
          <a:p>
            <a:pPr marL="342900" marR="0" lvl="0" indent="-342900" algn="l" defTabSz="914400" rtl="0" eaLnBrk="1" fontAlgn="auto" latinLnBrk="0" hangingPunct="1">
              <a:lnSpc>
                <a:spcPct val="100000"/>
              </a:lnSpc>
              <a:spcAft>
                <a:spcPts val="300"/>
              </a:spcAft>
              <a:buClr>
                <a:schemeClr val="accent1"/>
              </a:buClr>
              <a:buSzPct val="150000"/>
              <a:buFont typeface="Arial"/>
              <a:buChar char="•"/>
              <a:tabLst/>
              <a:defRPr/>
            </a:pPr>
            <a:r>
              <a:rPr lang="en-US" sz="2200" dirty="0" smtClean="0">
                <a:solidFill>
                  <a:schemeClr val="tx2"/>
                </a:solidFill>
                <a:latin typeface="Times New Roman"/>
              </a:rPr>
              <a:t>Ongoing toxicity screening using the RTCA</a:t>
            </a:r>
          </a:p>
          <a:p>
            <a:pPr marL="342900" marR="0" lvl="0" indent="-342900" algn="l" defTabSz="914400" rtl="0" eaLnBrk="1" fontAlgn="auto" latinLnBrk="0" hangingPunct="1">
              <a:lnSpc>
                <a:spcPct val="100000"/>
              </a:lnSpc>
              <a:spcAft>
                <a:spcPts val="300"/>
              </a:spcAft>
              <a:buClr>
                <a:schemeClr val="accent1"/>
              </a:buClr>
              <a:buSzPct val="150000"/>
              <a:buFont typeface="Arial"/>
              <a:buChar char="•"/>
              <a:tabLst/>
              <a:defRPr/>
            </a:pPr>
            <a:endParaRPr kumimoji="0" lang="en-US" sz="2200" b="0" i="0" u="none" strike="noStrike" kern="1200" cap="none" spc="0" normalizeH="0" baseline="0" noProof="0" dirty="0" smtClean="0">
              <a:ln>
                <a:noFill/>
              </a:ln>
              <a:solidFill>
                <a:schemeClr val="tx2"/>
              </a:solidFill>
              <a:effectLst/>
              <a:uLnTx/>
              <a:uFillTx/>
              <a:latin typeface="Times New Roman"/>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Initial Conclusions</a:t>
            </a:r>
            <a:r>
              <a:rPr lang="en-US" dirty="0" smtClean="0"/>
              <a:t>: RTCA</a:t>
            </a:r>
            <a:endParaRPr lang="en-US" dirty="0"/>
          </a:p>
        </p:txBody>
      </p:sp>
      <p:sp>
        <p:nvSpPr>
          <p:cNvPr id="3" name="Slide Number Placeholder 2"/>
          <p:cNvSpPr>
            <a:spLocks noGrp="1"/>
          </p:cNvSpPr>
          <p:nvPr>
            <p:ph type="sldNum" sz="quarter" idx="12"/>
          </p:nvPr>
        </p:nvSpPr>
        <p:spPr/>
        <p:txBody>
          <a:bodyPr/>
          <a:lstStyle/>
          <a:p>
            <a:fld id="{5EC87F58-77B2-C440-97D4-19FB79C02E3D}" type="slidenum">
              <a:rPr lang="en-US" smtClean="0"/>
              <a:pPr/>
              <a:t>20</a:t>
            </a:fld>
            <a:endParaRPr lang="en-US"/>
          </a:p>
        </p:txBody>
      </p:sp>
      <p:sp>
        <p:nvSpPr>
          <p:cNvPr id="4" name="Content Placeholder 3"/>
          <p:cNvSpPr>
            <a:spLocks noGrp="1"/>
          </p:cNvSpPr>
          <p:nvPr>
            <p:ph sz="quarter" idx="1"/>
          </p:nvPr>
        </p:nvSpPr>
        <p:spPr/>
        <p:txBody>
          <a:bodyPr/>
          <a:lstStyle/>
          <a:p>
            <a:r>
              <a:rPr lang="en-US" dirty="0" smtClean="0"/>
              <a:t>Allows for screening cytotoxicity and sub-cellular cytotoxicity over time</a:t>
            </a:r>
          </a:p>
          <a:p>
            <a:r>
              <a:rPr lang="en-US" dirty="0" smtClean="0"/>
              <a:t>No fluorescence/absorbance measurements needed</a:t>
            </a:r>
          </a:p>
          <a:p>
            <a:r>
              <a:rPr lang="en-US" dirty="0" smtClean="0"/>
              <a:t>Relatively high-throughput way of screening single or multiple compounds</a:t>
            </a:r>
          </a:p>
          <a:p>
            <a:r>
              <a:rPr lang="en-US" dirty="0" smtClean="0"/>
              <a:t>Excellent “first step” in toxicology analysis</a:t>
            </a:r>
            <a:endParaRPr lang="en-US" dirty="0"/>
          </a:p>
        </p:txBody>
      </p:sp>
    </p:spTree>
    <p:extLst>
      <p:ext uri="{BB962C8B-B14F-4D97-AF65-F5344CB8AC3E}">
        <p14:creationId xmlns:p14="http://schemas.microsoft.com/office/powerpoint/2010/main" val="14478061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2313" y="533400"/>
            <a:ext cx="7772400" cy="1159933"/>
          </a:xfrm>
        </p:spPr>
        <p:txBody>
          <a:bodyPr/>
          <a:lstStyle/>
          <a:p>
            <a:r>
              <a:rPr lang="en-US" dirty="0" smtClean="0"/>
              <a:t>Acknowledgements</a:t>
            </a:r>
            <a:endParaRPr lang="en-US" dirty="0"/>
          </a:p>
        </p:txBody>
      </p:sp>
      <p:sp>
        <p:nvSpPr>
          <p:cNvPr id="5" name="Content Placeholder 7"/>
          <p:cNvSpPr txBox="1">
            <a:spLocks/>
          </p:cNvSpPr>
          <p:nvPr/>
        </p:nvSpPr>
        <p:spPr>
          <a:xfrm>
            <a:off x="330200" y="2768599"/>
            <a:ext cx="8505952" cy="3510021"/>
          </a:xfrm>
          <a:prstGeom prst="rect">
            <a:avLst/>
          </a:prstGeom>
        </p:spPr>
        <p:txBody>
          <a:bodyPr vert="horz" numCol="1">
            <a:normAutofit fontScale="92500" lnSpcReduction="20000"/>
          </a:bodyPr>
          <a:lstStyle/>
          <a:p>
            <a:pPr marL="274320" lvl="0" indent="-274320" defTabSz="914400">
              <a:spcBef>
                <a:spcPct val="20000"/>
              </a:spcBef>
              <a:spcAft>
                <a:spcPts val="1200"/>
              </a:spcAft>
              <a:buClr>
                <a:schemeClr val="accent1"/>
              </a:buClr>
              <a:buSzPct val="85000"/>
              <a:buFont typeface="Wingdings 2"/>
              <a:buChar char=""/>
              <a:defRPr/>
            </a:pPr>
            <a:r>
              <a:rPr lang="en-US" sz="2400" dirty="0" smtClean="0">
                <a:latin typeface="Times New Roman"/>
                <a:cs typeface="Times New Roman"/>
              </a:rPr>
              <a:t>Work in this study</a:t>
            </a:r>
          </a:p>
          <a:p>
            <a:pPr marL="548640" lvl="1" indent="-274320" defTabSz="914400">
              <a:spcBef>
                <a:spcPct val="20000"/>
              </a:spcBef>
              <a:buClr>
                <a:schemeClr val="accent2"/>
              </a:buClr>
              <a:buSzPct val="70000"/>
              <a:buFont typeface="Wingdings"/>
              <a:buChar char=""/>
              <a:defRPr/>
            </a:pPr>
            <a:r>
              <a:rPr lang="en-US" dirty="0" smtClean="0">
                <a:latin typeface="Times New Roman"/>
                <a:cs typeface="Times New Roman"/>
              </a:rPr>
              <a:t>Lila Otero-Gonzales (Jim Fields, Reyes Sierra-Alvarez)</a:t>
            </a:r>
          </a:p>
          <a:p>
            <a:pPr marL="548640" lvl="1" indent="-274320" defTabSz="914400">
              <a:spcBef>
                <a:spcPct val="20000"/>
              </a:spcBef>
              <a:buClr>
                <a:schemeClr val="accent2"/>
              </a:buClr>
              <a:buSzPct val="70000"/>
              <a:buFont typeface="Wingdings"/>
              <a:buChar char=""/>
              <a:defRPr/>
            </a:pPr>
            <a:r>
              <a:rPr lang="en-US" dirty="0" smtClean="0">
                <a:latin typeface="Times New Roman"/>
                <a:cs typeface="Times New Roman"/>
              </a:rPr>
              <a:t>Mia McCorkle, M.S.</a:t>
            </a:r>
          </a:p>
          <a:p>
            <a:pPr marL="548640" lvl="1" indent="-274320" defTabSz="914400">
              <a:spcBef>
                <a:spcPct val="20000"/>
              </a:spcBef>
              <a:buClr>
                <a:schemeClr val="accent2"/>
              </a:buClr>
              <a:buSzPct val="70000"/>
              <a:buFont typeface="Wingdings"/>
              <a:buChar char=""/>
              <a:defRPr/>
            </a:pPr>
            <a:r>
              <a:rPr lang="en-US" dirty="0" smtClean="0">
                <a:latin typeface="Times New Roman"/>
                <a:cs typeface="Times New Roman"/>
              </a:rPr>
              <a:t>Cara L. Sherwood, Ph.D. – Presenting a Poster  on Cell Signaling Toxicity</a:t>
            </a:r>
          </a:p>
          <a:p>
            <a:pPr marL="1005840" lvl="2" indent="-274320" defTabSz="914400">
              <a:spcBef>
                <a:spcPct val="20000"/>
              </a:spcBef>
              <a:buClr>
                <a:schemeClr val="accent2"/>
              </a:buClr>
              <a:buSzPct val="70000"/>
              <a:buFont typeface="Wingdings"/>
              <a:buChar char=""/>
              <a:defRPr/>
            </a:pPr>
            <a:r>
              <a:rPr lang="en-US" dirty="0" smtClean="0">
                <a:latin typeface="Times New Roman"/>
                <a:cs typeface="Times New Roman"/>
              </a:rPr>
              <a:t> HfO</a:t>
            </a:r>
            <a:r>
              <a:rPr lang="en-US" baseline="-25000" dirty="0" smtClean="0">
                <a:latin typeface="Times New Roman"/>
                <a:cs typeface="Times New Roman"/>
              </a:rPr>
              <a:t>2</a:t>
            </a:r>
            <a:r>
              <a:rPr lang="en-US" dirty="0" smtClean="0">
                <a:latin typeface="Times New Roman"/>
                <a:cs typeface="Times New Roman"/>
              </a:rPr>
              <a:t>, Arsenic, and “E-juice.”</a:t>
            </a:r>
          </a:p>
          <a:p>
            <a:pPr marL="274320" lvl="0" indent="-274320" defTabSz="914400">
              <a:spcBef>
                <a:spcPct val="20000"/>
              </a:spcBef>
              <a:spcAft>
                <a:spcPts val="1200"/>
              </a:spcAft>
              <a:buClr>
                <a:schemeClr val="accent1"/>
              </a:buClr>
              <a:buSzPct val="85000"/>
              <a:buFont typeface="Wingdings 2"/>
              <a:buChar char=""/>
              <a:defRPr/>
            </a:pPr>
            <a:r>
              <a:rPr lang="en-US" sz="2400" dirty="0" smtClean="0">
                <a:latin typeface="Times New Roman"/>
                <a:cs typeface="Times New Roman"/>
              </a:rPr>
              <a:t>Funding</a:t>
            </a:r>
          </a:p>
          <a:p>
            <a:pPr marL="548640" lvl="1" indent="-274320" defTabSz="914400">
              <a:spcBef>
                <a:spcPct val="20000"/>
              </a:spcBef>
              <a:buClr>
                <a:schemeClr val="accent2"/>
              </a:buClr>
              <a:buSzPct val="70000"/>
              <a:buFont typeface="Wingdings"/>
              <a:buChar char=""/>
              <a:defRPr/>
            </a:pPr>
            <a:r>
              <a:rPr lang="en-US" dirty="0" smtClean="0">
                <a:latin typeface="Times New Roman"/>
                <a:cs typeface="Times New Roman"/>
              </a:rPr>
              <a:t>SRC/</a:t>
            </a:r>
            <a:r>
              <a:rPr lang="en-US" dirty="0" err="1" smtClean="0">
                <a:latin typeface="Times New Roman"/>
                <a:cs typeface="Times New Roman"/>
              </a:rPr>
              <a:t>Sematech</a:t>
            </a:r>
            <a:r>
              <a:rPr lang="en-US" dirty="0" smtClean="0">
                <a:latin typeface="Times New Roman"/>
                <a:cs typeface="Times New Roman"/>
              </a:rPr>
              <a:t> Engineering Research Center for Environmentally Benign Semiconductor Manufacturing (James A. Field (P.I.), Scott </a:t>
            </a:r>
            <a:r>
              <a:rPr lang="en-US" dirty="0" err="1" smtClean="0">
                <a:latin typeface="Times New Roman"/>
                <a:cs typeface="Times New Roman"/>
              </a:rPr>
              <a:t>Boitano</a:t>
            </a:r>
            <a:r>
              <a:rPr lang="en-US" dirty="0" smtClean="0">
                <a:latin typeface="Times New Roman"/>
                <a:cs typeface="Times New Roman"/>
              </a:rPr>
              <a:t>, </a:t>
            </a:r>
            <a:r>
              <a:rPr lang="en-US" dirty="0" err="1" smtClean="0">
                <a:latin typeface="Times New Roman"/>
                <a:cs typeface="Times New Roman"/>
              </a:rPr>
              <a:t>Farhang</a:t>
            </a:r>
            <a:r>
              <a:rPr lang="en-US" dirty="0" smtClean="0">
                <a:latin typeface="Times New Roman"/>
                <a:cs typeface="Times New Roman"/>
              </a:rPr>
              <a:t> </a:t>
            </a:r>
            <a:r>
              <a:rPr lang="en-US" dirty="0" err="1" smtClean="0">
                <a:latin typeface="Times New Roman"/>
                <a:cs typeface="Times New Roman"/>
              </a:rPr>
              <a:t>Shadman</a:t>
            </a:r>
            <a:r>
              <a:rPr lang="en-US" dirty="0" smtClean="0">
                <a:latin typeface="Times New Roman"/>
                <a:cs typeface="Times New Roman"/>
              </a:rPr>
              <a:t>, Buddy D. </a:t>
            </a:r>
            <a:r>
              <a:rPr lang="en-US" dirty="0" err="1" smtClean="0">
                <a:latin typeface="Times New Roman"/>
                <a:cs typeface="Times New Roman"/>
              </a:rPr>
              <a:t>Ratner</a:t>
            </a:r>
            <a:r>
              <a:rPr lang="en-US" dirty="0" smtClean="0">
                <a:latin typeface="Times New Roman"/>
                <a:cs typeface="Times New Roman"/>
              </a:rPr>
              <a:t>, Chris Barnes, and Reyes Sierra-Alvarez)</a:t>
            </a:r>
            <a:endParaRPr lang="en-US" dirty="0" smtClean="0">
              <a:solidFill>
                <a:schemeClr val="tx2"/>
              </a:solidFill>
              <a:latin typeface="Times New Roman"/>
              <a:cs typeface="Times New Roman"/>
            </a:endParaRPr>
          </a:p>
          <a:p>
            <a:pPr marL="548640" lvl="1" indent="-274320" defTabSz="914400">
              <a:spcBef>
                <a:spcPct val="20000"/>
              </a:spcBef>
              <a:buClr>
                <a:schemeClr val="accent2"/>
              </a:buClr>
              <a:buSzPct val="70000"/>
              <a:buFont typeface="Wingdings"/>
              <a:buChar char=""/>
              <a:defRPr/>
            </a:pPr>
            <a:r>
              <a:rPr lang="en-US" dirty="0" smtClean="0">
                <a:latin typeface="Times New Roman"/>
                <a:cs typeface="Times New Roman"/>
              </a:rPr>
              <a:t>Intel Foundation fellowship (Mia McCorkle, Lila Otero-</a:t>
            </a:r>
            <a:r>
              <a:rPr lang="en-US" dirty="0" err="1" smtClean="0">
                <a:latin typeface="Times New Roman"/>
                <a:cs typeface="Times New Roman"/>
              </a:rPr>
              <a:t>Gonzoles</a:t>
            </a:r>
            <a:r>
              <a:rPr lang="en-US" dirty="0" smtClean="0">
                <a:latin typeface="Times New Roman"/>
                <a:cs typeface="Times New Roman"/>
              </a:rPr>
              <a:t>)</a:t>
            </a:r>
          </a:p>
          <a:p>
            <a:pPr marL="548640" lvl="1" indent="-274320" defTabSz="914400">
              <a:spcBef>
                <a:spcPct val="20000"/>
              </a:spcBef>
              <a:buClr>
                <a:schemeClr val="accent2"/>
              </a:buClr>
              <a:buSzPct val="70000"/>
              <a:buFont typeface="Wingdings"/>
              <a:buChar char=""/>
              <a:defRPr/>
            </a:pPr>
            <a:r>
              <a:rPr lang="en-US" dirty="0" smtClean="0">
                <a:latin typeface="Times New Roman"/>
                <a:cs typeface="Times New Roman"/>
              </a:rPr>
              <a:t>NIH Superfund Research at University of Arizona (</a:t>
            </a:r>
            <a:r>
              <a:rPr lang="en-US" dirty="0" err="1" smtClean="0">
                <a:latin typeface="Times New Roman"/>
                <a:cs typeface="Times New Roman"/>
              </a:rPr>
              <a:t>Raina</a:t>
            </a:r>
            <a:r>
              <a:rPr lang="en-US" dirty="0" smtClean="0">
                <a:latin typeface="Times New Roman"/>
                <a:cs typeface="Times New Roman"/>
              </a:rPr>
              <a:t> Maier, P.I.)</a:t>
            </a:r>
          </a:p>
        </p:txBody>
      </p:sp>
      <p:sp>
        <p:nvSpPr>
          <p:cNvPr id="12" name="Slide Number Placeholder 11"/>
          <p:cNvSpPr>
            <a:spLocks noGrp="1"/>
          </p:cNvSpPr>
          <p:nvPr>
            <p:ph type="sldNum" sz="quarter" idx="12"/>
          </p:nvPr>
        </p:nvSpPr>
        <p:spPr>
          <a:xfrm>
            <a:off x="8378952" y="6278620"/>
            <a:ext cx="457200" cy="441325"/>
          </a:xfrm>
        </p:spPr>
        <p:txBody>
          <a:bodyPr/>
          <a:lstStyle/>
          <a:p>
            <a:fld id="{5EC87F58-77B2-C440-97D4-19FB79C02E3D}" type="slidenum">
              <a:rPr lang="en-US" smtClean="0">
                <a:latin typeface="Times New Roman"/>
                <a:cs typeface="Times New Roman"/>
              </a:rPr>
              <a:pPr/>
              <a:t>21</a:t>
            </a:fld>
            <a:endParaRPr lang="en-US" dirty="0">
              <a:latin typeface="Times New Roman"/>
              <a:cs typeface="Times New Roman"/>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RTCA: Practical Use</a:t>
            </a:r>
            <a:endParaRPr lang="en-US" sz="3200" dirty="0"/>
          </a:p>
        </p:txBody>
      </p:sp>
      <p:sp>
        <p:nvSpPr>
          <p:cNvPr id="4" name="Slide Number Placeholder 3"/>
          <p:cNvSpPr>
            <a:spLocks noGrp="1"/>
          </p:cNvSpPr>
          <p:nvPr>
            <p:ph type="sldNum" sz="quarter" idx="12"/>
          </p:nvPr>
        </p:nvSpPr>
        <p:spPr/>
        <p:txBody>
          <a:bodyPr/>
          <a:lstStyle/>
          <a:p>
            <a:fld id="{2B2B7C6D-A9A0-6649-9486-7B8A36CA66D1}" type="slidenum">
              <a:rPr lang="en-US" smtClean="0"/>
              <a:pPr/>
              <a:t>22</a:t>
            </a:fld>
            <a:endParaRPr lang="en-US"/>
          </a:p>
        </p:txBody>
      </p:sp>
      <p:pic>
        <p:nvPicPr>
          <p:cNvPr id="6" name="Picture 5" descr="xCELL_Incubator.psd"/>
          <p:cNvPicPr>
            <a:picLocks noChangeAspect="1"/>
          </p:cNvPicPr>
          <p:nvPr/>
        </p:nvPicPr>
        <p:blipFill>
          <a:blip r:embed="rId2"/>
          <a:stretch>
            <a:fillRect/>
          </a:stretch>
        </p:blipFill>
        <p:spPr>
          <a:xfrm>
            <a:off x="2897124" y="1456436"/>
            <a:ext cx="6245352" cy="4681728"/>
          </a:xfrm>
          <a:prstGeom prst="rect">
            <a:avLst/>
          </a:prstGeom>
        </p:spPr>
      </p:pic>
      <p:pic>
        <p:nvPicPr>
          <p:cNvPr id="7" name="Picture 6" descr="xCELL_alone.psd"/>
          <p:cNvPicPr>
            <a:picLocks noChangeAspect="1"/>
          </p:cNvPicPr>
          <p:nvPr/>
        </p:nvPicPr>
        <p:blipFill>
          <a:blip r:embed="rId3"/>
          <a:stretch>
            <a:fillRect/>
          </a:stretch>
        </p:blipFill>
        <p:spPr>
          <a:xfrm>
            <a:off x="2909824" y="1456436"/>
            <a:ext cx="6245352" cy="4681728"/>
          </a:xfrm>
          <a:prstGeom prst="rect">
            <a:avLst/>
          </a:prstGeom>
        </p:spPr>
      </p:pic>
      <p:sp>
        <p:nvSpPr>
          <p:cNvPr id="8" name="TextBox 7"/>
          <p:cNvSpPr txBox="1"/>
          <p:nvPr/>
        </p:nvSpPr>
        <p:spPr>
          <a:xfrm>
            <a:off x="138369" y="1917700"/>
            <a:ext cx="2921000" cy="2169825"/>
          </a:xfrm>
          <a:prstGeom prst="rect">
            <a:avLst/>
          </a:prstGeom>
          <a:noFill/>
        </p:spPr>
        <p:txBody>
          <a:bodyPr wrap="square" rtlCol="0">
            <a:spAutoFit/>
          </a:bodyPr>
          <a:lstStyle/>
          <a:p>
            <a:pPr>
              <a:spcAft>
                <a:spcPts val="600"/>
              </a:spcAft>
              <a:buFont typeface="Arial"/>
              <a:buChar char="•"/>
            </a:pPr>
            <a:r>
              <a:rPr lang="en-US" sz="2400" b="1" dirty="0" smtClean="0"/>
              <a:t> Laptop Computer (that stays put)</a:t>
            </a:r>
          </a:p>
          <a:p>
            <a:pPr>
              <a:spcAft>
                <a:spcPts val="600"/>
              </a:spcAft>
              <a:buFont typeface="Arial"/>
              <a:buChar char="•"/>
            </a:pPr>
            <a:r>
              <a:rPr lang="en-US" sz="2400" b="1" dirty="0" smtClean="0"/>
              <a:t> Controller Device</a:t>
            </a:r>
          </a:p>
          <a:p>
            <a:pPr>
              <a:spcAft>
                <a:spcPts val="600"/>
              </a:spcAft>
              <a:buFont typeface="Arial"/>
              <a:buChar char="•"/>
            </a:pPr>
            <a:r>
              <a:rPr lang="en-US" sz="2400" b="1" dirty="0" smtClean="0"/>
              <a:t> Plate Reader</a:t>
            </a:r>
          </a:p>
          <a:p>
            <a:pPr>
              <a:spcAft>
                <a:spcPts val="600"/>
              </a:spcAft>
              <a:buFont typeface="Arial"/>
              <a:buChar char="•"/>
            </a:pPr>
            <a:r>
              <a:rPr lang="en-US" sz="2400" b="1" dirty="0" smtClean="0"/>
              <a:t> Incubator</a:t>
            </a:r>
            <a:endParaRPr lang="en-US" sz="2400" dirty="0" smtClean="0"/>
          </a:p>
        </p:txBody>
      </p:sp>
    </p:spTree>
    <p:extLst>
      <p:ext uri="{BB962C8B-B14F-4D97-AF65-F5344CB8AC3E}">
        <p14:creationId xmlns:p14="http://schemas.microsoft.com/office/powerpoint/2010/main" val="347952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RTCA: Things to Consider Before Use</a:t>
            </a:r>
            <a:endParaRPr lang="en-US" sz="3200" dirty="0"/>
          </a:p>
        </p:txBody>
      </p:sp>
      <p:sp>
        <p:nvSpPr>
          <p:cNvPr id="4" name="Slide Number Placeholder 3"/>
          <p:cNvSpPr>
            <a:spLocks noGrp="1"/>
          </p:cNvSpPr>
          <p:nvPr>
            <p:ph type="sldNum" sz="quarter" idx="12"/>
          </p:nvPr>
        </p:nvSpPr>
        <p:spPr/>
        <p:txBody>
          <a:bodyPr/>
          <a:lstStyle/>
          <a:p>
            <a:fld id="{2B2B7C6D-A9A0-6649-9486-7B8A36CA66D1}" type="slidenum">
              <a:rPr lang="en-US" smtClean="0"/>
              <a:pPr/>
              <a:t>23</a:t>
            </a:fld>
            <a:endParaRPr lang="en-US"/>
          </a:p>
        </p:txBody>
      </p:sp>
      <p:sp>
        <p:nvSpPr>
          <p:cNvPr id="5" name="TextBox 4"/>
          <p:cNvSpPr txBox="1"/>
          <p:nvPr/>
        </p:nvSpPr>
        <p:spPr>
          <a:xfrm>
            <a:off x="165100" y="1421280"/>
            <a:ext cx="8978900" cy="4719240"/>
          </a:xfrm>
          <a:prstGeom prst="rect">
            <a:avLst/>
          </a:prstGeom>
          <a:noFill/>
        </p:spPr>
        <p:txBody>
          <a:bodyPr wrap="square" rtlCol="0">
            <a:spAutoFit/>
          </a:bodyPr>
          <a:lstStyle/>
          <a:p>
            <a:pPr>
              <a:buFont typeface="Arial"/>
              <a:buChar char="•"/>
            </a:pPr>
            <a:r>
              <a:rPr lang="en-US" sz="2200" b="1" dirty="0" smtClean="0"/>
              <a:t> Cell Type</a:t>
            </a:r>
          </a:p>
          <a:p>
            <a:pPr lvl="1">
              <a:buFont typeface="Arial"/>
              <a:buChar char="•"/>
            </a:pPr>
            <a:r>
              <a:rPr lang="en-US" sz="2200" b="1" dirty="0" smtClean="0"/>
              <a:t> Adherent</a:t>
            </a:r>
          </a:p>
          <a:p>
            <a:pPr lvl="1">
              <a:buFont typeface="Arial"/>
              <a:buChar char="•"/>
            </a:pPr>
            <a:r>
              <a:rPr lang="en-US" sz="2200" b="1" dirty="0" smtClean="0"/>
              <a:t> Confluence — How Much upon Addition of Compound?</a:t>
            </a:r>
          </a:p>
          <a:p>
            <a:endParaRPr lang="en-US" sz="2200" b="1" dirty="0" smtClean="0"/>
          </a:p>
          <a:p>
            <a:pPr>
              <a:buFont typeface="Arial"/>
              <a:buChar char="•"/>
            </a:pPr>
            <a:r>
              <a:rPr lang="en-US" sz="2200" b="1" dirty="0" smtClean="0"/>
              <a:t> Experimental Protocol – (Plate Map)</a:t>
            </a:r>
          </a:p>
          <a:p>
            <a:pPr lvl="1">
              <a:buFont typeface="Arial"/>
              <a:buChar char="•"/>
            </a:pPr>
            <a:r>
              <a:rPr lang="en-US" sz="2200" b="1" dirty="0" smtClean="0"/>
              <a:t> Trying to Match a Separate Experiment?</a:t>
            </a:r>
          </a:p>
          <a:p>
            <a:pPr lvl="1">
              <a:buFont typeface="Arial"/>
              <a:buChar char="•"/>
            </a:pPr>
            <a:r>
              <a:rPr lang="en-US" sz="2200" b="1" dirty="0" smtClean="0"/>
              <a:t> Temperature</a:t>
            </a:r>
          </a:p>
          <a:p>
            <a:pPr lvl="1">
              <a:buFont typeface="Arial"/>
              <a:buChar char="•"/>
            </a:pPr>
            <a:r>
              <a:rPr lang="en-US" sz="2200" b="1" dirty="0" smtClean="0"/>
              <a:t> Incubator (with CO</a:t>
            </a:r>
            <a:r>
              <a:rPr lang="en-US" sz="2200" b="1" baseline="-25000" dirty="0" smtClean="0"/>
              <a:t>2</a:t>
            </a:r>
            <a:r>
              <a:rPr lang="en-US" sz="2200" b="1" dirty="0" smtClean="0"/>
              <a:t>)</a:t>
            </a:r>
          </a:p>
          <a:p>
            <a:pPr lvl="1">
              <a:buFont typeface="Arial"/>
              <a:buChar char="•"/>
            </a:pPr>
            <a:r>
              <a:rPr lang="en-US" sz="2200" b="1" baseline="-25000" dirty="0" smtClean="0"/>
              <a:t> </a:t>
            </a:r>
            <a:r>
              <a:rPr lang="en-US" sz="2200" b="1" dirty="0" smtClean="0"/>
              <a:t>Mixing Solutions</a:t>
            </a:r>
            <a:endParaRPr lang="en-US" sz="2200" b="1" baseline="-25000" dirty="0" smtClean="0"/>
          </a:p>
          <a:p>
            <a:pPr lvl="1">
              <a:buFont typeface="Arial"/>
              <a:buChar char="•"/>
            </a:pPr>
            <a:r>
              <a:rPr lang="en-US" sz="2200" b="1" dirty="0" smtClean="0"/>
              <a:t> Dose </a:t>
            </a:r>
            <a:r>
              <a:rPr lang="en-US" sz="2200" b="1" dirty="0" err="1" smtClean="0"/>
              <a:t>Response(s</a:t>
            </a:r>
            <a:r>
              <a:rPr lang="en-US" sz="2200" b="1" dirty="0" smtClean="0"/>
              <a:t>)</a:t>
            </a:r>
          </a:p>
          <a:p>
            <a:pPr lvl="1">
              <a:buFont typeface="Arial"/>
              <a:buChar char="•"/>
            </a:pPr>
            <a:endParaRPr lang="en-US" sz="2200" b="1" baseline="-25000" dirty="0" smtClean="0"/>
          </a:p>
          <a:p>
            <a:pPr>
              <a:buFont typeface="Arial"/>
              <a:buChar char="•"/>
            </a:pPr>
            <a:r>
              <a:rPr lang="en-US" sz="2200" b="1" dirty="0" smtClean="0"/>
              <a:t> Controls</a:t>
            </a:r>
          </a:p>
          <a:p>
            <a:pPr lvl="1">
              <a:buFont typeface="Arial"/>
              <a:buChar char="•"/>
            </a:pPr>
            <a:r>
              <a:rPr lang="en-US" sz="2200" b="1" dirty="0" smtClean="0"/>
              <a:t> Cells Alone</a:t>
            </a:r>
          </a:p>
          <a:p>
            <a:pPr lvl="1">
              <a:buFont typeface="Arial"/>
              <a:buChar char="•"/>
            </a:pPr>
            <a:r>
              <a:rPr lang="en-US" sz="2200" b="1" dirty="0" smtClean="0"/>
              <a:t> Wells Alone</a:t>
            </a:r>
            <a:endParaRPr lang="en-US" sz="2200" b="1" baseline="-25000" dirty="0" smtClean="0"/>
          </a:p>
        </p:txBody>
      </p:sp>
    </p:spTree>
    <p:extLst>
      <p:ext uri="{BB962C8B-B14F-4D97-AF65-F5344CB8AC3E}">
        <p14:creationId xmlns:p14="http://schemas.microsoft.com/office/powerpoint/2010/main" val="37546407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RTCA: Plate Map</a:t>
            </a:r>
            <a:endParaRPr lang="en-US" dirty="0"/>
          </a:p>
        </p:txBody>
      </p:sp>
      <p:sp>
        <p:nvSpPr>
          <p:cNvPr id="4" name="Slide Number Placeholder 3"/>
          <p:cNvSpPr>
            <a:spLocks noGrp="1"/>
          </p:cNvSpPr>
          <p:nvPr>
            <p:ph type="sldNum" sz="quarter" idx="12"/>
          </p:nvPr>
        </p:nvSpPr>
        <p:spPr/>
        <p:txBody>
          <a:bodyPr/>
          <a:lstStyle/>
          <a:p>
            <a:fld id="{2B2B7C6D-A9A0-6649-9486-7B8A36CA66D1}" type="slidenum">
              <a:rPr lang="en-US" smtClean="0"/>
              <a:pPr/>
              <a:t>24</a:t>
            </a:fld>
            <a:endParaRPr lang="en-US"/>
          </a:p>
        </p:txBody>
      </p:sp>
      <p:pic>
        <p:nvPicPr>
          <p:cNvPr id="6" name="Picture 5" descr="PlateMap.psd"/>
          <p:cNvPicPr>
            <a:picLocks noChangeAspect="1"/>
          </p:cNvPicPr>
          <p:nvPr/>
        </p:nvPicPr>
        <p:blipFill>
          <a:blip r:embed="rId2"/>
          <a:stretch>
            <a:fillRect/>
          </a:stretch>
        </p:blipFill>
        <p:spPr>
          <a:xfrm>
            <a:off x="457200" y="1086103"/>
            <a:ext cx="8281324" cy="5635371"/>
          </a:xfrm>
          <a:prstGeom prst="rect">
            <a:avLst/>
          </a:prstGeom>
        </p:spPr>
      </p:pic>
    </p:spTree>
    <p:extLst>
      <p:ext uri="{BB962C8B-B14F-4D97-AF65-F5344CB8AC3E}">
        <p14:creationId xmlns:p14="http://schemas.microsoft.com/office/powerpoint/2010/main" val="316391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RTCA: Cell Number</a:t>
            </a:r>
            <a:endParaRPr lang="en-US" sz="3200" dirty="0"/>
          </a:p>
        </p:txBody>
      </p:sp>
      <p:sp>
        <p:nvSpPr>
          <p:cNvPr id="4" name="Slide Number Placeholder 3"/>
          <p:cNvSpPr>
            <a:spLocks noGrp="1"/>
          </p:cNvSpPr>
          <p:nvPr>
            <p:ph type="sldNum" sz="quarter" idx="12"/>
          </p:nvPr>
        </p:nvSpPr>
        <p:spPr/>
        <p:txBody>
          <a:bodyPr/>
          <a:lstStyle/>
          <a:p>
            <a:fld id="{2B2B7C6D-A9A0-6649-9486-7B8A36CA66D1}" type="slidenum">
              <a:rPr lang="en-US" smtClean="0"/>
              <a:pPr/>
              <a:t>25</a:t>
            </a:fld>
            <a:endParaRPr lang="en-US"/>
          </a:p>
        </p:txBody>
      </p:sp>
      <p:pic>
        <p:nvPicPr>
          <p:cNvPr id="5" name="Picture 4" descr="16hbe_ave.psd"/>
          <p:cNvPicPr>
            <a:picLocks noChangeAspect="1"/>
          </p:cNvPicPr>
          <p:nvPr/>
        </p:nvPicPr>
        <p:blipFill>
          <a:blip r:embed="rId2"/>
          <a:stretch>
            <a:fillRect/>
          </a:stretch>
        </p:blipFill>
        <p:spPr>
          <a:xfrm>
            <a:off x="1019729" y="1520560"/>
            <a:ext cx="7488362" cy="3849706"/>
          </a:xfrm>
          <a:prstGeom prst="rect">
            <a:avLst/>
          </a:prstGeom>
        </p:spPr>
      </p:pic>
      <p:pic>
        <p:nvPicPr>
          <p:cNvPr id="6" name="Picture 5" descr="16hbe_ave_sd.psd"/>
          <p:cNvPicPr>
            <a:picLocks noChangeAspect="1"/>
          </p:cNvPicPr>
          <p:nvPr/>
        </p:nvPicPr>
        <p:blipFill>
          <a:blip r:embed="rId3"/>
          <a:stretch>
            <a:fillRect/>
          </a:stretch>
        </p:blipFill>
        <p:spPr>
          <a:xfrm>
            <a:off x="1002010" y="1499475"/>
            <a:ext cx="7506080" cy="3858815"/>
          </a:xfrm>
          <a:prstGeom prst="rect">
            <a:avLst/>
          </a:prstGeom>
        </p:spPr>
      </p:pic>
      <p:sp>
        <p:nvSpPr>
          <p:cNvPr id="7" name="TextBox 6"/>
          <p:cNvSpPr txBox="1"/>
          <p:nvPr/>
        </p:nvSpPr>
        <p:spPr>
          <a:xfrm>
            <a:off x="1013147" y="5389940"/>
            <a:ext cx="7505700" cy="923330"/>
          </a:xfrm>
          <a:prstGeom prst="rect">
            <a:avLst/>
          </a:prstGeom>
          <a:noFill/>
        </p:spPr>
        <p:txBody>
          <a:bodyPr wrap="square" rtlCol="0">
            <a:spAutoFit/>
          </a:bodyPr>
          <a:lstStyle/>
          <a:p>
            <a:r>
              <a:rPr lang="en-US" b="1" dirty="0" smtClean="0"/>
              <a:t>Establishing Correct Cell Number Differs Widely:</a:t>
            </a:r>
          </a:p>
          <a:p>
            <a:r>
              <a:rPr lang="en-US" b="1" dirty="0" smtClean="0"/>
              <a:t>	1) Among Cell Types	</a:t>
            </a:r>
          </a:p>
          <a:p>
            <a:r>
              <a:rPr lang="en-US" b="1" dirty="0" smtClean="0"/>
              <a:t>	2) According to the Timing of Experiment</a:t>
            </a:r>
          </a:p>
        </p:txBody>
      </p:sp>
    </p:spTree>
    <p:extLst>
      <p:ext uri="{BB962C8B-B14F-4D97-AF65-F5344CB8AC3E}">
        <p14:creationId xmlns:p14="http://schemas.microsoft.com/office/powerpoint/2010/main" val="356679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57199" y="2535197"/>
            <a:ext cx="8404352" cy="3614027"/>
            <a:chOff x="0" y="2558028"/>
            <a:chExt cx="9144000" cy="4284703"/>
          </a:xfrm>
        </p:grpSpPr>
        <p:pic>
          <p:nvPicPr>
            <p:cNvPr id="10" name="Picture 9" descr="Arsenic_noaverage.psd"/>
            <p:cNvPicPr>
              <a:picLocks noChangeAspect="1"/>
            </p:cNvPicPr>
            <p:nvPr/>
          </p:nvPicPr>
          <p:blipFill>
            <a:blip r:embed="rId2"/>
            <a:stretch>
              <a:fillRect/>
            </a:stretch>
          </p:blipFill>
          <p:spPr>
            <a:xfrm>
              <a:off x="0" y="3046461"/>
              <a:ext cx="9144000" cy="3796270"/>
            </a:xfrm>
            <a:prstGeom prst="rect">
              <a:avLst/>
            </a:prstGeom>
          </p:spPr>
        </p:pic>
        <p:sp>
          <p:nvSpPr>
            <p:cNvPr id="13" name="TextBox 12"/>
            <p:cNvSpPr txBox="1"/>
            <p:nvPr/>
          </p:nvSpPr>
          <p:spPr>
            <a:xfrm>
              <a:off x="50800" y="2558028"/>
              <a:ext cx="4699000" cy="461665"/>
            </a:xfrm>
            <a:prstGeom prst="rect">
              <a:avLst/>
            </a:prstGeom>
            <a:noFill/>
          </p:spPr>
          <p:txBody>
            <a:bodyPr wrap="square" rtlCol="0">
              <a:spAutoFit/>
            </a:bodyPr>
            <a:lstStyle/>
            <a:p>
              <a:r>
                <a:rPr lang="en-US" sz="2400" b="1" dirty="0" smtClean="0"/>
                <a:t>Raw Data:</a:t>
              </a:r>
              <a:endParaRPr lang="en-US" sz="2400" b="1" dirty="0"/>
            </a:p>
          </p:txBody>
        </p:sp>
      </p:grpSp>
      <p:sp>
        <p:nvSpPr>
          <p:cNvPr id="2" name="Title 1"/>
          <p:cNvSpPr>
            <a:spLocks noGrp="1"/>
          </p:cNvSpPr>
          <p:nvPr>
            <p:ph type="title"/>
          </p:nvPr>
        </p:nvSpPr>
        <p:spPr/>
        <p:txBody>
          <a:bodyPr/>
          <a:lstStyle/>
          <a:p>
            <a:r>
              <a:rPr lang="en-US" dirty="0" smtClean="0"/>
              <a:t>RTCA Experiment: Arsenic Toxicity</a:t>
            </a:r>
            <a:endParaRPr lang="en-US" dirty="0"/>
          </a:p>
        </p:txBody>
      </p:sp>
      <p:sp>
        <p:nvSpPr>
          <p:cNvPr id="4" name="Slide Number Placeholder 3"/>
          <p:cNvSpPr>
            <a:spLocks noGrp="1"/>
          </p:cNvSpPr>
          <p:nvPr>
            <p:ph type="sldNum" sz="quarter" idx="12"/>
          </p:nvPr>
        </p:nvSpPr>
        <p:spPr/>
        <p:txBody>
          <a:bodyPr/>
          <a:lstStyle/>
          <a:p>
            <a:fld id="{2B2B7C6D-A9A0-6649-9486-7B8A36CA66D1}" type="slidenum">
              <a:rPr lang="en-US" smtClean="0"/>
              <a:pPr/>
              <a:t>26</a:t>
            </a:fld>
            <a:endParaRPr lang="en-US"/>
          </a:p>
        </p:txBody>
      </p:sp>
      <p:sp>
        <p:nvSpPr>
          <p:cNvPr id="6" name="TextBox 5"/>
          <p:cNvSpPr txBox="1"/>
          <p:nvPr/>
        </p:nvSpPr>
        <p:spPr>
          <a:xfrm>
            <a:off x="512904" y="1352880"/>
            <a:ext cx="6784469" cy="1200329"/>
          </a:xfrm>
          <a:prstGeom prst="rect">
            <a:avLst/>
          </a:prstGeom>
          <a:noFill/>
        </p:spPr>
        <p:txBody>
          <a:bodyPr wrap="square" rtlCol="0">
            <a:spAutoFit/>
          </a:bodyPr>
          <a:lstStyle/>
          <a:p>
            <a:r>
              <a:rPr lang="en-US" b="1" dirty="0" smtClean="0"/>
              <a:t>Experiment:</a:t>
            </a:r>
          </a:p>
          <a:p>
            <a:pPr>
              <a:buFont typeface="Arial"/>
              <a:buChar char="•"/>
            </a:pPr>
            <a:r>
              <a:rPr lang="en-US" b="1" dirty="0" smtClean="0"/>
              <a:t> Grow Cells to </a:t>
            </a:r>
            <a:r>
              <a:rPr lang="en-US" b="1" dirty="0" err="1" smtClean="0"/>
              <a:t>Subconfluence</a:t>
            </a:r>
            <a:endParaRPr lang="en-US" b="1" dirty="0" smtClean="0"/>
          </a:p>
          <a:p>
            <a:pPr>
              <a:buFont typeface="Arial"/>
              <a:buChar char="•"/>
            </a:pPr>
            <a:r>
              <a:rPr lang="en-US" b="1" dirty="0" smtClean="0"/>
              <a:t> Add Dose Response (Arsenic; 0 – 1 mM)</a:t>
            </a:r>
          </a:p>
          <a:p>
            <a:pPr>
              <a:buFont typeface="Arial"/>
              <a:buChar char="•"/>
            </a:pPr>
            <a:r>
              <a:rPr lang="en-US" b="1" dirty="0" smtClean="0"/>
              <a:t> Evaluate Toxicity over 24 hrs</a:t>
            </a:r>
            <a:endParaRPr lang="en-US" b="1" dirty="0"/>
          </a:p>
        </p:txBody>
      </p:sp>
      <p:grpSp>
        <p:nvGrpSpPr>
          <p:cNvPr id="16" name="Group 15"/>
          <p:cNvGrpSpPr/>
          <p:nvPr/>
        </p:nvGrpSpPr>
        <p:grpSpPr>
          <a:xfrm>
            <a:off x="477923" y="2535197"/>
            <a:ext cx="8391652" cy="3503829"/>
            <a:chOff x="-12700" y="2533996"/>
            <a:chExt cx="9144000" cy="4283335"/>
          </a:xfrm>
        </p:grpSpPr>
        <p:pic>
          <p:nvPicPr>
            <p:cNvPr id="5" name="Picture 4" descr="Arsenic_average_notbaselinenormalized.psd"/>
            <p:cNvPicPr>
              <a:picLocks noChangeAspect="1"/>
            </p:cNvPicPr>
            <p:nvPr/>
          </p:nvPicPr>
          <p:blipFill>
            <a:blip r:embed="rId3"/>
            <a:stretch>
              <a:fillRect/>
            </a:stretch>
          </p:blipFill>
          <p:spPr>
            <a:xfrm>
              <a:off x="-12700" y="3021061"/>
              <a:ext cx="9144000" cy="3796270"/>
            </a:xfrm>
            <a:prstGeom prst="rect">
              <a:avLst/>
            </a:prstGeom>
          </p:spPr>
        </p:pic>
        <p:sp>
          <p:nvSpPr>
            <p:cNvPr id="11" name="Rectangle 10"/>
            <p:cNvSpPr/>
            <p:nvPr/>
          </p:nvSpPr>
          <p:spPr>
            <a:xfrm>
              <a:off x="25400" y="2533996"/>
              <a:ext cx="4249931" cy="461665"/>
            </a:xfrm>
            <a:prstGeom prst="rect">
              <a:avLst/>
            </a:prstGeom>
          </p:spPr>
          <p:txBody>
            <a:bodyPr wrap="none">
              <a:spAutoFit/>
            </a:bodyPr>
            <a:lstStyle/>
            <a:p>
              <a:r>
                <a:rPr lang="en-US" sz="2400" b="1" dirty="0" smtClean="0"/>
                <a:t>Raw Data (4 well Averages):</a:t>
              </a:r>
              <a:endParaRPr lang="en-US" sz="2400" b="1" dirty="0"/>
            </a:p>
          </p:txBody>
        </p:sp>
      </p:grpSp>
    </p:spTree>
    <p:extLst>
      <p:ext uri="{BB962C8B-B14F-4D97-AF65-F5344CB8AC3E}">
        <p14:creationId xmlns:p14="http://schemas.microsoft.com/office/powerpoint/2010/main" val="272952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5400" y="2535197"/>
            <a:ext cx="9144000" cy="4322803"/>
            <a:chOff x="0" y="2535197"/>
            <a:chExt cx="9144000" cy="4322803"/>
          </a:xfrm>
        </p:grpSpPr>
        <p:pic>
          <p:nvPicPr>
            <p:cNvPr id="12" name="Picture 11" descr="Arsenic_average_baseline_zoom.psd"/>
            <p:cNvPicPr>
              <a:picLocks noChangeAspect="1"/>
            </p:cNvPicPr>
            <p:nvPr/>
          </p:nvPicPr>
          <p:blipFill>
            <a:blip r:embed="rId2"/>
            <a:stretch>
              <a:fillRect/>
            </a:stretch>
          </p:blipFill>
          <p:spPr>
            <a:xfrm>
              <a:off x="0" y="3061730"/>
              <a:ext cx="9144000" cy="3796270"/>
            </a:xfrm>
            <a:prstGeom prst="rect">
              <a:avLst/>
            </a:prstGeom>
          </p:spPr>
        </p:pic>
        <p:sp>
          <p:nvSpPr>
            <p:cNvPr id="13" name="TextBox 12"/>
            <p:cNvSpPr txBox="1"/>
            <p:nvPr/>
          </p:nvSpPr>
          <p:spPr>
            <a:xfrm>
              <a:off x="25400" y="2535197"/>
              <a:ext cx="6248400" cy="461665"/>
            </a:xfrm>
            <a:prstGeom prst="rect">
              <a:avLst/>
            </a:prstGeom>
            <a:noFill/>
          </p:spPr>
          <p:txBody>
            <a:bodyPr wrap="square" rtlCol="0">
              <a:spAutoFit/>
            </a:bodyPr>
            <a:lstStyle/>
            <a:p>
              <a:r>
                <a:rPr lang="en-US" sz="2400" b="1" dirty="0" smtClean="0"/>
                <a:t>Baseline Data--Zoomed, Averaged</a:t>
              </a:r>
              <a:endParaRPr lang="en-US" sz="2400" b="1" dirty="0"/>
            </a:p>
          </p:txBody>
        </p:sp>
      </p:grpSp>
      <p:grpSp>
        <p:nvGrpSpPr>
          <p:cNvPr id="17" name="Group 16"/>
          <p:cNvGrpSpPr/>
          <p:nvPr/>
        </p:nvGrpSpPr>
        <p:grpSpPr>
          <a:xfrm>
            <a:off x="-38100" y="2536565"/>
            <a:ext cx="9144000" cy="4302208"/>
            <a:chOff x="-25400" y="2536565"/>
            <a:chExt cx="9144000" cy="4302208"/>
          </a:xfrm>
        </p:grpSpPr>
        <p:sp>
          <p:nvSpPr>
            <p:cNvPr id="14" name="TextBox 13"/>
            <p:cNvSpPr txBox="1"/>
            <p:nvPr/>
          </p:nvSpPr>
          <p:spPr>
            <a:xfrm>
              <a:off x="46123" y="2536565"/>
              <a:ext cx="8674100" cy="461665"/>
            </a:xfrm>
            <a:prstGeom prst="rect">
              <a:avLst/>
            </a:prstGeom>
            <a:noFill/>
          </p:spPr>
          <p:txBody>
            <a:bodyPr wrap="square" rtlCol="0">
              <a:spAutoFit/>
            </a:bodyPr>
            <a:lstStyle/>
            <a:p>
              <a:r>
                <a:rPr lang="en-US" sz="2400" b="1" dirty="0" smtClean="0"/>
                <a:t>Baseline Data -Zoomed, Averaged, Normalized</a:t>
              </a:r>
              <a:endParaRPr lang="en-US" sz="2400" b="1" dirty="0"/>
            </a:p>
          </p:txBody>
        </p:sp>
        <p:pic>
          <p:nvPicPr>
            <p:cNvPr id="16" name="Picture 15" descr="Arsenic_average_baseline_zoom_normalize.psd"/>
            <p:cNvPicPr>
              <a:picLocks noChangeAspect="1"/>
            </p:cNvPicPr>
            <p:nvPr/>
          </p:nvPicPr>
          <p:blipFill>
            <a:blip r:embed="rId3"/>
            <a:stretch>
              <a:fillRect/>
            </a:stretch>
          </p:blipFill>
          <p:spPr>
            <a:xfrm>
              <a:off x="-25400" y="3042503"/>
              <a:ext cx="9144000" cy="3796270"/>
            </a:xfrm>
            <a:prstGeom prst="rect">
              <a:avLst/>
            </a:prstGeom>
          </p:spPr>
        </p:pic>
      </p:grpSp>
      <p:sp>
        <p:nvSpPr>
          <p:cNvPr id="2" name="Title 1"/>
          <p:cNvSpPr>
            <a:spLocks noGrp="1"/>
          </p:cNvSpPr>
          <p:nvPr>
            <p:ph type="title"/>
          </p:nvPr>
        </p:nvSpPr>
        <p:spPr/>
        <p:txBody>
          <a:bodyPr/>
          <a:lstStyle/>
          <a:p>
            <a:r>
              <a:rPr lang="en-US" dirty="0" smtClean="0"/>
              <a:t>RTCA Experiment: Arsenic Toxicity</a:t>
            </a:r>
            <a:endParaRPr lang="en-US" dirty="0"/>
          </a:p>
        </p:txBody>
      </p:sp>
      <p:sp>
        <p:nvSpPr>
          <p:cNvPr id="4" name="Slide Number Placeholder 3"/>
          <p:cNvSpPr>
            <a:spLocks noGrp="1"/>
          </p:cNvSpPr>
          <p:nvPr>
            <p:ph type="sldNum" sz="quarter" idx="12"/>
          </p:nvPr>
        </p:nvSpPr>
        <p:spPr/>
        <p:txBody>
          <a:bodyPr/>
          <a:lstStyle/>
          <a:p>
            <a:fld id="{2B2B7C6D-A9A0-6649-9486-7B8A36CA66D1}" type="slidenum">
              <a:rPr lang="en-US" smtClean="0"/>
              <a:pPr/>
              <a:t>27</a:t>
            </a:fld>
            <a:endParaRPr lang="en-US"/>
          </a:p>
        </p:txBody>
      </p:sp>
      <p:sp>
        <p:nvSpPr>
          <p:cNvPr id="6" name="TextBox 5"/>
          <p:cNvSpPr txBox="1"/>
          <p:nvPr/>
        </p:nvSpPr>
        <p:spPr>
          <a:xfrm>
            <a:off x="457200" y="1219200"/>
            <a:ext cx="5029200" cy="1200329"/>
          </a:xfrm>
          <a:prstGeom prst="rect">
            <a:avLst/>
          </a:prstGeom>
          <a:noFill/>
        </p:spPr>
        <p:txBody>
          <a:bodyPr wrap="square" rtlCol="0">
            <a:spAutoFit/>
          </a:bodyPr>
          <a:lstStyle/>
          <a:p>
            <a:r>
              <a:rPr lang="en-US" b="1" dirty="0" smtClean="0"/>
              <a:t>Experiment:</a:t>
            </a:r>
          </a:p>
          <a:p>
            <a:pPr>
              <a:buFont typeface="Arial"/>
              <a:buChar char="•"/>
            </a:pPr>
            <a:r>
              <a:rPr lang="en-US" b="1" dirty="0" smtClean="0"/>
              <a:t> Grow Cells to </a:t>
            </a:r>
            <a:r>
              <a:rPr lang="en-US" b="1" dirty="0" err="1" smtClean="0"/>
              <a:t>Subconfluence</a:t>
            </a:r>
            <a:endParaRPr lang="en-US" b="1" dirty="0" smtClean="0"/>
          </a:p>
          <a:p>
            <a:pPr>
              <a:buFont typeface="Arial"/>
              <a:buChar char="•"/>
            </a:pPr>
            <a:r>
              <a:rPr lang="en-US" b="1" dirty="0" smtClean="0"/>
              <a:t> Add Dose Response of Arsenic (0 – 1 mM)</a:t>
            </a:r>
          </a:p>
          <a:p>
            <a:pPr>
              <a:buFont typeface="Arial"/>
              <a:buChar char="•"/>
            </a:pPr>
            <a:r>
              <a:rPr lang="en-US" b="1" dirty="0" smtClean="0"/>
              <a:t> Evaluate Toxicity over 24 hrs</a:t>
            </a:r>
            <a:endParaRPr lang="en-US" b="1" dirty="0"/>
          </a:p>
        </p:txBody>
      </p:sp>
      <p:sp>
        <p:nvSpPr>
          <p:cNvPr id="18" name="TextBox 17"/>
          <p:cNvSpPr txBox="1"/>
          <p:nvPr/>
        </p:nvSpPr>
        <p:spPr>
          <a:xfrm>
            <a:off x="6248400" y="2167233"/>
            <a:ext cx="2705100" cy="369332"/>
          </a:xfrm>
          <a:prstGeom prst="rect">
            <a:avLst/>
          </a:prstGeom>
          <a:noFill/>
        </p:spPr>
        <p:txBody>
          <a:bodyPr wrap="square" rtlCol="0">
            <a:spAutoFit/>
          </a:bodyPr>
          <a:lstStyle/>
          <a:p>
            <a:r>
              <a:rPr lang="en-US" dirty="0" smtClean="0"/>
              <a:t>What about variation?</a:t>
            </a:r>
            <a:endParaRPr lang="en-US" dirty="0"/>
          </a:p>
        </p:txBody>
      </p:sp>
    </p:spTree>
    <p:extLst>
      <p:ext uri="{BB962C8B-B14F-4D97-AF65-F5344CB8AC3E}">
        <p14:creationId xmlns:p14="http://schemas.microsoft.com/office/powerpoint/2010/main" val="103931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RTCA: Arsenic Toxicity: Troubleshooting Data</a:t>
            </a:r>
            <a:endParaRPr lang="en-US" dirty="0"/>
          </a:p>
        </p:txBody>
      </p:sp>
      <p:sp>
        <p:nvSpPr>
          <p:cNvPr id="4" name="Slide Number Placeholder 3"/>
          <p:cNvSpPr>
            <a:spLocks noGrp="1"/>
          </p:cNvSpPr>
          <p:nvPr>
            <p:ph type="sldNum" sz="quarter" idx="12"/>
          </p:nvPr>
        </p:nvSpPr>
        <p:spPr/>
        <p:txBody>
          <a:bodyPr/>
          <a:lstStyle/>
          <a:p>
            <a:fld id="{2B2B7C6D-A9A0-6649-9486-7B8A36CA66D1}" type="slidenum">
              <a:rPr lang="en-US" smtClean="0"/>
              <a:pPr/>
              <a:t>28</a:t>
            </a:fld>
            <a:endParaRPr lang="en-US"/>
          </a:p>
        </p:txBody>
      </p:sp>
      <p:pic>
        <p:nvPicPr>
          <p:cNvPr id="6" name="Picture 5" descr="Arsenic_Average_standard deviation.psd"/>
          <p:cNvPicPr>
            <a:picLocks noChangeAspect="1"/>
          </p:cNvPicPr>
          <p:nvPr/>
        </p:nvPicPr>
        <p:blipFill>
          <a:blip r:embed="rId2"/>
          <a:stretch>
            <a:fillRect/>
          </a:stretch>
        </p:blipFill>
        <p:spPr>
          <a:xfrm>
            <a:off x="0" y="2216665"/>
            <a:ext cx="9144000" cy="3796270"/>
          </a:xfrm>
          <a:prstGeom prst="rect">
            <a:avLst/>
          </a:prstGeom>
        </p:spPr>
      </p:pic>
      <p:pic>
        <p:nvPicPr>
          <p:cNvPr id="5" name="Picture 4" descr="ScreenShot_Plotarea_blank.psd"/>
          <p:cNvPicPr>
            <a:picLocks noChangeAspect="1"/>
          </p:cNvPicPr>
          <p:nvPr/>
        </p:nvPicPr>
        <p:blipFill>
          <a:blip r:embed="rId3"/>
          <a:stretch>
            <a:fillRect/>
          </a:stretch>
        </p:blipFill>
        <p:spPr>
          <a:xfrm>
            <a:off x="0" y="1549400"/>
            <a:ext cx="9144000" cy="4700856"/>
          </a:xfrm>
          <a:prstGeom prst="rect">
            <a:avLst/>
          </a:prstGeom>
        </p:spPr>
      </p:pic>
      <p:pic>
        <p:nvPicPr>
          <p:cNvPr id="7" name="Picture 6" descr="screenshot_wells.psd"/>
          <p:cNvPicPr>
            <a:picLocks noChangeAspect="1"/>
          </p:cNvPicPr>
          <p:nvPr/>
        </p:nvPicPr>
        <p:blipFill>
          <a:blip r:embed="rId4"/>
          <a:stretch>
            <a:fillRect/>
          </a:stretch>
        </p:blipFill>
        <p:spPr>
          <a:xfrm>
            <a:off x="0" y="1232439"/>
            <a:ext cx="9144000" cy="5017817"/>
          </a:xfrm>
          <a:prstGeom prst="rect">
            <a:avLst/>
          </a:prstGeom>
        </p:spPr>
      </p:pic>
    </p:spTree>
    <p:extLst>
      <p:ext uri="{BB962C8B-B14F-4D97-AF65-F5344CB8AC3E}">
        <p14:creationId xmlns:p14="http://schemas.microsoft.com/office/powerpoint/2010/main" val="3061396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 “Normal Responses”</a:t>
            </a:r>
            <a:endParaRPr lang="en-US" dirty="0"/>
          </a:p>
        </p:txBody>
      </p:sp>
      <p:sp>
        <p:nvSpPr>
          <p:cNvPr id="3" name="Slide Number Placeholder 2"/>
          <p:cNvSpPr>
            <a:spLocks noGrp="1"/>
          </p:cNvSpPr>
          <p:nvPr>
            <p:ph type="sldNum" sz="quarter" idx="12"/>
          </p:nvPr>
        </p:nvSpPr>
        <p:spPr/>
        <p:txBody>
          <a:bodyPr/>
          <a:lstStyle/>
          <a:p>
            <a:fld id="{5EC87F58-77B2-C440-97D4-19FB79C02E3D}" type="slidenum">
              <a:rPr lang="en-US" smtClean="0"/>
              <a:pPr/>
              <a:t>29</a:t>
            </a:fld>
            <a:endParaRPr lang="en-US"/>
          </a:p>
        </p:txBody>
      </p:sp>
      <p:pic>
        <p:nvPicPr>
          <p:cNvPr id="5" name="Picture 4" descr="twodrugsdifferentrespons.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 y="1481605"/>
            <a:ext cx="3676076" cy="4633709"/>
          </a:xfrm>
          <a:prstGeom prst="rect">
            <a:avLst/>
          </a:prstGeom>
        </p:spPr>
      </p:pic>
      <p:sp>
        <p:nvSpPr>
          <p:cNvPr id="6" name="TextBox 5"/>
          <p:cNvSpPr txBox="1"/>
          <p:nvPr/>
        </p:nvSpPr>
        <p:spPr>
          <a:xfrm>
            <a:off x="4122181" y="2072021"/>
            <a:ext cx="4713971" cy="2308324"/>
          </a:xfrm>
          <a:prstGeom prst="rect">
            <a:avLst/>
          </a:prstGeom>
          <a:noFill/>
        </p:spPr>
        <p:txBody>
          <a:bodyPr wrap="square" rtlCol="0">
            <a:spAutoFit/>
          </a:bodyPr>
          <a:lstStyle/>
          <a:p>
            <a:pPr marL="285750" indent="-285750">
              <a:buFont typeface="Arial"/>
              <a:buChar char="•"/>
            </a:pPr>
            <a:r>
              <a:rPr lang="en-US" dirty="0" smtClean="0"/>
              <a:t>Same Cell Type (16HBE14o-) Growth Conditions </a:t>
            </a:r>
          </a:p>
          <a:p>
            <a:pPr marL="285750" indent="-285750">
              <a:buFont typeface="Arial"/>
              <a:buChar char="•"/>
            </a:pPr>
            <a:endParaRPr lang="en-US" dirty="0"/>
          </a:p>
          <a:p>
            <a:pPr marL="285750" indent="-285750">
              <a:buFont typeface="Arial"/>
              <a:buChar char="•"/>
            </a:pPr>
            <a:r>
              <a:rPr lang="en-US" dirty="0" smtClean="0"/>
              <a:t>Similar Drug Concentrations</a:t>
            </a:r>
          </a:p>
          <a:p>
            <a:pPr marL="285750" indent="-285750">
              <a:buFont typeface="Arial"/>
              <a:buChar char="•"/>
            </a:pPr>
            <a:endParaRPr lang="en-US" dirty="0"/>
          </a:p>
          <a:p>
            <a:pPr marL="285750" indent="-285750">
              <a:buFont typeface="Arial"/>
              <a:buChar char="•"/>
            </a:pPr>
            <a:r>
              <a:rPr lang="en-US" dirty="0" smtClean="0"/>
              <a:t>Concentration Responses for Both Drugs</a:t>
            </a:r>
          </a:p>
          <a:p>
            <a:pPr marL="285750" indent="-285750">
              <a:buFont typeface="Arial"/>
              <a:buChar char="•"/>
            </a:pPr>
            <a:endParaRPr lang="en-US" dirty="0"/>
          </a:p>
          <a:p>
            <a:pPr marL="285750" indent="-285750">
              <a:buFont typeface="Arial"/>
              <a:buChar char="•"/>
            </a:pPr>
            <a:r>
              <a:rPr lang="en-US" dirty="0" smtClean="0"/>
              <a:t>Impedance changes are very different</a:t>
            </a:r>
            <a:endParaRPr lang="en-US" dirty="0"/>
          </a:p>
        </p:txBody>
      </p:sp>
    </p:spTree>
    <p:extLst>
      <p:ext uri="{BB962C8B-B14F-4D97-AF65-F5344CB8AC3E}">
        <p14:creationId xmlns:p14="http://schemas.microsoft.com/office/powerpoint/2010/main" val="23422129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a:rPr>
              <a:t>Conducting Airway Epithelium</a:t>
            </a:r>
            <a:endParaRPr lang="en-US" dirty="0">
              <a:latin typeface="Times New Roman"/>
            </a:endParaRPr>
          </a:p>
        </p:txBody>
      </p:sp>
      <p:pic>
        <p:nvPicPr>
          <p:cNvPr id="3" name="Picture 2" descr="epithelium2.pdf"/>
          <p:cNvPicPr/>
          <p:nvPr/>
        </p:nvPicPr>
        <p:blipFill>
          <a:blip r:embed="rId3"/>
          <a:stretch>
            <a:fillRect/>
          </a:stretch>
        </p:blipFill>
        <p:spPr>
          <a:xfrm>
            <a:off x="3962400" y="3059524"/>
            <a:ext cx="4873752" cy="2140166"/>
          </a:xfrm>
          <a:prstGeom prst="rect">
            <a:avLst/>
          </a:prstGeom>
        </p:spPr>
      </p:pic>
      <p:pic>
        <p:nvPicPr>
          <p:cNvPr id="5" name="Picture 4" descr="respiratory system.gif"/>
          <p:cNvPicPr>
            <a:picLocks noChangeAspect="1"/>
          </p:cNvPicPr>
          <p:nvPr/>
        </p:nvPicPr>
        <p:blipFill>
          <a:blip r:embed="rId4"/>
          <a:stretch>
            <a:fillRect/>
          </a:stretch>
        </p:blipFill>
        <p:spPr>
          <a:xfrm>
            <a:off x="301754" y="2771663"/>
            <a:ext cx="3338914" cy="2332865"/>
          </a:xfrm>
          <a:prstGeom prst="rect">
            <a:avLst/>
          </a:prstGeom>
        </p:spPr>
      </p:pic>
      <p:sp>
        <p:nvSpPr>
          <p:cNvPr id="7" name="Rectangle 6"/>
          <p:cNvSpPr/>
          <p:nvPr/>
        </p:nvSpPr>
        <p:spPr>
          <a:xfrm>
            <a:off x="132423" y="5054506"/>
            <a:ext cx="4131734" cy="230832"/>
          </a:xfrm>
          <a:prstGeom prst="rect">
            <a:avLst/>
          </a:prstGeom>
        </p:spPr>
        <p:txBody>
          <a:bodyPr wrap="square">
            <a:spAutoFit/>
          </a:bodyPr>
          <a:lstStyle/>
          <a:p>
            <a:r>
              <a:rPr lang="en-US" sz="900" dirty="0" smtClean="0"/>
              <a:t>http://</a:t>
            </a:r>
            <a:r>
              <a:rPr lang="en-US" sz="900" dirty="0" err="1" smtClean="0"/>
              <a:t>www.mfg.mtu.edu/cyberman/environment/air/anatomy.html</a:t>
            </a:r>
            <a:endParaRPr lang="en-US" sz="900" dirty="0"/>
          </a:p>
        </p:txBody>
      </p:sp>
      <p:sp>
        <p:nvSpPr>
          <p:cNvPr id="11" name="Slide Number Placeholder 10"/>
          <p:cNvSpPr>
            <a:spLocks noGrp="1"/>
          </p:cNvSpPr>
          <p:nvPr>
            <p:ph type="sldNum" sz="quarter" idx="12"/>
          </p:nvPr>
        </p:nvSpPr>
        <p:spPr>
          <a:xfrm>
            <a:off x="8378952" y="6284484"/>
            <a:ext cx="457200" cy="441325"/>
          </a:xfrm>
        </p:spPr>
        <p:txBody>
          <a:bodyPr/>
          <a:lstStyle/>
          <a:p>
            <a:fld id="{5EC87F58-77B2-C440-97D4-19FB79C02E3D}" type="slidenum">
              <a:rPr lang="en-US" smtClean="0"/>
              <a:pPr/>
              <a:t>3</a:t>
            </a:fld>
            <a:endParaRPr lang="en-US" dirty="0"/>
          </a:p>
        </p:txBody>
      </p:sp>
      <p:sp>
        <p:nvSpPr>
          <p:cNvPr id="12" name="Content Placeholder 8"/>
          <p:cNvSpPr txBox="1">
            <a:spLocks/>
          </p:cNvSpPr>
          <p:nvPr/>
        </p:nvSpPr>
        <p:spPr>
          <a:xfrm>
            <a:off x="372534" y="5791200"/>
            <a:ext cx="8534399" cy="493284"/>
          </a:xfrm>
          <a:prstGeom prst="rect">
            <a:avLst/>
          </a:prstGeom>
        </p:spPr>
        <p:txBody>
          <a:bodyPr vert="horz">
            <a:normAutofit lnSpcReduction="1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n-US" sz="2700" b="0" i="0" u="none" strike="noStrike" kern="1200" cap="none" spc="0" normalizeH="0" baseline="0" noProof="0" dirty="0" smtClean="0">
                <a:ln>
                  <a:noFill/>
                </a:ln>
                <a:solidFill>
                  <a:schemeClr val="tx1"/>
                </a:solidFill>
                <a:effectLst/>
                <a:uLnTx/>
                <a:uFillTx/>
                <a:latin typeface="Times New Roman"/>
                <a:ea typeface="+mn-ea"/>
                <a:cs typeface="+mn-cs"/>
              </a:rPr>
              <a:t>Our cell line (16HBE14o-) models the airway epithelium</a:t>
            </a:r>
            <a:endParaRPr kumimoji="0" lang="en-US" sz="2700" b="0" i="0" u="none" strike="noStrike" kern="1200" cap="none" spc="0" normalizeH="0" baseline="0" noProof="0" dirty="0">
              <a:ln>
                <a:noFill/>
              </a:ln>
              <a:solidFill>
                <a:schemeClr val="tx1"/>
              </a:solidFill>
              <a:effectLst/>
              <a:uLnTx/>
              <a:uFillTx/>
              <a:latin typeface="Times New Roman"/>
              <a:ea typeface="+mn-ea"/>
              <a:cs typeface="+mn-cs"/>
            </a:endParaRPr>
          </a:p>
        </p:txBody>
      </p:sp>
      <p:sp>
        <p:nvSpPr>
          <p:cNvPr id="13" name="Content Placeholder 8"/>
          <p:cNvSpPr txBox="1">
            <a:spLocks/>
          </p:cNvSpPr>
          <p:nvPr/>
        </p:nvSpPr>
        <p:spPr>
          <a:xfrm>
            <a:off x="301752" y="1524000"/>
            <a:ext cx="8534399" cy="1467792"/>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lang="en-US" sz="2700" dirty="0" smtClean="0">
                <a:latin typeface="Times New Roman"/>
              </a:rPr>
              <a:t>The conducting airway epithelium provides first line of defense from inhaled particulates and pathogens</a:t>
            </a:r>
            <a:endParaRPr kumimoji="0" lang="en-US" sz="2700" b="0" i="0" u="none" strike="noStrike" kern="1200" cap="none" spc="0" normalizeH="0" baseline="0" noProof="0" dirty="0" smtClean="0">
              <a:ln>
                <a:noFill/>
              </a:ln>
              <a:solidFill>
                <a:schemeClr val="tx1"/>
              </a:solidFill>
              <a:effectLst/>
              <a:uLnTx/>
              <a:uFillTx/>
              <a:latin typeface="Times New Roman"/>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ubtitle 74"/>
          <p:cNvSpPr>
            <a:spLocks noGrp="1"/>
          </p:cNvSpPr>
          <p:nvPr>
            <p:ph type="subTitle" idx="1"/>
          </p:nvPr>
        </p:nvSpPr>
        <p:spPr>
          <a:xfrm>
            <a:off x="1371600" y="3999350"/>
            <a:ext cx="6400800" cy="1752600"/>
          </a:xfrm>
        </p:spPr>
        <p:txBody>
          <a:bodyPr>
            <a:normAutofit lnSpcReduction="10000"/>
          </a:bodyPr>
          <a:lstStyle/>
          <a:p>
            <a:r>
              <a:rPr lang="en-US" dirty="0" smtClean="0">
                <a:latin typeface="Times New Roman"/>
              </a:rPr>
              <a:t>Scott Boitano, Ph.D.</a:t>
            </a:r>
          </a:p>
          <a:p>
            <a:endParaRPr lang="en-US" dirty="0" smtClean="0">
              <a:latin typeface="Times New Roman"/>
            </a:endParaRPr>
          </a:p>
          <a:p>
            <a:r>
              <a:rPr lang="en-US" dirty="0" smtClean="0">
                <a:latin typeface="Times New Roman"/>
              </a:rPr>
              <a:t>Respiratory cell physiology lab</a:t>
            </a:r>
          </a:p>
          <a:p>
            <a:r>
              <a:rPr lang="en-US" dirty="0" smtClean="0">
                <a:latin typeface="Times New Roman"/>
              </a:rPr>
              <a:t>University of arizona</a:t>
            </a:r>
          </a:p>
          <a:p>
            <a:r>
              <a:rPr lang="en-US" dirty="0" smtClean="0">
                <a:latin typeface="Times New Roman"/>
              </a:rPr>
              <a:t>Superfund Research Project</a:t>
            </a:r>
          </a:p>
          <a:p>
            <a:r>
              <a:rPr lang="en-US" dirty="0" smtClean="0">
                <a:latin typeface="Times New Roman"/>
              </a:rPr>
              <a:t>April 21, 2014</a:t>
            </a:r>
            <a:endParaRPr lang="en-US" dirty="0">
              <a:latin typeface="Times New Roman"/>
            </a:endParaRPr>
          </a:p>
        </p:txBody>
      </p:sp>
      <p:sp>
        <p:nvSpPr>
          <p:cNvPr id="74" name="Title 73"/>
          <p:cNvSpPr>
            <a:spLocks noGrp="1"/>
          </p:cNvSpPr>
          <p:nvPr>
            <p:ph type="ctrTitle"/>
          </p:nvPr>
        </p:nvSpPr>
        <p:spPr>
          <a:xfrm>
            <a:off x="685800" y="523575"/>
            <a:ext cx="7772400" cy="1338403"/>
          </a:xfrm>
        </p:spPr>
        <p:txBody>
          <a:bodyPr>
            <a:noAutofit/>
          </a:bodyPr>
          <a:lstStyle/>
          <a:p>
            <a:r>
              <a:rPr lang="en-US" sz="2800" dirty="0"/>
              <a:t>Measuring cytotoxic and </a:t>
            </a:r>
            <a:r>
              <a:rPr lang="en-US" sz="2800" dirty="0" err="1"/>
              <a:t>subcytoxic</a:t>
            </a:r>
            <a:r>
              <a:rPr lang="en-US" sz="2800" dirty="0"/>
              <a:t> effects of nanoparticles and arsenic using the </a:t>
            </a:r>
            <a:r>
              <a:rPr lang="en-US" sz="2800" dirty="0" err="1"/>
              <a:t>xCELLigence</a:t>
            </a:r>
            <a:r>
              <a:rPr lang="en-US" sz="2800" dirty="0"/>
              <a:t> real time cell analyzer platform </a:t>
            </a:r>
            <a:endParaRPr lang="en-US" sz="2800" cap="all" dirty="0">
              <a:latin typeface="Times New Roman"/>
            </a:endParaRPr>
          </a:p>
        </p:txBody>
      </p:sp>
      <p:pic>
        <p:nvPicPr>
          <p:cNvPr id="2" name="Picture 1" descr="Project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7266" y="2539900"/>
            <a:ext cx="1970599" cy="1970599"/>
          </a:xfrm>
          <a:prstGeom prst="rect">
            <a:avLst/>
          </a:prstGeom>
        </p:spPr>
      </p:pic>
      <p:pic>
        <p:nvPicPr>
          <p:cNvPr id="3" name="Picture 2" descr="UA SRP Mine Tailings Diagram_overview_FINA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820" y="2528760"/>
            <a:ext cx="2580119" cy="1981739"/>
          </a:xfrm>
          <a:prstGeom prst="rect">
            <a:avLst/>
          </a:prstGeom>
        </p:spPr>
      </p:pic>
    </p:spTree>
    <p:extLst>
      <p:ext uri="{BB962C8B-B14F-4D97-AF65-F5344CB8AC3E}">
        <p14:creationId xmlns:p14="http://schemas.microsoft.com/office/powerpoint/2010/main" val="19576409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1752" y="228600"/>
            <a:ext cx="8534400" cy="758952"/>
          </a:xfrm>
          <a:prstGeom prst="rect">
            <a:avLst/>
          </a:prstGeom>
        </p:spPr>
        <p:txBody>
          <a:bodyPr vert="horz"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300" b="0" i="0" u="none" strike="noStrike" kern="1200" cap="none" spc="0" normalizeH="0" baseline="0" noProof="0" dirty="0" smtClean="0">
                <a:ln>
                  <a:noFill/>
                </a:ln>
                <a:solidFill>
                  <a:schemeClr val="accent3">
                    <a:shade val="75000"/>
                  </a:schemeClr>
                </a:solidFill>
                <a:effectLst/>
                <a:uLnTx/>
                <a:uFillTx/>
                <a:latin typeface="Times New Roman"/>
                <a:ea typeface="+mj-ea"/>
                <a:cs typeface="+mj-cs"/>
              </a:rPr>
              <a:t>Characterization</a:t>
            </a:r>
            <a:r>
              <a:rPr kumimoji="0" lang="en-US" sz="3300" b="0" i="0" u="none" strike="noStrike" kern="1200" cap="none" spc="0" normalizeH="0" noProof="0" dirty="0" smtClean="0">
                <a:ln>
                  <a:noFill/>
                </a:ln>
                <a:solidFill>
                  <a:schemeClr val="accent3">
                    <a:shade val="75000"/>
                  </a:schemeClr>
                </a:solidFill>
                <a:effectLst/>
                <a:uLnTx/>
                <a:uFillTx/>
                <a:latin typeface="Times New Roman"/>
                <a:ea typeface="+mj-ea"/>
                <a:cs typeface="+mj-cs"/>
              </a:rPr>
              <a:t> of HfO</a:t>
            </a:r>
            <a:r>
              <a:rPr kumimoji="0" lang="en-US" sz="3300" b="0" i="0" u="none" strike="noStrike" kern="1200" cap="none" spc="0" normalizeH="0" baseline="-25000" noProof="0" dirty="0" smtClean="0">
                <a:ln>
                  <a:noFill/>
                </a:ln>
                <a:solidFill>
                  <a:schemeClr val="accent3">
                    <a:shade val="75000"/>
                  </a:schemeClr>
                </a:solidFill>
                <a:effectLst/>
                <a:uLnTx/>
                <a:uFillTx/>
                <a:latin typeface="Times New Roman"/>
                <a:ea typeface="+mj-ea"/>
                <a:cs typeface="+mj-cs"/>
              </a:rPr>
              <a:t>2</a:t>
            </a:r>
            <a:r>
              <a:rPr kumimoji="0" lang="en-US" sz="3300" b="0" i="0" u="none" strike="noStrike" kern="1200" cap="none" spc="0" normalizeH="0" noProof="0" dirty="0" smtClean="0">
                <a:ln>
                  <a:noFill/>
                </a:ln>
                <a:solidFill>
                  <a:schemeClr val="accent3">
                    <a:shade val="75000"/>
                  </a:schemeClr>
                </a:solidFill>
                <a:effectLst/>
                <a:uLnTx/>
                <a:uFillTx/>
                <a:latin typeface="Times New Roman"/>
                <a:ea typeface="+mj-ea"/>
                <a:cs typeface="+mj-cs"/>
              </a:rPr>
              <a:t> particles</a:t>
            </a:r>
            <a:endParaRPr kumimoji="0" lang="en-US" sz="3300" b="0" i="0" u="none" strike="noStrike" kern="1200" cap="none" spc="0" normalizeH="0" baseline="0" noProof="0" dirty="0">
              <a:ln>
                <a:noFill/>
              </a:ln>
              <a:solidFill>
                <a:schemeClr val="accent3">
                  <a:shade val="75000"/>
                </a:schemeClr>
              </a:solidFill>
              <a:effectLst/>
              <a:uLnTx/>
              <a:uFillTx/>
              <a:latin typeface="Times New Roman"/>
              <a:ea typeface="+mj-ea"/>
              <a:cs typeface="+mj-cs"/>
            </a:endParaRPr>
          </a:p>
        </p:txBody>
      </p:sp>
      <p:sp>
        <p:nvSpPr>
          <p:cNvPr id="4" name="Slide Number Placeholder 3"/>
          <p:cNvSpPr>
            <a:spLocks noGrp="1"/>
          </p:cNvSpPr>
          <p:nvPr>
            <p:ph type="sldNum" sz="quarter" idx="12"/>
          </p:nvPr>
        </p:nvSpPr>
        <p:spPr/>
        <p:txBody>
          <a:bodyPr/>
          <a:lstStyle/>
          <a:p>
            <a:fld id="{5EC87F58-77B2-C440-97D4-19FB79C02E3D}" type="slidenum">
              <a:rPr lang="en-US" smtClean="0"/>
              <a:pPr/>
              <a:t>31</a:t>
            </a:fld>
            <a:endParaRPr lang="en-US" dirty="0"/>
          </a:p>
        </p:txBody>
      </p:sp>
      <p:pic>
        <p:nvPicPr>
          <p:cNvPr id="10" name="Picture 9" descr="HfO2 batches_PSD.tif"/>
          <p:cNvPicPr>
            <a:picLocks noChangeAspect="1"/>
          </p:cNvPicPr>
          <p:nvPr/>
        </p:nvPicPr>
        <p:blipFill>
          <a:blip r:embed="rId3"/>
          <a:stretch>
            <a:fillRect/>
          </a:stretch>
        </p:blipFill>
        <p:spPr>
          <a:xfrm>
            <a:off x="5144685" y="1540445"/>
            <a:ext cx="3725333" cy="2455615"/>
          </a:xfrm>
          <a:prstGeom prst="rect">
            <a:avLst/>
          </a:prstGeom>
        </p:spPr>
      </p:pic>
      <p:sp>
        <p:nvSpPr>
          <p:cNvPr id="12" name="Content Placeholder 15"/>
          <p:cNvSpPr>
            <a:spLocks noGrp="1"/>
          </p:cNvSpPr>
          <p:nvPr>
            <p:ph sz="quarter" idx="1"/>
          </p:nvPr>
        </p:nvSpPr>
        <p:spPr>
          <a:xfrm>
            <a:off x="5144685" y="4699000"/>
            <a:ext cx="3725333" cy="1265236"/>
          </a:xfrm>
        </p:spPr>
        <p:txBody>
          <a:bodyPr>
            <a:noAutofit/>
          </a:bodyPr>
          <a:lstStyle/>
          <a:p>
            <a:r>
              <a:rPr lang="en-US" sz="2400" dirty="0" smtClean="0">
                <a:latin typeface="Times New Roman"/>
              </a:rPr>
              <a:t>PSD for micron-size HfO</a:t>
            </a:r>
            <a:r>
              <a:rPr lang="en-US" sz="2400" baseline="-25000" dirty="0" smtClean="0">
                <a:latin typeface="Times New Roman"/>
              </a:rPr>
              <a:t>2</a:t>
            </a:r>
            <a:r>
              <a:rPr lang="en-US" sz="2400" dirty="0" smtClean="0">
                <a:latin typeface="Times New Roman"/>
              </a:rPr>
              <a:t> was wide, with average particle size 6.768 µ</a:t>
            </a:r>
            <a:r>
              <a:rPr lang="en-US" sz="2400" dirty="0" err="1" smtClean="0">
                <a:latin typeface="Times New Roman"/>
              </a:rPr>
              <a:t>m</a:t>
            </a:r>
            <a:endParaRPr lang="en-US" sz="2400" dirty="0" smtClean="0">
              <a:latin typeface="Times New Roman"/>
            </a:endParaRPr>
          </a:p>
        </p:txBody>
      </p:sp>
      <p:pic>
        <p:nvPicPr>
          <p:cNvPr id="8" name="Picture 7" descr="HfO2 micron PSD.jpg"/>
          <p:cNvPicPr>
            <a:picLocks noChangeAspect="1"/>
          </p:cNvPicPr>
          <p:nvPr/>
        </p:nvPicPr>
        <p:blipFill>
          <a:blip r:embed="rId4"/>
          <a:stretch>
            <a:fillRect/>
          </a:stretch>
        </p:blipFill>
        <p:spPr>
          <a:xfrm>
            <a:off x="301751" y="4306297"/>
            <a:ext cx="4657852" cy="1995120"/>
          </a:xfrm>
          <a:prstGeom prst="rect">
            <a:avLst/>
          </a:prstGeom>
        </p:spPr>
      </p:pic>
      <p:sp>
        <p:nvSpPr>
          <p:cNvPr id="16" name="Content Placeholder 15"/>
          <p:cNvSpPr txBox="1">
            <a:spLocks/>
          </p:cNvSpPr>
          <p:nvPr/>
        </p:nvSpPr>
        <p:spPr>
          <a:xfrm>
            <a:off x="301751" y="2658530"/>
            <a:ext cx="4995333" cy="1608668"/>
          </a:xfrm>
          <a:prstGeom prst="rect">
            <a:avLst/>
          </a:prstGeom>
        </p:spPr>
        <p:txBody>
          <a:bodyPr vert="horz">
            <a:normAutofit lnSpcReduction="1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lang="en-US" sz="2400" dirty="0" smtClean="0">
                <a:latin typeface="Times New Roman"/>
              </a:rPr>
              <a:t>Measured </a:t>
            </a:r>
            <a:r>
              <a:rPr lang="en-US" sz="2400" dirty="0" err="1" smtClean="0">
                <a:latin typeface="Times New Roman"/>
              </a:rPr>
              <a:t>p</a:t>
            </a:r>
            <a:r>
              <a:rPr kumimoji="0" lang="en-US" sz="2400" b="0" i="0" u="none" strike="noStrike" kern="1200" cap="none" spc="0" normalizeH="0" baseline="0" noProof="0" dirty="0" smtClean="0">
                <a:ln>
                  <a:noFill/>
                </a:ln>
                <a:solidFill>
                  <a:schemeClr val="tx1"/>
                </a:solidFill>
                <a:effectLst/>
                <a:uLnTx/>
                <a:uFillTx/>
                <a:latin typeface="Times New Roman"/>
                <a:ea typeface="+mn-ea"/>
                <a:cs typeface="+mn-cs"/>
              </a:rPr>
              <a:t>article size distribution (PSD) for HfO</a:t>
            </a:r>
            <a:r>
              <a:rPr kumimoji="0" lang="en-US" sz="2400" b="0" i="0" u="none" strike="noStrike" kern="1200" cap="none" spc="0" normalizeH="0" baseline="-25000" noProof="0" dirty="0" smtClean="0">
                <a:ln>
                  <a:noFill/>
                </a:ln>
                <a:solidFill>
                  <a:schemeClr val="tx1"/>
                </a:solidFill>
                <a:effectLst/>
                <a:uLnTx/>
                <a:uFillTx/>
                <a:latin typeface="Times New Roman"/>
                <a:ea typeface="+mn-ea"/>
                <a:cs typeface="+mn-cs"/>
              </a:rPr>
              <a:t>2</a:t>
            </a:r>
            <a:r>
              <a:rPr kumimoji="0" lang="en-US" sz="2400" b="0" i="0" u="none" strike="noStrike" kern="1200" cap="none" spc="0" normalizeH="0" baseline="0" noProof="0" dirty="0" smtClean="0">
                <a:ln>
                  <a:noFill/>
                </a:ln>
                <a:solidFill>
                  <a:schemeClr val="tx1"/>
                </a:solidFill>
                <a:effectLst/>
                <a:uLnTx/>
                <a:uFillTx/>
                <a:latin typeface="Times New Roman"/>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Times New Roman"/>
                <a:ea typeface="+mn-ea"/>
                <a:cs typeface="+mn-cs"/>
              </a:rPr>
              <a:t>ENPs</a:t>
            </a:r>
            <a:endParaRPr kumimoji="0" lang="en-US" sz="2400" b="0" i="0" u="none" strike="noStrike" kern="1200" cap="none" spc="0" normalizeH="0" baseline="0" noProof="0" dirty="0" smtClean="0">
              <a:ln>
                <a:noFill/>
              </a:ln>
              <a:solidFill>
                <a:schemeClr val="tx1"/>
              </a:solidFill>
              <a:effectLst/>
              <a:uLnTx/>
              <a:uFillTx/>
              <a:latin typeface="Times New Roman"/>
              <a:ea typeface="+mn-ea"/>
              <a:cs typeface="+mn-cs"/>
            </a:endParaRPr>
          </a:p>
          <a:p>
            <a:pPr marL="274320" lvl="0" indent="-274320" defTabSz="914400">
              <a:spcBef>
                <a:spcPct val="20000"/>
              </a:spcBef>
              <a:buClr>
                <a:schemeClr val="accent1"/>
              </a:buClr>
              <a:buSzPct val="85000"/>
              <a:buFont typeface="Wingdings 2"/>
              <a:buChar char=""/>
              <a:defRPr/>
            </a:pPr>
            <a:r>
              <a:rPr kumimoji="0" lang="en-US" sz="2400" b="0" i="0" u="none" strike="noStrike" kern="1200" cap="none" spc="0" normalizeH="0" baseline="0" noProof="0" dirty="0" smtClean="0">
                <a:ln>
                  <a:noFill/>
                </a:ln>
                <a:solidFill>
                  <a:schemeClr val="tx1"/>
                </a:solidFill>
                <a:effectLst/>
                <a:uLnTx/>
                <a:uFillTx/>
                <a:latin typeface="Times New Roman"/>
                <a:ea typeface="+mn-ea"/>
                <a:cs typeface="+mn-cs"/>
              </a:rPr>
              <a:t>Only a fraction of </a:t>
            </a:r>
            <a:r>
              <a:rPr lang="en-US" sz="2400" dirty="0" smtClean="0">
                <a:latin typeface="Times New Roman"/>
              </a:rPr>
              <a:t>HfO</a:t>
            </a:r>
            <a:r>
              <a:rPr lang="en-US" sz="2400" baseline="-25000" dirty="0" smtClean="0">
                <a:latin typeface="Times New Roman"/>
              </a:rPr>
              <a:t>2</a:t>
            </a:r>
            <a:r>
              <a:rPr lang="en-US" sz="2400" dirty="0" smtClean="0">
                <a:latin typeface="Times New Roman"/>
              </a:rPr>
              <a:t> </a:t>
            </a:r>
            <a:r>
              <a:rPr lang="en-US" sz="2400" dirty="0" err="1" smtClean="0">
                <a:latin typeface="Times New Roman"/>
              </a:rPr>
              <a:t>ENPs</a:t>
            </a:r>
            <a:r>
              <a:rPr lang="en-US" sz="2400" dirty="0" smtClean="0">
                <a:latin typeface="Times New Roman"/>
              </a:rPr>
              <a:t> </a:t>
            </a:r>
            <a:r>
              <a:rPr kumimoji="0" lang="en-US" sz="2400" b="0" i="0" u="none" strike="noStrike" kern="1200" cap="none" spc="0" normalizeH="0" baseline="0" noProof="0" dirty="0" smtClean="0">
                <a:ln>
                  <a:noFill/>
                </a:ln>
                <a:solidFill>
                  <a:schemeClr val="tx1"/>
                </a:solidFill>
                <a:effectLst/>
                <a:uLnTx/>
                <a:uFillTx/>
                <a:latin typeface="Times New Roman"/>
                <a:ea typeface="+mn-ea"/>
                <a:cs typeface="+mn-cs"/>
              </a:rPr>
              <a:t>were in the </a:t>
            </a:r>
            <a:r>
              <a:rPr kumimoji="0" lang="en-US" sz="2400" b="0" i="0" u="none" strike="noStrike" kern="1200" cap="none" spc="0" normalizeH="0" baseline="0" noProof="0" dirty="0" err="1" smtClean="0">
                <a:ln>
                  <a:noFill/>
                </a:ln>
                <a:solidFill>
                  <a:schemeClr val="tx1"/>
                </a:solidFill>
                <a:effectLst/>
                <a:uLnTx/>
                <a:uFillTx/>
                <a:latin typeface="Times New Roman"/>
                <a:ea typeface="+mn-ea"/>
                <a:cs typeface="+mn-cs"/>
              </a:rPr>
              <a:t>nano</a:t>
            </a:r>
            <a:r>
              <a:rPr kumimoji="0" lang="en-US" sz="2400" b="0" i="0" u="none" strike="noStrike" kern="1200" cap="none" spc="0" normalizeH="0" baseline="0" noProof="0" dirty="0" smtClean="0">
                <a:ln>
                  <a:noFill/>
                </a:ln>
                <a:solidFill>
                  <a:schemeClr val="tx1"/>
                </a:solidFill>
                <a:effectLst/>
                <a:uLnTx/>
                <a:uFillTx/>
                <a:latin typeface="Times New Roman"/>
                <a:ea typeface="+mn-ea"/>
                <a:cs typeface="+mn-cs"/>
              </a:rPr>
              <a:t>-range (i.e. &lt;100 nm)</a:t>
            </a:r>
          </a:p>
        </p:txBody>
      </p:sp>
      <p:sp>
        <p:nvSpPr>
          <p:cNvPr id="9" name="Content Placeholder 15"/>
          <p:cNvSpPr txBox="1">
            <a:spLocks/>
          </p:cNvSpPr>
          <p:nvPr/>
        </p:nvSpPr>
        <p:spPr>
          <a:xfrm>
            <a:off x="301754" y="1524023"/>
            <a:ext cx="4657849" cy="1185307"/>
          </a:xfrm>
          <a:prstGeom prst="rect">
            <a:avLst/>
          </a:prstGeom>
        </p:spPr>
        <p:txBody>
          <a:bodyPr vert="horz">
            <a:noAutofit/>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lang="en-US" sz="2400" dirty="0" smtClean="0">
                <a:latin typeface="Times New Roman"/>
              </a:rPr>
              <a:t>Particle characterization is important in elucidating affected cellular mechanisms</a:t>
            </a:r>
            <a:endParaRPr kumimoji="0" lang="en-US" sz="2400" b="0" i="0" u="none" strike="noStrike" kern="1200" cap="none" spc="0" normalizeH="0" baseline="0" noProof="0" dirty="0" smtClean="0">
              <a:ln>
                <a:noFill/>
              </a:ln>
              <a:solidFill>
                <a:schemeClr val="tx1"/>
              </a:solidFill>
              <a:effectLst/>
              <a:uLnTx/>
              <a:uFillTx/>
              <a:latin typeface="Times New Roman"/>
              <a:ea typeface="+mn-ea"/>
              <a:cs typeface="+mn-cs"/>
            </a:endParaRPr>
          </a:p>
        </p:txBody>
      </p:sp>
      <p:sp>
        <p:nvSpPr>
          <p:cNvPr id="13" name="TextBox 12"/>
          <p:cNvSpPr txBox="1"/>
          <p:nvPr/>
        </p:nvSpPr>
        <p:spPr>
          <a:xfrm>
            <a:off x="5238269" y="3919860"/>
            <a:ext cx="3689356" cy="400110"/>
          </a:xfrm>
          <a:prstGeom prst="rect">
            <a:avLst/>
          </a:prstGeom>
          <a:noFill/>
        </p:spPr>
        <p:txBody>
          <a:bodyPr wrap="none" rtlCol="0">
            <a:spAutoFit/>
          </a:bodyPr>
          <a:lstStyle/>
          <a:p>
            <a:r>
              <a:rPr lang="en-US" sz="2000" dirty="0" smtClean="0">
                <a:latin typeface="Times New Roman"/>
              </a:rPr>
              <a:t>(PSD by dynamic light scattering)</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6" grpId="0"/>
      <p:bldP spid="9" grpId="0"/>
      <p:bldP spid="9" grpId="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a:rPr>
              <a:t>Particulate Matter Studies</a:t>
            </a:r>
            <a:endParaRPr lang="en-US" dirty="0">
              <a:latin typeface="Times New Roman"/>
            </a:endParaRPr>
          </a:p>
        </p:txBody>
      </p:sp>
      <p:sp>
        <p:nvSpPr>
          <p:cNvPr id="3" name="Slide Number Placeholder 2"/>
          <p:cNvSpPr>
            <a:spLocks noGrp="1"/>
          </p:cNvSpPr>
          <p:nvPr>
            <p:ph type="sldNum" sz="quarter" idx="12"/>
          </p:nvPr>
        </p:nvSpPr>
        <p:spPr>
          <a:xfrm>
            <a:off x="8378952" y="6267551"/>
            <a:ext cx="457200" cy="441325"/>
          </a:xfrm>
        </p:spPr>
        <p:txBody>
          <a:bodyPr/>
          <a:lstStyle/>
          <a:p>
            <a:fld id="{5EC87F58-77B2-C440-97D4-19FB79C02E3D}" type="slidenum">
              <a:rPr lang="en-US" smtClean="0"/>
              <a:pPr/>
              <a:t>4</a:t>
            </a:fld>
            <a:endParaRPr lang="en-US" dirty="0"/>
          </a:p>
        </p:txBody>
      </p:sp>
      <p:sp>
        <p:nvSpPr>
          <p:cNvPr id="4" name="Content Placeholder 3"/>
          <p:cNvSpPr>
            <a:spLocks noGrp="1"/>
          </p:cNvSpPr>
          <p:nvPr>
            <p:ph sz="quarter" idx="1"/>
          </p:nvPr>
        </p:nvSpPr>
        <p:spPr/>
        <p:txBody>
          <a:bodyPr>
            <a:normAutofit fontScale="92500" lnSpcReduction="10000"/>
          </a:bodyPr>
          <a:lstStyle/>
          <a:p>
            <a:r>
              <a:rPr lang="en-US" dirty="0" smtClean="0">
                <a:latin typeface="Times New Roman"/>
              </a:rPr>
              <a:t>Studies examined particulate matter in pollution (PM</a:t>
            </a:r>
            <a:r>
              <a:rPr lang="en-US" baseline="-25000" dirty="0" smtClean="0">
                <a:latin typeface="Times New Roman"/>
              </a:rPr>
              <a:t>10</a:t>
            </a:r>
            <a:r>
              <a:rPr lang="en-US" dirty="0" smtClean="0">
                <a:latin typeface="Times New Roman"/>
              </a:rPr>
              <a:t> and PM</a:t>
            </a:r>
            <a:r>
              <a:rPr lang="en-US" baseline="-25000" dirty="0" smtClean="0">
                <a:latin typeface="Times New Roman"/>
              </a:rPr>
              <a:t>2.5</a:t>
            </a:r>
            <a:r>
              <a:rPr lang="en-US" dirty="0" smtClean="0">
                <a:latin typeface="Times New Roman"/>
              </a:rPr>
              <a:t>) </a:t>
            </a:r>
          </a:p>
          <a:p>
            <a:pPr lvl="1"/>
            <a:r>
              <a:rPr lang="en-US" dirty="0" smtClean="0">
                <a:latin typeface="Times New Roman"/>
              </a:rPr>
              <a:t>Increased mortality and morbidity due to cardiovascular and respiratory effects</a:t>
            </a:r>
          </a:p>
          <a:p>
            <a:pPr lvl="1">
              <a:spcAft>
                <a:spcPts val="600"/>
              </a:spcAft>
            </a:pPr>
            <a:r>
              <a:rPr lang="en-US" dirty="0" smtClean="0">
                <a:latin typeface="Times New Roman"/>
              </a:rPr>
              <a:t>Increased hospital admissions in patients with chronic obstructive pulmonary disease (COPD) and asthma</a:t>
            </a:r>
          </a:p>
          <a:p>
            <a:pPr>
              <a:spcAft>
                <a:spcPts val="600"/>
              </a:spcAft>
            </a:pPr>
            <a:r>
              <a:rPr lang="en-US" dirty="0" smtClean="0">
                <a:latin typeface="Times New Roman"/>
              </a:rPr>
              <a:t>Ultrafine, Engineered Nano-Particles (ENP) cause inflammation and airway epithelium injury</a:t>
            </a:r>
          </a:p>
          <a:p>
            <a:pPr>
              <a:spcAft>
                <a:spcPts val="600"/>
              </a:spcAft>
            </a:pPr>
            <a:r>
              <a:rPr lang="en-US" dirty="0" smtClean="0">
                <a:latin typeface="Times New Roman"/>
              </a:rPr>
              <a:t>ENPs are similar in size, but have different physical/chemical properties</a:t>
            </a:r>
          </a:p>
          <a:p>
            <a:pPr>
              <a:spcAft>
                <a:spcPts val="600"/>
              </a:spcAft>
            </a:pPr>
            <a:r>
              <a:rPr lang="en-US" dirty="0" smtClean="0">
                <a:latin typeface="Times New Roman"/>
              </a:rPr>
              <a:t>We used Hafnium Oxide (HfO</a:t>
            </a:r>
            <a:r>
              <a:rPr lang="en-US" baseline="-25000" dirty="0" smtClean="0">
                <a:latin typeface="Times New Roman"/>
              </a:rPr>
              <a:t>2</a:t>
            </a:r>
            <a:r>
              <a:rPr lang="en-US" dirty="0" smtClean="0">
                <a:latin typeface="Times New Roman"/>
              </a:rPr>
              <a:t>) as a model ENP</a:t>
            </a:r>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44503"/>
            <a:ext cx="8534400" cy="758952"/>
          </a:xfrm>
        </p:spPr>
        <p:txBody>
          <a:bodyPr>
            <a:normAutofit fontScale="90000"/>
          </a:bodyPr>
          <a:lstStyle/>
          <a:p>
            <a:r>
              <a:rPr lang="en-US" dirty="0" smtClean="0">
                <a:latin typeface="Times New Roman"/>
              </a:rPr>
              <a:t>Examination of HfO</a:t>
            </a:r>
            <a:r>
              <a:rPr lang="en-US" baseline="-25000" dirty="0" smtClean="0">
                <a:latin typeface="Times New Roman"/>
              </a:rPr>
              <a:t>2 </a:t>
            </a:r>
            <a:r>
              <a:rPr lang="en-US" dirty="0" smtClean="0">
                <a:latin typeface="Times New Roman"/>
              </a:rPr>
              <a:t>ENP </a:t>
            </a:r>
            <a:r>
              <a:rPr lang="en-US" dirty="0" err="1" smtClean="0">
                <a:latin typeface="Times New Roman"/>
              </a:rPr>
              <a:t>cytotoxicity</a:t>
            </a:r>
            <a:r>
              <a:rPr lang="en-US" dirty="0" smtClean="0">
                <a:latin typeface="Times New Roman"/>
              </a:rPr>
              <a:t>:</a:t>
            </a:r>
            <a:br>
              <a:rPr lang="en-US" dirty="0" smtClean="0">
                <a:latin typeface="Times New Roman"/>
              </a:rPr>
            </a:br>
            <a:r>
              <a:rPr lang="en-US" dirty="0" smtClean="0">
                <a:latin typeface="Times New Roman"/>
              </a:rPr>
              <a:t>live/dead assay</a:t>
            </a:r>
            <a:endParaRPr lang="en-US" dirty="0">
              <a:latin typeface="Times New Roman"/>
            </a:endParaRPr>
          </a:p>
        </p:txBody>
      </p:sp>
      <p:sp>
        <p:nvSpPr>
          <p:cNvPr id="3" name="Content Placeholder 2"/>
          <p:cNvSpPr>
            <a:spLocks noGrp="1"/>
          </p:cNvSpPr>
          <p:nvPr>
            <p:ph sz="quarter" idx="1"/>
          </p:nvPr>
        </p:nvSpPr>
        <p:spPr>
          <a:xfrm>
            <a:off x="301752" y="1444573"/>
            <a:ext cx="8534400" cy="1953500"/>
          </a:xfrm>
        </p:spPr>
        <p:txBody>
          <a:bodyPr>
            <a:normAutofit fontScale="70000" lnSpcReduction="20000"/>
          </a:bodyPr>
          <a:lstStyle/>
          <a:p>
            <a:pPr>
              <a:buNone/>
            </a:pPr>
            <a:r>
              <a:rPr lang="en-US" sz="3000" b="1" dirty="0" smtClean="0">
                <a:latin typeface="Times New Roman"/>
              </a:rPr>
              <a:t>Fluorescent Assay:</a:t>
            </a:r>
          </a:p>
          <a:p>
            <a:r>
              <a:rPr lang="en-US" sz="3000" dirty="0" smtClean="0">
                <a:latin typeface="Times New Roman"/>
              </a:rPr>
              <a:t>Grew 16HBE14o- cells to confluence (24 mm tissue culture wells)</a:t>
            </a:r>
          </a:p>
          <a:p>
            <a:r>
              <a:rPr lang="en-US" sz="3000" dirty="0" smtClean="0">
                <a:latin typeface="Times New Roman"/>
              </a:rPr>
              <a:t>Incubated 16HBE14o- cells in culture media +/- </a:t>
            </a:r>
            <a:r>
              <a:rPr lang="en-US" sz="3000" dirty="0" err="1" smtClean="0">
                <a:latin typeface="Times New Roman"/>
              </a:rPr>
              <a:t>ENPs</a:t>
            </a:r>
            <a:r>
              <a:rPr lang="en-US" sz="3000" dirty="0" smtClean="0">
                <a:latin typeface="Times New Roman"/>
              </a:rPr>
              <a:t> for 2 hr</a:t>
            </a:r>
          </a:p>
          <a:p>
            <a:r>
              <a:rPr lang="en-US" sz="3000" dirty="0" smtClean="0">
                <a:latin typeface="Times New Roman"/>
              </a:rPr>
              <a:t>Evaluated </a:t>
            </a:r>
            <a:r>
              <a:rPr lang="en-US" sz="3000" dirty="0" err="1" smtClean="0">
                <a:latin typeface="Times New Roman"/>
              </a:rPr>
              <a:t>cytotoxicity</a:t>
            </a:r>
            <a:r>
              <a:rPr lang="en-US" sz="3000" dirty="0" smtClean="0">
                <a:latin typeface="Times New Roman"/>
              </a:rPr>
              <a:t> with fluorescent dyes</a:t>
            </a:r>
          </a:p>
          <a:p>
            <a:pPr lvl="1"/>
            <a:r>
              <a:rPr lang="en-US" sz="2571" dirty="0" smtClean="0">
                <a:latin typeface="Times New Roman"/>
              </a:rPr>
              <a:t>Cell </a:t>
            </a:r>
            <a:r>
              <a:rPr lang="en-US" sz="2571" dirty="0" err="1" smtClean="0">
                <a:latin typeface="Times New Roman"/>
              </a:rPr>
              <a:t>permeant</a:t>
            </a:r>
            <a:r>
              <a:rPr lang="en-US" sz="2571" dirty="0" smtClean="0">
                <a:latin typeface="Times New Roman"/>
              </a:rPr>
              <a:t> green dye (</a:t>
            </a:r>
            <a:r>
              <a:rPr lang="en-US" sz="2571" dirty="0" err="1" smtClean="0">
                <a:latin typeface="Times New Roman"/>
              </a:rPr>
              <a:t>Calcein</a:t>
            </a:r>
            <a:r>
              <a:rPr lang="en-US" sz="2571" dirty="0" smtClean="0">
                <a:latin typeface="Times New Roman"/>
              </a:rPr>
              <a:t>-AM) = live cells</a:t>
            </a:r>
          </a:p>
          <a:p>
            <a:pPr lvl="1"/>
            <a:r>
              <a:rPr lang="en-US" sz="2571" dirty="0" smtClean="0">
                <a:latin typeface="Times New Roman"/>
              </a:rPr>
              <a:t>Cell </a:t>
            </a:r>
            <a:r>
              <a:rPr lang="en-US" sz="2571" dirty="0" err="1" smtClean="0">
                <a:latin typeface="Times New Roman"/>
              </a:rPr>
              <a:t>impermeant</a:t>
            </a:r>
            <a:r>
              <a:rPr lang="en-US" sz="2571" dirty="0" smtClean="0">
                <a:latin typeface="Times New Roman"/>
              </a:rPr>
              <a:t> red dye (</a:t>
            </a:r>
            <a:r>
              <a:rPr lang="en-US" sz="2571" dirty="0" err="1" smtClean="0">
                <a:latin typeface="Times New Roman"/>
              </a:rPr>
              <a:t>ethidium</a:t>
            </a:r>
            <a:r>
              <a:rPr lang="en-US" sz="2571" dirty="0" smtClean="0">
                <a:latin typeface="Times New Roman"/>
              </a:rPr>
              <a:t> </a:t>
            </a:r>
            <a:r>
              <a:rPr lang="en-US" sz="2571" dirty="0" err="1" smtClean="0">
                <a:latin typeface="Times New Roman"/>
              </a:rPr>
              <a:t>homodimer</a:t>
            </a:r>
            <a:r>
              <a:rPr lang="en-US" sz="2571" dirty="0" smtClean="0">
                <a:latin typeface="Times New Roman"/>
              </a:rPr>
              <a:t>) = dead cells</a:t>
            </a:r>
            <a:endParaRPr lang="en-US" sz="2571" dirty="0">
              <a:latin typeface="Times New Roman"/>
            </a:endParaRPr>
          </a:p>
        </p:txBody>
      </p:sp>
      <p:pic>
        <p:nvPicPr>
          <p:cNvPr id="4" name="Picture 3" descr="Panel.jpg"/>
          <p:cNvPicPr>
            <a:picLocks noChangeAspect="1"/>
          </p:cNvPicPr>
          <p:nvPr/>
        </p:nvPicPr>
        <p:blipFill>
          <a:blip r:embed="rId3"/>
          <a:stretch>
            <a:fillRect/>
          </a:stretch>
        </p:blipFill>
        <p:spPr>
          <a:xfrm>
            <a:off x="301752" y="3480548"/>
            <a:ext cx="4926925" cy="1602252"/>
          </a:xfrm>
          <a:prstGeom prst="rect">
            <a:avLst/>
          </a:prstGeom>
        </p:spPr>
      </p:pic>
      <p:pic>
        <p:nvPicPr>
          <p:cNvPr id="5" name="Picture 4"/>
          <p:cNvPicPr>
            <a:picLocks noChangeAspect="1"/>
          </p:cNvPicPr>
          <p:nvPr/>
        </p:nvPicPr>
        <p:blipFill>
          <a:blip r:embed="rId4"/>
          <a:stretch>
            <a:fillRect/>
          </a:stretch>
        </p:blipFill>
        <p:spPr>
          <a:xfrm>
            <a:off x="5603280" y="3888410"/>
            <a:ext cx="3166896" cy="2464380"/>
          </a:xfrm>
          <a:prstGeom prst="rect">
            <a:avLst/>
          </a:prstGeom>
        </p:spPr>
      </p:pic>
      <p:sp>
        <p:nvSpPr>
          <p:cNvPr id="7" name="TextBox 6"/>
          <p:cNvSpPr txBox="1"/>
          <p:nvPr/>
        </p:nvSpPr>
        <p:spPr>
          <a:xfrm>
            <a:off x="301752" y="5304858"/>
            <a:ext cx="5301528" cy="1061829"/>
          </a:xfrm>
          <a:prstGeom prst="rect">
            <a:avLst/>
          </a:prstGeom>
          <a:noFill/>
        </p:spPr>
        <p:txBody>
          <a:bodyPr wrap="square" rtlCol="0">
            <a:spAutoFit/>
          </a:bodyPr>
          <a:lstStyle/>
          <a:p>
            <a:r>
              <a:rPr lang="en-US" sz="2100" b="1" dirty="0">
                <a:latin typeface="Times New Roman"/>
              </a:rPr>
              <a:t>Limitations:</a:t>
            </a:r>
          </a:p>
          <a:p>
            <a:r>
              <a:rPr lang="en-US" sz="2100" dirty="0">
                <a:latin typeface="Times New Roman"/>
              </a:rPr>
              <a:t>• Single</a:t>
            </a:r>
            <a:r>
              <a:rPr lang="en-US" sz="2100" dirty="0" smtClean="0">
                <a:latin typeface="Times New Roman"/>
              </a:rPr>
              <a:t> time point response</a:t>
            </a:r>
            <a:endParaRPr lang="en-US" sz="2100" dirty="0">
              <a:latin typeface="Times New Roman"/>
            </a:endParaRPr>
          </a:p>
          <a:p>
            <a:pPr marL="169863" indent="-169863"/>
            <a:r>
              <a:rPr lang="en-US" sz="2100" dirty="0">
                <a:latin typeface="Times New Roman"/>
              </a:rPr>
              <a:t>•</a:t>
            </a:r>
            <a:r>
              <a:rPr lang="en-US" sz="2100" dirty="0" smtClean="0">
                <a:latin typeface="Times New Roman"/>
              </a:rPr>
              <a:t> Time-intensive analysis </a:t>
            </a:r>
            <a:r>
              <a:rPr lang="en-US" sz="2100" dirty="0">
                <a:latin typeface="Times New Roman"/>
              </a:rPr>
              <a:t>(not</a:t>
            </a:r>
            <a:r>
              <a:rPr lang="en-US" sz="2100" dirty="0" smtClean="0">
                <a:latin typeface="Times New Roman"/>
              </a:rPr>
              <a:t> high-throughput)</a:t>
            </a:r>
            <a:endParaRPr lang="en-US" sz="2100" dirty="0">
              <a:latin typeface="Times New Roman"/>
            </a:endParaRPr>
          </a:p>
        </p:txBody>
      </p:sp>
      <p:sp>
        <p:nvSpPr>
          <p:cNvPr id="9" name="Slide Number Placeholder 8"/>
          <p:cNvSpPr>
            <a:spLocks noGrp="1"/>
          </p:cNvSpPr>
          <p:nvPr>
            <p:ph type="sldNum" sz="quarter" idx="12"/>
          </p:nvPr>
        </p:nvSpPr>
        <p:spPr/>
        <p:txBody>
          <a:bodyPr/>
          <a:lstStyle/>
          <a:p>
            <a:fld id="{5EC87F58-77B2-C440-97D4-19FB79C02E3D}" type="slidenum">
              <a:rPr lang="en-US" smtClean="0"/>
              <a:pPr/>
              <a:t>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2"/>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44065"/>
            <a:ext cx="8534400" cy="758952"/>
          </a:xfrm>
        </p:spPr>
        <p:txBody>
          <a:bodyPr>
            <a:normAutofit fontScale="90000"/>
          </a:bodyPr>
          <a:lstStyle/>
          <a:p>
            <a:r>
              <a:rPr lang="en-US" dirty="0" smtClean="0">
                <a:latin typeface="Times New Roman"/>
                <a:cs typeface="Times New Roman"/>
              </a:rPr>
              <a:t>Examination of HfO</a:t>
            </a:r>
            <a:r>
              <a:rPr lang="en-US" baseline="-25000" dirty="0" smtClean="0">
                <a:latin typeface="Times New Roman"/>
                <a:cs typeface="Times New Roman"/>
              </a:rPr>
              <a:t>2 </a:t>
            </a:r>
            <a:r>
              <a:rPr lang="en-US" dirty="0" smtClean="0">
                <a:latin typeface="Times New Roman"/>
                <a:cs typeface="Times New Roman"/>
              </a:rPr>
              <a:t>ENP </a:t>
            </a:r>
            <a:r>
              <a:rPr lang="en-US" dirty="0" err="1" smtClean="0">
                <a:latin typeface="Times New Roman"/>
                <a:cs typeface="Times New Roman"/>
              </a:rPr>
              <a:t>cytotoxicity</a:t>
            </a:r>
            <a:r>
              <a:rPr lang="en-US" dirty="0" smtClean="0">
                <a:latin typeface="Times New Roman"/>
                <a:cs typeface="Times New Roman"/>
              </a:rPr>
              <a:t>:</a:t>
            </a:r>
            <a:br>
              <a:rPr lang="en-US" dirty="0" smtClean="0">
                <a:latin typeface="Times New Roman"/>
                <a:cs typeface="Times New Roman"/>
              </a:rPr>
            </a:br>
            <a:r>
              <a:rPr lang="en-US" dirty="0" smtClean="0">
                <a:latin typeface="Times New Roman"/>
                <a:cs typeface="Times New Roman"/>
              </a:rPr>
              <a:t>Real Time Cell Analysis (RTCA)</a:t>
            </a:r>
            <a:endParaRPr lang="en-US" dirty="0">
              <a:latin typeface="Times New Roman"/>
              <a:cs typeface="Times New Roman"/>
            </a:endParaRPr>
          </a:p>
        </p:txBody>
      </p:sp>
      <p:pic>
        <p:nvPicPr>
          <p:cNvPr id="4" name="Picture 3"/>
          <p:cNvPicPr>
            <a:picLocks noChangeAspect="1"/>
          </p:cNvPicPr>
          <p:nvPr/>
        </p:nvPicPr>
        <p:blipFill>
          <a:blip r:embed="rId3"/>
          <a:stretch>
            <a:fillRect/>
          </a:stretch>
        </p:blipFill>
        <p:spPr>
          <a:xfrm>
            <a:off x="420283" y="1543981"/>
            <a:ext cx="3911600" cy="2463800"/>
          </a:xfrm>
          <a:prstGeom prst="rect">
            <a:avLst/>
          </a:prstGeom>
        </p:spPr>
      </p:pic>
      <p:sp>
        <p:nvSpPr>
          <p:cNvPr id="9" name="Slide Number Placeholder 8"/>
          <p:cNvSpPr>
            <a:spLocks noGrp="1"/>
          </p:cNvSpPr>
          <p:nvPr>
            <p:ph type="sldNum" sz="quarter" idx="12"/>
          </p:nvPr>
        </p:nvSpPr>
        <p:spPr/>
        <p:txBody>
          <a:bodyPr/>
          <a:lstStyle/>
          <a:p>
            <a:fld id="{5EC87F58-77B2-C440-97D4-19FB79C02E3D}" type="slidenum">
              <a:rPr lang="en-US" smtClean="0"/>
              <a:pPr/>
              <a:t>6</a:t>
            </a:fld>
            <a:endParaRPr lang="en-US" dirty="0"/>
          </a:p>
        </p:txBody>
      </p:sp>
      <p:pic>
        <p:nvPicPr>
          <p:cNvPr id="8" name="Picture 7" descr="e-plate wells.jpg"/>
          <p:cNvPicPr>
            <a:picLocks noChangeAspect="1"/>
          </p:cNvPicPr>
          <p:nvPr/>
        </p:nvPicPr>
        <p:blipFill>
          <a:blip r:embed="rId4"/>
          <a:stretch>
            <a:fillRect/>
          </a:stretch>
        </p:blipFill>
        <p:spPr>
          <a:xfrm>
            <a:off x="5362968" y="4138688"/>
            <a:ext cx="2463801" cy="1689197"/>
          </a:xfrm>
          <a:prstGeom prst="rect">
            <a:avLst/>
          </a:prstGeom>
        </p:spPr>
      </p:pic>
      <p:pic>
        <p:nvPicPr>
          <p:cNvPr id="10" name="Picture 9"/>
          <p:cNvPicPr>
            <a:picLocks noChangeAspect="1"/>
          </p:cNvPicPr>
          <p:nvPr/>
        </p:nvPicPr>
        <p:blipFill>
          <a:blip r:embed="rId5"/>
          <a:stretch>
            <a:fillRect/>
          </a:stretch>
        </p:blipFill>
        <p:spPr>
          <a:xfrm>
            <a:off x="5045142" y="1764111"/>
            <a:ext cx="3099453" cy="2194412"/>
          </a:xfrm>
          <a:prstGeom prst="rect">
            <a:avLst/>
          </a:prstGeom>
        </p:spPr>
      </p:pic>
      <p:cxnSp>
        <p:nvCxnSpPr>
          <p:cNvPr id="11" name="Straight Connector 10"/>
          <p:cNvCxnSpPr/>
          <p:nvPr/>
        </p:nvCxnSpPr>
        <p:spPr>
          <a:xfrm rot="10800000" flipV="1">
            <a:off x="6388100" y="3467955"/>
            <a:ext cx="1231900" cy="670733"/>
          </a:xfrm>
          <a:prstGeom prst="line">
            <a:avLst/>
          </a:prstGeom>
          <a:ln w="62230">
            <a:prstDash val="sysDot"/>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045142" y="1764111"/>
            <a:ext cx="1767694" cy="369332"/>
          </a:xfrm>
          <a:prstGeom prst="rect">
            <a:avLst/>
          </a:prstGeom>
          <a:noFill/>
        </p:spPr>
        <p:txBody>
          <a:bodyPr wrap="none" rtlCol="0">
            <a:spAutoFit/>
          </a:bodyPr>
          <a:lstStyle/>
          <a:p>
            <a:r>
              <a:rPr lang="en-US" dirty="0" smtClean="0">
                <a:latin typeface="Times New Roman"/>
                <a:cs typeface="Times New Roman"/>
              </a:rPr>
              <a:t>E-plate (96-well)</a:t>
            </a:r>
            <a:endParaRPr lang="en-US" dirty="0">
              <a:latin typeface="Times New Roman"/>
              <a:cs typeface="Times New Roman"/>
            </a:endParaRPr>
          </a:p>
        </p:txBody>
      </p:sp>
      <p:sp>
        <p:nvSpPr>
          <p:cNvPr id="15" name="TextBox 11"/>
          <p:cNvSpPr txBox="1">
            <a:spLocks noChangeArrowheads="1"/>
          </p:cNvSpPr>
          <p:nvPr/>
        </p:nvSpPr>
        <p:spPr bwMode="auto">
          <a:xfrm>
            <a:off x="136787" y="4169775"/>
            <a:ext cx="5344600" cy="2031325"/>
          </a:xfrm>
          <a:prstGeom prst="rect">
            <a:avLst/>
          </a:prstGeom>
          <a:noFill/>
          <a:ln w="9525">
            <a:noFill/>
            <a:miter lim="800000"/>
            <a:headEnd/>
            <a:tailEnd/>
          </a:ln>
        </p:spPr>
        <p:txBody>
          <a:bodyPr wrap="square">
            <a:prstTxWarp prst="textNoShape">
              <a:avLst/>
            </a:prstTxWarp>
            <a:spAutoFit/>
          </a:bodyPr>
          <a:lstStyle/>
          <a:p>
            <a:r>
              <a:rPr lang="en-US" b="1" dirty="0" smtClean="0"/>
              <a:t>RTCA </a:t>
            </a:r>
            <a:r>
              <a:rPr lang="en-US" b="1" dirty="0"/>
              <a:t>Experiment</a:t>
            </a:r>
            <a:r>
              <a:rPr lang="en-US" dirty="0"/>
              <a:t>: </a:t>
            </a:r>
          </a:p>
          <a:p>
            <a:pPr lvl="1">
              <a:buFont typeface="Arial" charset="0"/>
              <a:buChar char="•"/>
            </a:pPr>
            <a:r>
              <a:rPr lang="en-US" dirty="0"/>
              <a:t> Non-fluorescence-based assay that measured cell </a:t>
            </a:r>
            <a:r>
              <a:rPr lang="en-US" dirty="0" smtClean="0"/>
              <a:t>interaction with base plate membrane</a:t>
            </a:r>
            <a:endParaRPr lang="en-US" b="1" dirty="0" smtClean="0"/>
          </a:p>
          <a:p>
            <a:pPr lvl="1">
              <a:buFont typeface="Arial" charset="0"/>
              <a:buChar char="•"/>
            </a:pPr>
            <a:r>
              <a:rPr lang="en-US" b="1" dirty="0"/>
              <a:t> </a:t>
            </a:r>
            <a:r>
              <a:rPr lang="en-US" dirty="0" smtClean="0"/>
              <a:t>Grow </a:t>
            </a:r>
            <a:r>
              <a:rPr lang="en-US" dirty="0"/>
              <a:t>Cells to Confluence</a:t>
            </a:r>
          </a:p>
          <a:p>
            <a:pPr lvl="1">
              <a:buFont typeface="Arial" charset="0"/>
              <a:buChar char="•"/>
            </a:pPr>
            <a:r>
              <a:rPr lang="en-US" dirty="0"/>
              <a:t> Wash with </a:t>
            </a:r>
            <a:r>
              <a:rPr lang="en-US" dirty="0" err="1" smtClean="0"/>
              <a:t>Nanoparticle</a:t>
            </a:r>
            <a:r>
              <a:rPr lang="en-US" dirty="0" smtClean="0"/>
              <a:t>-supplemented </a:t>
            </a:r>
            <a:r>
              <a:rPr lang="en-US" dirty="0"/>
              <a:t>Medium</a:t>
            </a:r>
          </a:p>
          <a:p>
            <a:pPr lvl="1">
              <a:buFont typeface="Arial" charset="0"/>
              <a:buChar char="•"/>
            </a:pPr>
            <a:r>
              <a:rPr lang="en-US" dirty="0"/>
              <a:t> Follow Exposure over time for</a:t>
            </a:r>
            <a:r>
              <a:rPr lang="en-US" dirty="0" smtClean="0"/>
              <a:t> 8 hrs or more</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EC87F58-77B2-C440-97D4-19FB79C02E3D}" type="slidenum">
              <a:rPr lang="en-US" smtClean="0"/>
              <a:pPr/>
              <a:t>7</a:t>
            </a:fld>
            <a:endParaRPr lang="en-US"/>
          </a:p>
        </p:txBody>
      </p:sp>
      <p:sp>
        <p:nvSpPr>
          <p:cNvPr id="5" name="Content Placeholder 2"/>
          <p:cNvSpPr>
            <a:spLocks noGrp="1"/>
          </p:cNvSpPr>
          <p:nvPr>
            <p:ph sz="quarter" idx="4294967295"/>
          </p:nvPr>
        </p:nvSpPr>
        <p:spPr>
          <a:xfrm>
            <a:off x="5532438" y="813799"/>
            <a:ext cx="3611562" cy="719138"/>
          </a:xfrm>
        </p:spPr>
        <p:txBody>
          <a:bodyPr>
            <a:normAutofit/>
          </a:bodyPr>
          <a:lstStyle/>
          <a:p>
            <a:pPr>
              <a:spcAft>
                <a:spcPts val="600"/>
              </a:spcAft>
            </a:pPr>
            <a:r>
              <a:rPr lang="en-US" sz="1800" dirty="0" smtClean="0">
                <a:latin typeface="Times New Roman"/>
                <a:cs typeface="Times New Roman"/>
              </a:rPr>
              <a:t>RTCA measures cellular lipid contact with E-plate surface</a:t>
            </a:r>
          </a:p>
        </p:txBody>
      </p:sp>
      <p:pic>
        <p:nvPicPr>
          <p:cNvPr id="6" name="Picture 5" descr="Moe_etalFigure2.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483" y="616265"/>
            <a:ext cx="5023104" cy="4712208"/>
          </a:xfrm>
          <a:prstGeom prst="rect">
            <a:avLst/>
          </a:prstGeom>
        </p:spPr>
      </p:pic>
      <p:sp>
        <p:nvSpPr>
          <p:cNvPr id="7" name="Rectangle 6"/>
          <p:cNvSpPr/>
          <p:nvPr/>
        </p:nvSpPr>
        <p:spPr>
          <a:xfrm>
            <a:off x="5224587" y="1560266"/>
            <a:ext cx="3777365" cy="369332"/>
          </a:xfrm>
          <a:prstGeom prst="rect">
            <a:avLst/>
          </a:prstGeom>
        </p:spPr>
        <p:txBody>
          <a:bodyPr wrap="square">
            <a:spAutoFit/>
          </a:bodyPr>
          <a:lstStyle/>
          <a:p>
            <a:pPr marL="285750" indent="-285750">
              <a:buFont typeface="Arial"/>
              <a:buChar char="•"/>
            </a:pPr>
            <a:r>
              <a:rPr lang="en-US" dirty="0">
                <a:latin typeface="Times New Roman"/>
                <a:cs typeface="Times New Roman"/>
              </a:rPr>
              <a:t>Quantified by “cell index</a:t>
            </a:r>
            <a:r>
              <a:rPr lang="en-US" dirty="0" smtClean="0">
                <a:latin typeface="Times New Roman"/>
                <a:cs typeface="Times New Roman"/>
              </a:rPr>
              <a:t>”</a:t>
            </a:r>
            <a:endParaRPr lang="en-US" dirty="0">
              <a:latin typeface="Times New Roman"/>
              <a:cs typeface="Times New Roman"/>
            </a:endParaRPr>
          </a:p>
        </p:txBody>
      </p:sp>
      <p:sp>
        <p:nvSpPr>
          <p:cNvPr id="8" name="Rectangle 7"/>
          <p:cNvSpPr/>
          <p:nvPr/>
        </p:nvSpPr>
        <p:spPr>
          <a:xfrm>
            <a:off x="5303130" y="3937888"/>
            <a:ext cx="3698822" cy="646331"/>
          </a:xfrm>
          <a:prstGeom prst="rect">
            <a:avLst/>
          </a:prstGeom>
        </p:spPr>
        <p:txBody>
          <a:bodyPr wrap="square">
            <a:spAutoFit/>
          </a:bodyPr>
          <a:lstStyle/>
          <a:p>
            <a:pPr marL="285750" indent="-285750">
              <a:spcAft>
                <a:spcPts val="600"/>
              </a:spcAft>
              <a:buFont typeface="Arial"/>
              <a:buChar char="•"/>
            </a:pPr>
            <a:r>
              <a:rPr lang="en-US" dirty="0" smtClean="0">
                <a:latin typeface="Times New Roman"/>
                <a:cs typeface="Times New Roman"/>
              </a:rPr>
              <a:t>Cytotoxicity </a:t>
            </a:r>
            <a:r>
              <a:rPr lang="en-US" dirty="0">
                <a:latin typeface="Times New Roman"/>
                <a:cs typeface="Times New Roman"/>
              </a:rPr>
              <a:t>is indicated by a dramatic loss in cell index</a:t>
            </a:r>
            <a:endParaRPr lang="en-US" dirty="0"/>
          </a:p>
        </p:txBody>
      </p:sp>
      <p:pic>
        <p:nvPicPr>
          <p:cNvPr id="9" name="Picture 8" descr="Moeetal_equation.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1503" y="1907318"/>
            <a:ext cx="2497154" cy="888667"/>
          </a:xfrm>
          <a:prstGeom prst="rect">
            <a:avLst/>
          </a:prstGeom>
        </p:spPr>
      </p:pic>
      <p:sp>
        <p:nvSpPr>
          <p:cNvPr id="10" name="Rectangle 9"/>
          <p:cNvSpPr/>
          <p:nvPr/>
        </p:nvSpPr>
        <p:spPr>
          <a:xfrm>
            <a:off x="5347138" y="2818265"/>
            <a:ext cx="3489013" cy="923330"/>
          </a:xfrm>
          <a:prstGeom prst="rect">
            <a:avLst/>
          </a:prstGeom>
        </p:spPr>
        <p:txBody>
          <a:bodyPr wrap="square">
            <a:spAutoFit/>
          </a:bodyPr>
          <a:lstStyle/>
          <a:p>
            <a:r>
              <a:rPr lang="en-US" dirty="0" smtClean="0">
                <a:latin typeface="Times New Roman"/>
                <a:cs typeface="Times New Roman"/>
              </a:rPr>
              <a:t>In effect: Change </a:t>
            </a:r>
            <a:r>
              <a:rPr lang="en-US" dirty="0">
                <a:latin typeface="Times New Roman"/>
                <a:cs typeface="Times New Roman"/>
              </a:rPr>
              <a:t>in impedance </a:t>
            </a:r>
            <a:r>
              <a:rPr lang="en-US" dirty="0" smtClean="0">
                <a:latin typeface="Times New Roman"/>
                <a:cs typeface="Times New Roman"/>
              </a:rPr>
              <a:t>measured at optimal frequency minus cell-less background value</a:t>
            </a:r>
            <a:endParaRPr lang="en-US" dirty="0">
              <a:latin typeface="Times New Roman"/>
              <a:cs typeface="Times New Roman"/>
            </a:endParaRPr>
          </a:p>
        </p:txBody>
      </p:sp>
      <p:sp>
        <p:nvSpPr>
          <p:cNvPr id="12" name="TextBox 11"/>
          <p:cNvSpPr txBox="1"/>
          <p:nvPr/>
        </p:nvSpPr>
        <p:spPr>
          <a:xfrm>
            <a:off x="5051914" y="6095027"/>
            <a:ext cx="4015461" cy="276999"/>
          </a:xfrm>
          <a:prstGeom prst="rect">
            <a:avLst/>
          </a:prstGeom>
          <a:noFill/>
        </p:spPr>
        <p:txBody>
          <a:bodyPr wrap="none" rtlCol="0">
            <a:spAutoFit/>
          </a:bodyPr>
          <a:lstStyle/>
          <a:p>
            <a:r>
              <a:rPr lang="en-US" sz="1200" dirty="0" smtClean="0"/>
              <a:t>Moe, et al., 2014</a:t>
            </a:r>
            <a:r>
              <a:rPr lang="en-US" sz="1200" i="1" dirty="0" smtClean="0"/>
              <a:t>, Encyclopedia of Analytical Chemistry </a:t>
            </a:r>
            <a:endParaRPr lang="en-US" sz="1200" i="1" dirty="0"/>
          </a:p>
        </p:txBody>
      </p:sp>
    </p:spTree>
    <p:extLst>
      <p:ext uri="{BB962C8B-B14F-4D97-AF65-F5344CB8AC3E}">
        <p14:creationId xmlns:p14="http://schemas.microsoft.com/office/powerpoint/2010/main" val="24525258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RTCA Assay</a:t>
            </a:r>
            <a:endParaRPr lang="en-US" dirty="0"/>
          </a:p>
        </p:txBody>
      </p:sp>
      <p:sp>
        <p:nvSpPr>
          <p:cNvPr id="3" name="Slide Number Placeholder 2"/>
          <p:cNvSpPr>
            <a:spLocks noGrp="1"/>
          </p:cNvSpPr>
          <p:nvPr>
            <p:ph type="sldNum" sz="quarter" idx="12"/>
          </p:nvPr>
        </p:nvSpPr>
        <p:spPr>
          <a:xfrm>
            <a:off x="8378952" y="6284484"/>
            <a:ext cx="457200" cy="441325"/>
          </a:xfrm>
        </p:spPr>
        <p:txBody>
          <a:bodyPr/>
          <a:lstStyle/>
          <a:p>
            <a:fld id="{5EC87F58-77B2-C440-97D4-19FB79C02E3D}" type="slidenum">
              <a:rPr lang="en-US" smtClean="0"/>
              <a:pPr/>
              <a:t>8</a:t>
            </a:fld>
            <a:endParaRPr lang="en-US" dirty="0"/>
          </a:p>
        </p:txBody>
      </p:sp>
      <p:pic>
        <p:nvPicPr>
          <p:cNvPr id="5" name="Picture 4" descr="RTCA ATP_original.psd"/>
          <p:cNvPicPr>
            <a:picLocks/>
          </p:cNvPicPr>
          <p:nvPr/>
        </p:nvPicPr>
        <p:blipFill>
          <a:blip r:embed="rId3"/>
          <a:stretch>
            <a:fillRect/>
          </a:stretch>
        </p:blipFill>
        <p:spPr>
          <a:xfrm>
            <a:off x="965198" y="2647541"/>
            <a:ext cx="7251192" cy="3721608"/>
          </a:xfrm>
          <a:prstGeom prst="rect">
            <a:avLst/>
          </a:prstGeom>
        </p:spPr>
      </p:pic>
      <p:sp>
        <p:nvSpPr>
          <p:cNvPr id="6" name="Content Placeholder 2"/>
          <p:cNvSpPr txBox="1">
            <a:spLocks/>
          </p:cNvSpPr>
          <p:nvPr/>
        </p:nvSpPr>
        <p:spPr>
          <a:xfrm>
            <a:off x="301752" y="1527048"/>
            <a:ext cx="8503920" cy="1120493"/>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Raw</a:t>
            </a:r>
            <a:r>
              <a:rPr kumimoji="0" lang="en-US" sz="2700" b="0" i="0" u="none" strike="noStrike" kern="1200" cap="none" spc="0" normalizeH="0" noProof="0" dirty="0" smtClean="0">
                <a:ln>
                  <a:noFill/>
                </a:ln>
                <a:solidFill>
                  <a:schemeClr val="tx1"/>
                </a:solidFill>
                <a:effectLst/>
                <a:uLnTx/>
                <a:uFillTx/>
                <a:latin typeface="+mn-lt"/>
                <a:ea typeface="+mn-ea"/>
                <a:cs typeface="+mn-cs"/>
              </a:rPr>
              <a:t> data obtaine</a:t>
            </a:r>
            <a:r>
              <a:rPr lang="en-US" sz="2700" noProof="0" dirty="0" smtClean="0"/>
              <a:t>d from RTCA </a:t>
            </a:r>
            <a:endParaRPr kumimoji="0" lang="en-US" sz="27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TextBox 6"/>
          <p:cNvSpPr txBox="1"/>
          <p:nvPr/>
        </p:nvSpPr>
        <p:spPr>
          <a:xfrm>
            <a:off x="1219195" y="3331569"/>
            <a:ext cx="2167467" cy="646331"/>
          </a:xfrm>
          <a:prstGeom prst="rect">
            <a:avLst/>
          </a:prstGeom>
          <a:noFill/>
        </p:spPr>
        <p:txBody>
          <a:bodyPr wrap="square" rtlCol="0">
            <a:spAutoFit/>
          </a:bodyPr>
          <a:lstStyle/>
          <a:p>
            <a:r>
              <a:rPr lang="en-US" dirty="0" smtClean="0"/>
              <a:t>Grow cells in normal conditions</a:t>
            </a:r>
            <a:endParaRPr lang="en-US" dirty="0"/>
          </a:p>
        </p:txBody>
      </p:sp>
      <p:sp>
        <p:nvSpPr>
          <p:cNvPr id="10" name="TextBox 9"/>
          <p:cNvSpPr txBox="1"/>
          <p:nvPr/>
        </p:nvSpPr>
        <p:spPr>
          <a:xfrm>
            <a:off x="3318930" y="3143868"/>
            <a:ext cx="2252133" cy="646331"/>
          </a:xfrm>
          <a:prstGeom prst="rect">
            <a:avLst/>
          </a:prstGeom>
          <a:noFill/>
        </p:spPr>
        <p:txBody>
          <a:bodyPr wrap="square" rtlCol="0">
            <a:spAutoFit/>
          </a:bodyPr>
          <a:lstStyle/>
          <a:p>
            <a:r>
              <a:rPr lang="en-US" dirty="0" smtClean="0"/>
              <a:t>24-hr HfO2 NP exposure</a:t>
            </a:r>
            <a:endParaRPr lang="en-US" dirty="0"/>
          </a:p>
        </p:txBody>
      </p:sp>
      <p:cxnSp>
        <p:nvCxnSpPr>
          <p:cNvPr id="19" name="Straight Connector 18"/>
          <p:cNvCxnSpPr/>
          <p:nvPr/>
        </p:nvCxnSpPr>
        <p:spPr>
          <a:xfrm>
            <a:off x="1388533" y="4045633"/>
            <a:ext cx="1811866" cy="1588"/>
          </a:xfrm>
          <a:prstGeom prst="line">
            <a:avLst/>
          </a:prstGeom>
          <a:ln w="59055">
            <a:prstDash val="solid"/>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420531" y="3857781"/>
            <a:ext cx="1913470" cy="1588"/>
          </a:xfrm>
          <a:prstGeom prst="line">
            <a:avLst/>
          </a:prstGeom>
          <a:ln w="59055">
            <a:prstDash val="solid"/>
          </a:ln>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5046144" y="2131822"/>
            <a:ext cx="1371600" cy="962835"/>
            <a:chOff x="5046144" y="2131822"/>
            <a:chExt cx="1371600" cy="962835"/>
          </a:xfrm>
        </p:grpSpPr>
        <p:cxnSp>
          <p:nvCxnSpPr>
            <p:cNvPr id="22" name="Straight Connector 21"/>
            <p:cNvCxnSpPr/>
            <p:nvPr/>
          </p:nvCxnSpPr>
          <p:spPr>
            <a:xfrm>
              <a:off x="5486401" y="3093069"/>
              <a:ext cx="440266" cy="1588"/>
            </a:xfrm>
            <a:prstGeom prst="line">
              <a:avLst/>
            </a:prstGeom>
            <a:ln w="59055">
              <a:prstDash val="solid"/>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046144" y="2131822"/>
              <a:ext cx="1371600" cy="923330"/>
            </a:xfrm>
            <a:prstGeom prst="rect">
              <a:avLst/>
            </a:prstGeom>
            <a:noFill/>
          </p:spPr>
          <p:txBody>
            <a:bodyPr wrap="square" rtlCol="0">
              <a:spAutoFit/>
            </a:bodyPr>
            <a:lstStyle/>
            <a:p>
              <a:pPr algn="ctr"/>
              <a:r>
                <a:rPr lang="en-US" dirty="0" smtClean="0"/>
                <a:t>Signaling Response (ATP) </a:t>
              </a:r>
              <a:endParaRPr lang="en-US" dirty="0"/>
            </a:p>
          </p:txBody>
        </p:sp>
      </p:grpSp>
      <p:sp>
        <p:nvSpPr>
          <p:cNvPr id="8" name="Rectangle 7"/>
          <p:cNvSpPr/>
          <p:nvPr/>
        </p:nvSpPr>
        <p:spPr>
          <a:xfrm>
            <a:off x="3318930" y="3143868"/>
            <a:ext cx="2167471" cy="1679708"/>
          </a:xfrm>
          <a:prstGeom prst="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a:cs typeface="Times New Roman"/>
              </a:rPr>
              <a:t>RTCA results with 16HBE14o- cells</a:t>
            </a:r>
            <a:endParaRPr lang="en-US" dirty="0">
              <a:latin typeface="Times New Roman"/>
              <a:cs typeface="Times New Roman"/>
            </a:endParaRPr>
          </a:p>
        </p:txBody>
      </p:sp>
      <p:sp>
        <p:nvSpPr>
          <p:cNvPr id="3" name="Content Placeholder 2"/>
          <p:cNvSpPr>
            <a:spLocks noGrp="1"/>
          </p:cNvSpPr>
          <p:nvPr>
            <p:ph sz="quarter" idx="4294967295"/>
          </p:nvPr>
        </p:nvSpPr>
        <p:spPr>
          <a:xfrm>
            <a:off x="5106986" y="1816100"/>
            <a:ext cx="3729166" cy="1668182"/>
          </a:xfrm>
        </p:spPr>
        <p:txBody>
          <a:bodyPr>
            <a:noAutofit/>
          </a:bodyPr>
          <a:lstStyle/>
          <a:p>
            <a:pPr>
              <a:spcAft>
                <a:spcPts val="1200"/>
              </a:spcAft>
            </a:pPr>
            <a:r>
              <a:rPr lang="en-US" sz="2100" dirty="0" smtClean="0">
                <a:latin typeface="Times New Roman"/>
                <a:cs typeface="Times New Roman"/>
              </a:rPr>
              <a:t>HfO</a:t>
            </a:r>
            <a:r>
              <a:rPr lang="en-US" sz="2100" baseline="-25000" dirty="0" smtClean="0">
                <a:latin typeface="Times New Roman"/>
                <a:cs typeface="Times New Roman"/>
              </a:rPr>
              <a:t>2</a:t>
            </a:r>
            <a:r>
              <a:rPr lang="en-US" sz="2100" dirty="0" smtClean="0">
                <a:latin typeface="Times New Roman"/>
                <a:cs typeface="Times New Roman"/>
              </a:rPr>
              <a:t> </a:t>
            </a:r>
            <a:r>
              <a:rPr lang="en-US" sz="2100" dirty="0" err="1" smtClean="0">
                <a:latin typeface="Times New Roman"/>
                <a:cs typeface="Times New Roman"/>
              </a:rPr>
              <a:t>ENPs</a:t>
            </a:r>
            <a:r>
              <a:rPr lang="en-US" sz="2100" dirty="0" smtClean="0">
                <a:latin typeface="Times New Roman"/>
                <a:cs typeface="Times New Roman"/>
              </a:rPr>
              <a:t> do not result in significant </a:t>
            </a:r>
            <a:r>
              <a:rPr lang="en-US" sz="2100" dirty="0" err="1" smtClean="0">
                <a:latin typeface="Times New Roman"/>
                <a:cs typeface="Times New Roman"/>
              </a:rPr>
              <a:t>cytotoxicity</a:t>
            </a:r>
            <a:endParaRPr lang="en-US" sz="2100" dirty="0" smtClean="0">
              <a:latin typeface="Times New Roman"/>
              <a:cs typeface="Times New Roman"/>
            </a:endParaRPr>
          </a:p>
          <a:p>
            <a:pPr>
              <a:spcAft>
                <a:spcPts val="1200"/>
              </a:spcAft>
            </a:pPr>
            <a:r>
              <a:rPr lang="en-US" sz="2100" dirty="0" smtClean="0">
                <a:latin typeface="Times New Roman"/>
                <a:cs typeface="Times New Roman"/>
              </a:rPr>
              <a:t>HfO</a:t>
            </a:r>
            <a:r>
              <a:rPr lang="en-US" sz="2100" baseline="-25000" dirty="0" smtClean="0">
                <a:latin typeface="Times New Roman"/>
                <a:cs typeface="Times New Roman"/>
              </a:rPr>
              <a:t>2</a:t>
            </a:r>
            <a:r>
              <a:rPr lang="en-US" sz="2100" dirty="0" smtClean="0">
                <a:latin typeface="Times New Roman"/>
                <a:cs typeface="Times New Roman"/>
              </a:rPr>
              <a:t> </a:t>
            </a:r>
            <a:r>
              <a:rPr lang="en-US" sz="2100" dirty="0" err="1" smtClean="0">
                <a:latin typeface="Times New Roman"/>
                <a:cs typeface="Times New Roman"/>
              </a:rPr>
              <a:t>ENPs</a:t>
            </a:r>
            <a:r>
              <a:rPr lang="en-US" sz="2100" dirty="0" smtClean="0">
                <a:latin typeface="Times New Roman"/>
                <a:cs typeface="Times New Roman"/>
              </a:rPr>
              <a:t> do show cellular response</a:t>
            </a:r>
            <a:endParaRPr lang="en-US" sz="2100" dirty="0">
              <a:latin typeface="Times New Roman"/>
              <a:cs typeface="Times New Roman"/>
            </a:endParaRPr>
          </a:p>
        </p:txBody>
      </p:sp>
      <p:pic>
        <p:nvPicPr>
          <p:cNvPr id="7" name="Picture 6"/>
          <p:cNvPicPr>
            <a:picLocks noChangeAspect="1"/>
          </p:cNvPicPr>
          <p:nvPr/>
        </p:nvPicPr>
        <p:blipFill>
          <a:blip r:embed="rId3"/>
          <a:stretch>
            <a:fillRect/>
          </a:stretch>
        </p:blipFill>
        <p:spPr>
          <a:xfrm>
            <a:off x="200152" y="1615203"/>
            <a:ext cx="4752848" cy="2422568"/>
          </a:xfrm>
          <a:prstGeom prst="rect">
            <a:avLst/>
          </a:prstGeom>
        </p:spPr>
      </p:pic>
      <p:sp>
        <p:nvSpPr>
          <p:cNvPr id="11" name="Slide Number Placeholder 10"/>
          <p:cNvSpPr>
            <a:spLocks noGrp="1"/>
          </p:cNvSpPr>
          <p:nvPr>
            <p:ph type="sldNum" sz="quarter" idx="12"/>
          </p:nvPr>
        </p:nvSpPr>
        <p:spPr>
          <a:xfrm>
            <a:off x="8378952" y="6284484"/>
            <a:ext cx="457200" cy="441325"/>
          </a:xfrm>
        </p:spPr>
        <p:txBody>
          <a:bodyPr/>
          <a:lstStyle/>
          <a:p>
            <a:fld id="{5EC87F58-77B2-C440-97D4-19FB79C02E3D}" type="slidenum">
              <a:rPr lang="en-US" smtClean="0"/>
              <a:pPr/>
              <a:t>9</a:t>
            </a:fld>
            <a:endParaRPr lang="en-US" dirty="0"/>
          </a:p>
        </p:txBody>
      </p:sp>
      <p:sp>
        <p:nvSpPr>
          <p:cNvPr id="13" name="Content Placeholder 2"/>
          <p:cNvSpPr txBox="1">
            <a:spLocks/>
          </p:cNvSpPr>
          <p:nvPr/>
        </p:nvSpPr>
        <p:spPr>
          <a:xfrm>
            <a:off x="301752" y="4368800"/>
            <a:ext cx="4651248" cy="825500"/>
          </a:xfrm>
          <a:prstGeom prst="rect">
            <a:avLst/>
          </a:prstGeom>
        </p:spPr>
        <p:txBody>
          <a:bodyPr vert="horz">
            <a:noAutofit/>
          </a:bodyPr>
          <a:lstStyle/>
          <a:p>
            <a:pPr marL="274320" marR="0" lvl="0" indent="-274320" algn="l" defTabSz="914400" rtl="0" eaLnBrk="1" fontAlgn="auto" latinLnBrk="0" hangingPunct="1">
              <a:lnSpc>
                <a:spcPct val="100000"/>
              </a:lnSpc>
              <a:spcBef>
                <a:spcPct val="20000"/>
              </a:spcBef>
              <a:spcAft>
                <a:spcPts val="1200"/>
              </a:spcAft>
              <a:buClr>
                <a:schemeClr val="accent1"/>
              </a:buClr>
              <a:buSzPct val="85000"/>
              <a:buFont typeface="Wingdings 2"/>
              <a:buChar char=""/>
              <a:tabLst/>
              <a:defRPr/>
            </a:pPr>
            <a:r>
              <a:rPr lang="en-US" sz="2100" dirty="0" smtClean="0">
                <a:latin typeface="Times New Roman"/>
                <a:cs typeface="Times New Roman"/>
              </a:rPr>
              <a:t>Compared ENP HfO</a:t>
            </a:r>
            <a:r>
              <a:rPr lang="en-US" sz="2100" baseline="-25000" dirty="0" smtClean="0">
                <a:latin typeface="Times New Roman"/>
                <a:cs typeface="Times New Roman"/>
              </a:rPr>
              <a:t>2</a:t>
            </a:r>
            <a:r>
              <a:rPr lang="en-US" sz="2100" dirty="0" smtClean="0">
                <a:latin typeface="Times New Roman"/>
                <a:cs typeface="Times New Roman"/>
              </a:rPr>
              <a:t> with micron-sized HfO</a:t>
            </a:r>
            <a:r>
              <a:rPr lang="en-US" sz="2100" baseline="-25000" dirty="0" smtClean="0">
                <a:latin typeface="Times New Roman"/>
                <a:cs typeface="Times New Roman"/>
              </a:rPr>
              <a:t>2</a:t>
            </a:r>
            <a:r>
              <a:rPr lang="en-US" sz="2100" dirty="0" smtClean="0">
                <a:latin typeface="Times New Roman"/>
                <a:cs typeface="Times New Roman"/>
              </a:rPr>
              <a:t> and untreated controls</a:t>
            </a:r>
            <a:endParaRPr kumimoji="0" lang="en-US" sz="2100" b="0" i="0" u="none" strike="noStrike" kern="1200" cap="none" spc="0" normalizeH="0" baseline="0" noProof="0" dirty="0" smtClean="0">
              <a:ln>
                <a:noFill/>
              </a:ln>
              <a:solidFill>
                <a:schemeClr val="tx1"/>
              </a:solidFill>
              <a:effectLst/>
              <a:uLnTx/>
              <a:uFillTx/>
              <a:latin typeface="Times New Roman"/>
              <a:ea typeface="+mn-ea"/>
              <a:cs typeface="Times New Roman"/>
            </a:endParaRPr>
          </a:p>
        </p:txBody>
      </p:sp>
      <p:sp>
        <p:nvSpPr>
          <p:cNvPr id="14" name="Content Placeholder 2"/>
          <p:cNvSpPr txBox="1">
            <a:spLocks/>
          </p:cNvSpPr>
          <p:nvPr/>
        </p:nvSpPr>
        <p:spPr>
          <a:xfrm>
            <a:off x="301752" y="5156200"/>
            <a:ext cx="4651248" cy="1128284"/>
          </a:xfrm>
          <a:prstGeom prst="rect">
            <a:avLst/>
          </a:prstGeom>
        </p:spPr>
        <p:txBody>
          <a:bodyPr vert="horz">
            <a:noAutofit/>
          </a:bodyPr>
          <a:lstStyle/>
          <a:p>
            <a:pPr marL="274320" marR="0" lvl="0" indent="-274320" algn="l" defTabSz="914400" rtl="0" eaLnBrk="1" fontAlgn="auto" latinLnBrk="0" hangingPunct="1">
              <a:lnSpc>
                <a:spcPct val="100000"/>
              </a:lnSpc>
              <a:spcBef>
                <a:spcPct val="20000"/>
              </a:spcBef>
              <a:spcAft>
                <a:spcPts val="1200"/>
              </a:spcAft>
              <a:buClr>
                <a:schemeClr val="accent1"/>
              </a:buClr>
              <a:buSzPct val="85000"/>
              <a:buFont typeface="Wingdings 2"/>
              <a:buChar char=""/>
              <a:tabLst/>
              <a:defRPr/>
            </a:pPr>
            <a:r>
              <a:rPr lang="en-US" sz="2100" dirty="0" smtClean="0">
                <a:latin typeface="Times New Roman"/>
                <a:cs typeface="Times New Roman"/>
              </a:rPr>
              <a:t>No significant difference in HfO</a:t>
            </a:r>
            <a:r>
              <a:rPr lang="en-US" sz="2100" baseline="-25000" dirty="0" smtClean="0">
                <a:latin typeface="Times New Roman"/>
                <a:cs typeface="Times New Roman"/>
              </a:rPr>
              <a:t>2</a:t>
            </a:r>
            <a:r>
              <a:rPr lang="en-US" sz="2100" dirty="0" smtClean="0">
                <a:latin typeface="Times New Roman"/>
                <a:cs typeface="Times New Roman"/>
              </a:rPr>
              <a:t> </a:t>
            </a:r>
            <a:r>
              <a:rPr lang="en-US" sz="2100" dirty="0" err="1" smtClean="0">
                <a:latin typeface="Times New Roman"/>
                <a:cs typeface="Times New Roman"/>
              </a:rPr>
              <a:t>cytotoxicity</a:t>
            </a:r>
            <a:r>
              <a:rPr lang="en-US" sz="2100" dirty="0" smtClean="0">
                <a:latin typeface="Times New Roman"/>
                <a:cs typeface="Times New Roman"/>
              </a:rPr>
              <a:t> between different sized particles</a:t>
            </a:r>
            <a:endParaRPr kumimoji="0" lang="en-US" sz="2100" b="0" i="0" u="none" strike="noStrike" kern="1200" cap="none" spc="0" normalizeH="0" baseline="0" noProof="0" dirty="0" smtClean="0">
              <a:ln>
                <a:noFill/>
              </a:ln>
              <a:solidFill>
                <a:schemeClr val="tx1"/>
              </a:solidFill>
              <a:effectLst/>
              <a:uLnTx/>
              <a:uFillTx/>
              <a:latin typeface="Times New Roman"/>
              <a:ea typeface="+mn-ea"/>
              <a:cs typeface="Times New Roman"/>
            </a:endParaRPr>
          </a:p>
        </p:txBody>
      </p:sp>
      <p:pic>
        <p:nvPicPr>
          <p:cNvPr id="9" name="Picture 8" descr="HfO2cytotoxENPvsmicron.pdf"/>
          <p:cNvPicPr>
            <a:picLocks noChangeAspect="1"/>
          </p:cNvPicPr>
          <p:nvPr/>
        </p:nvPicPr>
        <p:blipFill>
          <a:blip r:embed="rId4"/>
          <a:stretch>
            <a:fillRect/>
          </a:stretch>
        </p:blipFill>
        <p:spPr>
          <a:xfrm>
            <a:off x="5045300" y="3767868"/>
            <a:ext cx="3790852" cy="25166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build="p"/>
      <p:bldP spid="14"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ustom 6">
      <a:dk1>
        <a:sysClr val="windowText" lastClr="000000"/>
      </a:dk1>
      <a:lt1>
        <a:sysClr val="window" lastClr="FFFFFF"/>
      </a:lt1>
      <a:dk2>
        <a:srgbClr val="323232"/>
      </a:dk2>
      <a:lt2>
        <a:srgbClr val="E3DED1"/>
      </a:lt2>
      <a:accent1>
        <a:srgbClr val="0D4C0B"/>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Aspect.thmx</Template>
  <TotalTime>8806</TotalTime>
  <Words>2188</Words>
  <Application>Microsoft Office PowerPoint</Application>
  <PresentationFormat>On-screen Show (4:3)</PresentationFormat>
  <Paragraphs>275</Paragraphs>
  <Slides>31</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Georgia</vt:lpstr>
      <vt:lpstr>Times New Roman</vt:lpstr>
      <vt:lpstr>Wingdings</vt:lpstr>
      <vt:lpstr>Wingdings 2</vt:lpstr>
      <vt:lpstr>Civic</vt:lpstr>
      <vt:lpstr>Measuring cytotoxic and subcytoxic effects of nanoparticles and arsenic using the xCELLigence real time cell analyzer platform </vt:lpstr>
      <vt:lpstr>Presentation Outline</vt:lpstr>
      <vt:lpstr>Conducting Airway Epithelium</vt:lpstr>
      <vt:lpstr>Particulate Matter Studies</vt:lpstr>
      <vt:lpstr>Examination of HfO2 ENP cytotoxicity: live/dead assay</vt:lpstr>
      <vt:lpstr>Examination of HfO2 ENP cytotoxicity: Real Time Cell Analysis (RTCA)</vt:lpstr>
      <vt:lpstr>PowerPoint Presentation</vt:lpstr>
      <vt:lpstr>RTCA Assay</vt:lpstr>
      <vt:lpstr>RTCA results with 16HBE14o- cells</vt:lpstr>
      <vt:lpstr>Nanoparticle Toxicity Comparison:  RTCA and MTT</vt:lpstr>
      <vt:lpstr>Beyond cytotoxicity: cellular effects of HfO2</vt:lpstr>
      <vt:lpstr>RTCA Assay</vt:lpstr>
      <vt:lpstr>Physiologic response to ATP following ENP and micron-sized HfO2 exposure in 16HBE14o- cells</vt:lpstr>
      <vt:lpstr>Quantification of physiologic response to ATP following ENP and micron-sized HfO2 exposure</vt:lpstr>
      <vt:lpstr>PowerPoint Presentation</vt:lpstr>
      <vt:lpstr>HfO2 ENPs reduce ATP-mediated Ca2+ signaling</vt:lpstr>
      <vt:lpstr>Quantification of Ca2+ signaling</vt:lpstr>
      <vt:lpstr>Effects of HfO2 on Ca2+ signaling: particle concentration vs. surface area</vt:lpstr>
      <vt:lpstr>Conclusions: HfO2 Toxicity</vt:lpstr>
      <vt:lpstr>Initial Conclusions: RTCA</vt:lpstr>
      <vt:lpstr>Acknowledgements</vt:lpstr>
      <vt:lpstr>RTCA: Practical Use</vt:lpstr>
      <vt:lpstr>RTCA: Things to Consider Before Use</vt:lpstr>
      <vt:lpstr>RTCA: Plate Map</vt:lpstr>
      <vt:lpstr>RTCA: Cell Number</vt:lpstr>
      <vt:lpstr>RTCA Experiment: Arsenic Toxicity</vt:lpstr>
      <vt:lpstr>RTCA Experiment: Arsenic Toxicity</vt:lpstr>
      <vt:lpstr>RTCA: Arsenic Toxicity: Troubleshooting Data</vt:lpstr>
      <vt:lpstr>Understand “Normal Responses”</vt:lpstr>
      <vt:lpstr>Measuring cytotoxic and subcytoxic effects of nanoparticles and arsenic using the xCELLigence real time cell analyzer platform </vt:lpstr>
      <vt:lpstr>PowerPoint Presentation</vt:lpstr>
    </vt:vector>
  </TitlesOfParts>
  <Company>University of Arizona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SUB-CYTOTOXIC NANOPARTICLE EXPOSURE TO AIRWAY EPITHELIAL CELLS CAUSES ALTERATIONS IN CELLULAR SIGNALING</dc:title>
  <dc:creator>Mia McCorkel</dc:creator>
  <cp:lastModifiedBy>Sarah Wilkinson</cp:lastModifiedBy>
  <cp:revision>162</cp:revision>
  <dcterms:created xsi:type="dcterms:W3CDTF">2011-09-02T21:46:08Z</dcterms:created>
  <dcterms:modified xsi:type="dcterms:W3CDTF">2014-08-04T23:31:27Z</dcterms:modified>
</cp:coreProperties>
</file>