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1"/>
  </p:sldMasterIdLst>
  <p:notesMasterIdLst>
    <p:notesMasterId r:id="rId33"/>
  </p:notesMasterIdLst>
  <p:sldIdLst>
    <p:sldId id="425" r:id="rId12"/>
    <p:sldId id="415" r:id="rId13"/>
    <p:sldId id="412" r:id="rId14"/>
    <p:sldId id="263" r:id="rId15"/>
    <p:sldId id="459" r:id="rId16"/>
    <p:sldId id="420" r:id="rId17"/>
    <p:sldId id="421" r:id="rId18"/>
    <p:sldId id="422" r:id="rId19"/>
    <p:sldId id="435" r:id="rId20"/>
    <p:sldId id="436" r:id="rId21"/>
    <p:sldId id="437" r:id="rId22"/>
    <p:sldId id="438" r:id="rId23"/>
    <p:sldId id="439" r:id="rId24"/>
    <p:sldId id="440" r:id="rId25"/>
    <p:sldId id="441" r:id="rId26"/>
    <p:sldId id="442" r:id="rId27"/>
    <p:sldId id="443" r:id="rId28"/>
    <p:sldId id="449" r:id="rId29"/>
    <p:sldId id="453" r:id="rId30"/>
    <p:sldId id="454" r:id="rId31"/>
    <p:sldId id="456" r:id="rId3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CABE1"/>
    <a:srgbClr val="FFFFCC"/>
    <a:srgbClr val="FFFF99"/>
    <a:srgbClr val="FFFF66"/>
    <a:srgbClr val="63A537"/>
    <a:srgbClr val="8E8989"/>
    <a:srgbClr val="4E6128"/>
    <a:srgbClr val="333399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44614" autoAdjust="0"/>
  </p:normalViewPr>
  <p:slideViewPr>
    <p:cSldViewPr snapToGrid="0">
      <p:cViewPr varScale="1">
        <p:scale>
          <a:sx n="47" d="100"/>
          <a:sy n="47" d="100"/>
        </p:scale>
        <p:origin x="26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93856678444148"/>
          <c:y val="0.16011658306361537"/>
          <c:w val="0.80825786977659997"/>
          <c:h val="0.7161881370335636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Sites = 294,000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565-4E46-A3F6-943998A4AF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65-4E46-A3F6-943998A4AF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565-4E46-A3F6-943998A4AF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565-4E46-A3F6-943998A4AFA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565-4E46-A3F6-943998A4AFA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565-4E46-A3F6-943998A4AFA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565-4E46-A3F6-943998A4AFAB}"/>
              </c:ext>
            </c:extLst>
          </c:dPt>
          <c:dLbls>
            <c:dLbl>
              <c:idx val="0"/>
              <c:layout>
                <c:manualLayout>
                  <c:x val="6.2066976999206415E-2"/>
                  <c:y val="-6.8823633645777116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tx1"/>
                        </a:solidFill>
                      </a:rPr>
                      <a:t>RCRA</a:t>
                    </a:r>
                  </a:p>
                  <a:p>
                    <a:r>
                      <a:rPr lang="en-US" sz="1600" dirty="0">
                        <a:solidFill>
                          <a:schemeClr val="tx1"/>
                        </a:solidFill>
                      </a:rPr>
                      <a:t> 3,800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65-4E46-A3F6-943998A4AFAB}"/>
                </c:ext>
              </c:extLst>
            </c:dLbl>
            <c:dLbl>
              <c:idx val="1"/>
              <c:layout>
                <c:manualLayout>
                  <c:x val="-0.21370614035087812"/>
                  <c:y val="8.2439165443302705E-3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tx1"/>
                        </a:solidFill>
                      </a:rPr>
                      <a:t>Tank Sites 125,000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65-4E46-A3F6-943998A4AFAB}"/>
                </c:ext>
              </c:extLst>
            </c:dLbl>
            <c:dLbl>
              <c:idx val="2"/>
              <c:layout>
                <c:manualLayout>
                  <c:x val="2.570640814548928E-2"/>
                  <c:y val="-2.2513331475651006E-2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tx1"/>
                        </a:solidFill>
                      </a:rPr>
                      <a:t>Military 6,400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65-4E46-A3F6-943998A4AFAB}"/>
                </c:ext>
              </c:extLst>
            </c:dLbl>
            <c:dLbl>
              <c:idx val="3"/>
              <c:layout>
                <c:manualLayout>
                  <c:x val="1.0716503826869121E-2"/>
                  <c:y val="1.3102520631993979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tx1"/>
                        </a:solidFill>
                      </a:rPr>
                      <a:t>Dept. of Energy 5,000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65-4E46-A3F6-943998A4AFAB}"/>
                </c:ext>
              </c:extLst>
            </c:dLbl>
            <c:dLbl>
              <c:idx val="4"/>
              <c:layout>
                <c:manualLayout>
                  <c:x val="-0.13889199196330715"/>
                  <c:y val="2.788693832234926E-4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tx1"/>
                        </a:solidFill>
                      </a:rPr>
                      <a:t>Civilian Agencies 3,000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65-4E46-A3F6-943998A4AFAB}"/>
                </c:ext>
              </c:extLst>
            </c:dLbl>
            <c:dLbl>
              <c:idx val="5"/>
              <c:layout>
                <c:manualLayout>
                  <c:x val="0.24860745614035182"/>
                  <c:y val="-9.4712843098003388E-2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tx1"/>
                        </a:solidFill>
                      </a:rPr>
                      <a:t>States &amp; Private 150,000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565-4E46-A3F6-943998A4AFAB}"/>
                </c:ext>
              </c:extLst>
            </c:dLbl>
            <c:dLbl>
              <c:idx val="6"/>
              <c:layout>
                <c:manualLayout>
                  <c:x val="-9.4808829716892168E-2"/>
                  <c:y val="3.2356312581636672E-3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tx1"/>
                        </a:solidFill>
                      </a:rPr>
                      <a:t>Superfund</a:t>
                    </a:r>
                    <a:br>
                      <a:rPr lang="en-US" sz="1600">
                        <a:solidFill>
                          <a:schemeClr val="tx1"/>
                        </a:solidFill>
                      </a:rPr>
                    </a:br>
                    <a:r>
                      <a:rPr lang="en-US" sz="1600">
                        <a:solidFill>
                          <a:schemeClr val="tx1"/>
                        </a:solidFill>
                      </a:rPr>
                      <a:t>736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565-4E46-A3F6-943998A4AFA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RCRA-CA</c:v>
                </c:pt>
                <c:pt idx="1">
                  <c:v>UST</c:v>
                </c:pt>
                <c:pt idx="2">
                  <c:v>DoD</c:v>
                </c:pt>
                <c:pt idx="3">
                  <c:v>DOE</c:v>
                </c:pt>
                <c:pt idx="4">
                  <c:v>Civilian Agencies</c:v>
                </c:pt>
                <c:pt idx="5">
                  <c:v>States &amp; Private</c:v>
                </c:pt>
                <c:pt idx="6">
                  <c:v>NPL</c:v>
                </c:pt>
              </c:strCache>
            </c:strRef>
          </c:cat>
          <c:val>
            <c:numRef>
              <c:f>Sheet1!$B$2:$B$8</c:f>
              <c:numCache>
                <c:formatCode>"$"#,##0_);[Red]\("$"#,##0\)</c:formatCode>
                <c:ptCount val="7"/>
                <c:pt idx="0">
                  <c:v>3800</c:v>
                </c:pt>
                <c:pt idx="1">
                  <c:v>125000</c:v>
                </c:pt>
                <c:pt idx="2">
                  <c:v>6400</c:v>
                </c:pt>
                <c:pt idx="3">
                  <c:v>5000</c:v>
                </c:pt>
                <c:pt idx="4">
                  <c:v>3000</c:v>
                </c:pt>
                <c:pt idx="5">
                  <c:v>150000</c:v>
                </c:pt>
                <c:pt idx="6">
                  <c:v>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565-4E46-A3F6-943998A4AF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93856678444148"/>
          <c:y val="0.16011658306361537"/>
          <c:w val="0.80825786977659997"/>
          <c:h val="0.7161881370335636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Sites = 294,000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C75-4625-8C2F-7BD1969497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C75-4625-8C2F-7BD1969497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C75-4625-8C2F-7BD1969497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C75-4625-8C2F-7BD19694978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C75-4625-8C2F-7BD19694978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C75-4625-8C2F-7BD19694978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C75-4625-8C2F-7BD19694978E}"/>
              </c:ext>
            </c:extLst>
          </c:dPt>
          <c:cat>
            <c:strRef>
              <c:f>Sheet1!$A$2:$A$8</c:f>
              <c:strCache>
                <c:ptCount val="7"/>
                <c:pt idx="0">
                  <c:v>RCRA-CA</c:v>
                </c:pt>
                <c:pt idx="1">
                  <c:v>UST</c:v>
                </c:pt>
                <c:pt idx="2">
                  <c:v>DoD</c:v>
                </c:pt>
                <c:pt idx="3">
                  <c:v>DOE</c:v>
                </c:pt>
                <c:pt idx="4">
                  <c:v>Civilian Agencies</c:v>
                </c:pt>
                <c:pt idx="5">
                  <c:v>States &amp; Private</c:v>
                </c:pt>
                <c:pt idx="6">
                  <c:v>NPL</c:v>
                </c:pt>
              </c:strCache>
            </c:strRef>
          </c:cat>
          <c:val>
            <c:numRef>
              <c:f>Sheet1!$B$2:$B$8</c:f>
              <c:numCache>
                <c:formatCode>"$"#,##0_);[Red]\("$"#,##0\)</c:formatCode>
                <c:ptCount val="7"/>
                <c:pt idx="0">
                  <c:v>3800</c:v>
                </c:pt>
                <c:pt idx="1">
                  <c:v>125000</c:v>
                </c:pt>
                <c:pt idx="2">
                  <c:v>6400</c:v>
                </c:pt>
                <c:pt idx="3">
                  <c:v>5000</c:v>
                </c:pt>
                <c:pt idx="4">
                  <c:v>3000</c:v>
                </c:pt>
                <c:pt idx="5">
                  <c:v>150000</c:v>
                </c:pt>
                <c:pt idx="6">
                  <c:v>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C75-4625-8C2F-7BD196949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0.92857</cdr:y>
    </cdr:from>
    <cdr:to>
      <cdr:x>0.33333</cdr:x>
      <cdr:y>0.98571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953000"/>
          <a:ext cx="2667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0.92857</cdr:y>
    </cdr:from>
    <cdr:to>
      <cdr:x>0.33333</cdr:x>
      <cdr:y>0.98571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953000"/>
          <a:ext cx="2667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8B0CD8-2C4A-4E3F-8BD2-25B3B9B62886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DD6781-97A3-46DB-A013-105247B59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6781-97A3-46DB-A013-105247B597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3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6781-97A3-46DB-A013-105247B597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15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6781-97A3-46DB-A013-105247B597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88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6781-97A3-46DB-A013-105247B597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18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6781-97A3-46DB-A013-105247B597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51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6781-97A3-46DB-A013-105247B597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31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6781-97A3-46DB-A013-105247B597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24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6781-97A3-46DB-A013-105247B597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6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6781-97A3-46DB-A013-105247B597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11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6781-97A3-46DB-A013-105247B597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71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6781-97A3-46DB-A013-105247B597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51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6781-97A3-46DB-A013-105247B597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63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6781-97A3-46DB-A013-105247B597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24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6781-97A3-46DB-A013-105247B597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2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6781-97A3-46DB-A013-105247B597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24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lvl="1"/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6781-97A3-46DB-A013-105247B597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07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B3EA7A-1904-4770-BFBE-366BA4E6F2D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28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baseline="0" dirty="0"/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baseline="0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098D4B-E00B-4979-9853-E710C70DFC5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263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BB67A5-4A73-42ED-B1B3-9B5B89B6799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740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6781-97A3-46DB-A013-105247B597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37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51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43AE-F56E-45C0-A32C-98181530D319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F7ED-8711-4FC9-B2D6-7CDC5B3343E2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AB9E-A479-4010-B34E-C6DCE8D8D568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36" y="0"/>
            <a:ext cx="11908464" cy="14176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1734" y="6400800"/>
            <a:ext cx="6269567" cy="446088"/>
          </a:xfrm>
        </p:spPr>
        <p:txBody>
          <a:bodyPr anchor="ctr"/>
          <a:lstStyle>
            <a:lvl1pPr>
              <a:buNone/>
              <a:defRPr sz="1400" b="1" i="1">
                <a:solidFill>
                  <a:schemeClr val="accent2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section indicator OR presentation name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815347" y="6412314"/>
            <a:ext cx="1271287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F668D8AF-C246-4036-B3AB-D59EEDF8E0E1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2167" y="6412313"/>
            <a:ext cx="99271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1189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176000" cy="44319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76000" y="6511925"/>
            <a:ext cx="914400" cy="346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1-</a:t>
            </a:r>
            <a:fld id="{11C1CDDD-26A6-4238-A94D-3281FBF69C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371600"/>
            <a:ext cx="11176000" cy="4724400"/>
          </a:xfrm>
        </p:spPr>
        <p:txBody>
          <a:bodyPr/>
          <a:lstStyle>
            <a:lvl1pPr marL="287338" indent="-287338">
              <a:lnSpc>
                <a:spcPct val="80000"/>
              </a:lnSpc>
              <a:spcBef>
                <a:spcPts val="1200"/>
              </a:spcBef>
              <a:buSzPct val="90000"/>
              <a:buFont typeface="Arial" pitchFamily="34" charset="0"/>
              <a:buChar char="♦"/>
              <a:defRPr sz="2800"/>
            </a:lvl1pPr>
            <a:lvl2pPr marL="687388" indent="-279400">
              <a:lnSpc>
                <a:spcPct val="80000"/>
              </a:lnSpc>
              <a:buFont typeface="Calibri" pitchFamily="34" charset="0"/>
              <a:buChar char="»"/>
              <a:defRPr sz="2400">
                <a:solidFill>
                  <a:schemeClr val="bg1"/>
                </a:solidFill>
              </a:defRPr>
            </a:lvl2pPr>
            <a:lvl3pPr marL="1028700" indent="-233363">
              <a:lnSpc>
                <a:spcPct val="80000"/>
              </a:lnSpc>
              <a:buFont typeface="Calibri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370013" indent="-230188">
              <a:lnSpc>
                <a:spcPct val="80000"/>
              </a:lnSpc>
              <a:buFont typeface="Calibri" pitchFamily="34" charset="0"/>
              <a:buChar char="–"/>
              <a:defRPr sz="2400">
                <a:solidFill>
                  <a:schemeClr val="bg1"/>
                </a:solidFill>
              </a:defRPr>
            </a:lvl4pPr>
            <a:lvl5pPr marL="1711325" indent="-223838">
              <a:lnSpc>
                <a:spcPct val="80000"/>
              </a:lnSpc>
              <a:buFont typeface="Calibri" pitchFamily="34" charset="0"/>
              <a:buChar char="‐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388405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28A3-9701-447F-BE67-2A392ABE0707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91CA-2C61-4B11-9B4E-03EDE4925C5A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867E7-A17C-4827-BDEA-15640AB3D60A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C067-F1C8-4332-8857-735EF85A3DF8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66B-1E65-4DC5-9A87-35B653795A3D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D67C-0202-409E-A0ED-82D7F6D8502B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9CF854-7AA8-45C1-BD09-B6BAF102CC6F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983C-64DB-4B5C-B305-757762FBB8D6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759C96-832D-4EC0-9D54-43A9661F4E8C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ransition spd="slow">
    <p:wipe dir="r"/>
  </p:transition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931831"/>
            <a:ext cx="10058400" cy="1592758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Green Up Your Cleanup</a:t>
            </a:r>
            <a:br>
              <a:rPr lang="en-US" sz="66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Using the ASTM Standard: A Primer</a:t>
            </a:r>
          </a:p>
        </p:txBody>
      </p:sp>
      <p:pic>
        <p:nvPicPr>
          <p:cNvPr id="4" name="Picture 3" descr="epa_logo_vert_whit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7280" y="4837317"/>
            <a:ext cx="2969394" cy="11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305" y="5262150"/>
            <a:ext cx="1033995" cy="77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16305" y="4837317"/>
            <a:ext cx="3718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Deb Goldblum, EPA Region 3 </a:t>
            </a:r>
          </a:p>
          <a:p>
            <a:pPr algn="r"/>
            <a:r>
              <a:rPr lang="en-US" sz="2400" dirty="0" err="1"/>
              <a:t>Clu</a:t>
            </a:r>
            <a:r>
              <a:rPr lang="en-US" sz="2400" dirty="0"/>
              <a:t>-In Webinar</a:t>
            </a:r>
          </a:p>
          <a:p>
            <a:pPr algn="r"/>
            <a:r>
              <a:rPr lang="en-US" sz="2400" dirty="0"/>
              <a:t>September 28, 2016</a:t>
            </a:r>
          </a:p>
        </p:txBody>
      </p:sp>
    </p:spTree>
    <p:extLst>
      <p:ext uri="{BB962C8B-B14F-4D97-AF65-F5344CB8AC3E}">
        <p14:creationId xmlns:p14="http://schemas.microsoft.com/office/powerpoint/2010/main" val="265216371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cs typeface="Arial" panose="020B0604020202020204" pitchFamily="34" charset="0"/>
              </a:rPr>
              <a:t>Step 1 BMP Opportunity Assessment</a:t>
            </a: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b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altLang="en-US" sz="4000" dirty="0">
                <a:cs typeface="Arial" panose="020B0604020202020204" pitchFamily="34" charset="0"/>
              </a:rPr>
              <a:t>Appendix X3 BMP Table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-1" b="833"/>
          <a:stretch/>
        </p:blipFill>
        <p:spPr>
          <a:xfrm>
            <a:off x="1552575" y="1920735"/>
            <a:ext cx="8839457" cy="43194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88846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1 BMP Opportunity Assessment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0" y="3212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High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1927166" y="1927169"/>
          <a:ext cx="7898476" cy="42762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65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3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Best Management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Applicable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785">
                <a:tc>
                  <a:txBody>
                    <a:bodyPr/>
                    <a:lstStyle/>
                    <a:p>
                      <a:r>
                        <a:rPr lang="en-US" sz="1800" dirty="0"/>
                        <a:t>BMP 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757">
                <a:tc>
                  <a:txBody>
                    <a:bodyPr/>
                    <a:lstStyle/>
                    <a:p>
                      <a:r>
                        <a:rPr lang="en-US" sz="1800" dirty="0"/>
                        <a:t>BMP 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757">
                <a:tc>
                  <a:txBody>
                    <a:bodyPr/>
                    <a:lstStyle/>
                    <a:p>
                      <a:r>
                        <a:rPr lang="en-US" sz="1800" dirty="0"/>
                        <a:t>BMP 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443">
                <a:tc>
                  <a:txBody>
                    <a:bodyPr/>
                    <a:lstStyle/>
                    <a:p>
                      <a:r>
                        <a:rPr lang="en-US" sz="1800" dirty="0"/>
                        <a:t>BMP 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396">
                <a:tc>
                  <a:txBody>
                    <a:bodyPr/>
                    <a:lstStyle/>
                    <a:p>
                      <a:r>
                        <a:rPr lang="en-US" sz="1800" dirty="0"/>
                        <a:t>BMP 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757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20240" y="576072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BMP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63940" y="566928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584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2 BMP Prioritization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0" y="3212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High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1927166" y="1927168"/>
          <a:ext cx="7898476" cy="42045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65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61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Best Management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Priority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127">
                <a:tc>
                  <a:txBody>
                    <a:bodyPr/>
                    <a:lstStyle/>
                    <a:p>
                      <a:r>
                        <a:rPr lang="en-US" sz="1800" dirty="0"/>
                        <a:t>BMP 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744">
                <a:tc>
                  <a:txBody>
                    <a:bodyPr/>
                    <a:lstStyle/>
                    <a:p>
                      <a:r>
                        <a:rPr lang="en-US" sz="1800" dirty="0"/>
                        <a:t>BMP 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744">
                <a:tc>
                  <a:txBody>
                    <a:bodyPr/>
                    <a:lstStyle/>
                    <a:p>
                      <a:r>
                        <a:rPr lang="en-US" sz="1800" dirty="0"/>
                        <a:t>BMP 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192">
                <a:tc>
                  <a:txBody>
                    <a:bodyPr/>
                    <a:lstStyle/>
                    <a:p>
                      <a:r>
                        <a:rPr lang="en-US" sz="1800" dirty="0"/>
                        <a:t>BMP 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129">
                <a:tc>
                  <a:txBody>
                    <a:bodyPr/>
                    <a:lstStyle/>
                    <a:p>
                      <a:r>
                        <a:rPr lang="en-US" sz="1800" dirty="0"/>
                        <a:t>BMP 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127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800" dirty="0"/>
                        <a:t>BMP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34400" y="2727960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34400" y="3326844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34400" y="3950016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34400" y="4499372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34400" y="5056108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34400" y="5612844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8656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2 BMP Prioritization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0" y="3212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High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1927166" y="1927168"/>
          <a:ext cx="7898476" cy="42297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65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61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Best Management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Priority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127">
                <a:tc>
                  <a:txBody>
                    <a:bodyPr/>
                    <a:lstStyle/>
                    <a:p>
                      <a:r>
                        <a:rPr lang="en-US" sz="1800" dirty="0"/>
                        <a:t>BMP 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High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744">
                <a:tc>
                  <a:txBody>
                    <a:bodyPr/>
                    <a:lstStyle/>
                    <a:p>
                      <a:r>
                        <a:rPr lang="en-US" sz="1800" dirty="0"/>
                        <a:t>BMP 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High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744">
                <a:tc>
                  <a:txBody>
                    <a:bodyPr/>
                    <a:lstStyle/>
                    <a:p>
                      <a:r>
                        <a:rPr lang="en-US" sz="1800" dirty="0"/>
                        <a:t>BMP 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Med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127">
                <a:tc>
                  <a:txBody>
                    <a:bodyPr/>
                    <a:lstStyle/>
                    <a:p>
                      <a:r>
                        <a:rPr lang="en-US" sz="1800" dirty="0"/>
                        <a:t>BMP 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129">
                <a:tc>
                  <a:txBody>
                    <a:bodyPr/>
                    <a:lstStyle/>
                    <a:p>
                      <a:r>
                        <a:rPr lang="en-US" sz="1800" dirty="0"/>
                        <a:t>BMP 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Low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127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800" dirty="0"/>
                        <a:t>BMP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1490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BMP Selection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834344" y="1916084"/>
          <a:ext cx="8240682" cy="41634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0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0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84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Best Management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Select/Rationale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746">
                <a:tc>
                  <a:txBody>
                    <a:bodyPr/>
                    <a:lstStyle/>
                    <a:p>
                      <a:r>
                        <a:rPr lang="en-US" sz="1800" dirty="0"/>
                        <a:t>BMP</a:t>
                      </a:r>
                      <a:r>
                        <a:rPr lang="en-US" sz="1800" baseline="0" dirty="0"/>
                        <a:t> 1</a:t>
                      </a:r>
                      <a:endParaRPr lang="en-US" sz="1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High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746">
                <a:tc>
                  <a:txBody>
                    <a:bodyPr/>
                    <a:lstStyle/>
                    <a:p>
                      <a:r>
                        <a:rPr lang="en-US" sz="1800" dirty="0"/>
                        <a:t>BMP</a:t>
                      </a:r>
                      <a:r>
                        <a:rPr lang="en-US" sz="1800" baseline="0" dirty="0"/>
                        <a:t> 3</a:t>
                      </a:r>
                      <a:endParaRPr lang="en-US" sz="1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High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BMP</a:t>
                      </a:r>
                      <a:r>
                        <a:rPr lang="en-US" sz="1800" baseline="0" dirty="0"/>
                        <a:t> 2</a:t>
                      </a:r>
                      <a:endParaRPr lang="en-US" sz="1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BMP</a:t>
                      </a:r>
                      <a:r>
                        <a:rPr lang="en-US" sz="1800" baseline="0" dirty="0"/>
                        <a:t> 6</a:t>
                      </a:r>
                      <a:endParaRPr lang="en-US" sz="1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BMP</a:t>
                      </a:r>
                      <a:r>
                        <a:rPr lang="en-US" sz="1800" baseline="0" dirty="0"/>
                        <a:t> 4</a:t>
                      </a:r>
                      <a:endParaRPr lang="en-US" sz="1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Low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 – required</a:t>
                      </a:r>
                      <a:r>
                        <a:rPr lang="en-US" sz="1800" baseline="0" dirty="0"/>
                        <a:t> by law</a:t>
                      </a:r>
                      <a:endParaRPr lang="en-US" sz="18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BMP</a:t>
                      </a:r>
                      <a:r>
                        <a:rPr lang="en-US" sz="1800" baseline="0" dirty="0"/>
                        <a:t> 5</a:t>
                      </a:r>
                      <a:endParaRPr lang="en-US" sz="1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Low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10600" y="3449752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05800" y="564982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Effectiveness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306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 BMP Implementation</a:t>
            </a:r>
          </a:p>
        </p:txBody>
      </p:sp>
      <p:pic>
        <p:nvPicPr>
          <p:cNvPr id="3078" name="Picture 6" descr="http://www.saybr.com/Userfiles/Mercer%20Island%20Site%20Remedia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" b="27933"/>
          <a:stretch/>
        </p:blipFill>
        <p:spPr bwMode="auto">
          <a:xfrm>
            <a:off x="1874673" y="1961804"/>
            <a:ext cx="8146960" cy="423949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10839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 BMP Implementation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834344" y="1916084"/>
          <a:ext cx="8240682" cy="41634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0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0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84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Best Management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Select/Rationale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746">
                <a:tc>
                  <a:txBody>
                    <a:bodyPr/>
                    <a:lstStyle/>
                    <a:p>
                      <a:r>
                        <a:rPr lang="en-US" sz="1800" dirty="0"/>
                        <a:t>BMP</a:t>
                      </a:r>
                      <a:r>
                        <a:rPr lang="en-US" sz="1800" baseline="0" dirty="0"/>
                        <a:t> 1</a:t>
                      </a:r>
                      <a:endParaRPr lang="en-US" sz="1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High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746">
                <a:tc>
                  <a:txBody>
                    <a:bodyPr/>
                    <a:lstStyle/>
                    <a:p>
                      <a:r>
                        <a:rPr lang="en-US" sz="1800" dirty="0"/>
                        <a:t>BMP</a:t>
                      </a:r>
                      <a:r>
                        <a:rPr lang="en-US" sz="1800" baseline="0" dirty="0"/>
                        <a:t> 3</a:t>
                      </a:r>
                      <a:endParaRPr lang="en-US" sz="1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High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BMP</a:t>
                      </a:r>
                      <a:r>
                        <a:rPr lang="en-US" sz="1800" baseline="0" dirty="0"/>
                        <a:t> 2</a:t>
                      </a:r>
                      <a:endParaRPr lang="en-US" sz="1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BMP</a:t>
                      </a:r>
                      <a:r>
                        <a:rPr lang="en-US" sz="1800" baseline="0" dirty="0"/>
                        <a:t> 6</a:t>
                      </a:r>
                      <a:endParaRPr lang="en-US" sz="1800" dirty="0"/>
                    </a:p>
                  </a:txBody>
                  <a:tcPr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</a:t>
                      </a:r>
                    </a:p>
                  </a:txBody>
                  <a:tcPr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b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BMP</a:t>
                      </a:r>
                      <a:r>
                        <a:rPr lang="en-US" sz="1800" baseline="0" dirty="0"/>
                        <a:t> 4</a:t>
                      </a:r>
                      <a:endParaRPr lang="en-US" sz="1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Low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 – required</a:t>
                      </a:r>
                      <a:r>
                        <a:rPr lang="en-US" sz="1800" baseline="0" dirty="0"/>
                        <a:t> by law</a:t>
                      </a:r>
                      <a:endParaRPr lang="en-US" sz="18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BMP</a:t>
                      </a:r>
                      <a:r>
                        <a:rPr lang="en-US" sz="1800" baseline="0" dirty="0"/>
                        <a:t> 5</a:t>
                      </a:r>
                      <a:endParaRPr lang="en-US" sz="1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Low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10600" y="3449752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05800" y="564982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Effectiveness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32520" y="4555622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646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BMP Documentation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834344" y="1916084"/>
          <a:ext cx="8240682" cy="41634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0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0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84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Best Management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Select/Rationale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746">
                <a:tc>
                  <a:txBody>
                    <a:bodyPr/>
                    <a:lstStyle/>
                    <a:p>
                      <a:r>
                        <a:rPr lang="en-US" sz="1800" dirty="0"/>
                        <a:t>BMP</a:t>
                      </a:r>
                      <a:r>
                        <a:rPr lang="en-US" sz="1800" baseline="0" dirty="0"/>
                        <a:t> 1</a:t>
                      </a:r>
                      <a:endParaRPr lang="en-US" sz="1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High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746">
                <a:tc>
                  <a:txBody>
                    <a:bodyPr/>
                    <a:lstStyle/>
                    <a:p>
                      <a:r>
                        <a:rPr lang="en-US" sz="1800" dirty="0"/>
                        <a:t>BMP</a:t>
                      </a:r>
                      <a:r>
                        <a:rPr lang="en-US" sz="1800" baseline="0" dirty="0"/>
                        <a:t> 3</a:t>
                      </a:r>
                      <a:endParaRPr lang="en-US" sz="1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High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BMP</a:t>
                      </a:r>
                      <a:r>
                        <a:rPr lang="en-US" sz="1800" baseline="0" dirty="0"/>
                        <a:t> 2</a:t>
                      </a:r>
                      <a:endParaRPr lang="en-US" sz="1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BMP</a:t>
                      </a:r>
                      <a:r>
                        <a:rPr lang="en-US" sz="1800" baseline="0" dirty="0"/>
                        <a:t> 6</a:t>
                      </a:r>
                      <a:endParaRPr lang="en-US" sz="1800" dirty="0"/>
                    </a:p>
                  </a:txBody>
                  <a:tcPr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</a:t>
                      </a:r>
                    </a:p>
                  </a:txBody>
                  <a:tcPr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b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BMP</a:t>
                      </a:r>
                      <a:r>
                        <a:rPr lang="en-US" sz="1800" baseline="0" dirty="0"/>
                        <a:t> 4</a:t>
                      </a:r>
                      <a:endParaRPr lang="en-US" sz="1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Low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 – required</a:t>
                      </a:r>
                      <a:r>
                        <a:rPr lang="en-US" sz="1800" baseline="0" dirty="0"/>
                        <a:t> by law</a:t>
                      </a:r>
                      <a:endParaRPr lang="en-US" sz="18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BMP</a:t>
                      </a:r>
                      <a:r>
                        <a:rPr lang="en-US" sz="1800" baseline="0" dirty="0"/>
                        <a:t> 5</a:t>
                      </a:r>
                      <a:endParaRPr lang="en-US" sz="1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Low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10600" y="3449752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05800" y="564982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Effectiveness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7200" y="450990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Stuff Happens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856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a typeface="ヒラギノ角ゴ Pro W3" pitchFamily="-107" charset="-128"/>
              </a:rPr>
              <a:t>Reporting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7280" y="1737360"/>
            <a:ext cx="907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ヒラギノ角ゴ Pro W3" pitchFamily="-107" charset="-128"/>
              </a:rPr>
              <a:t>Publicly Available: BMP Tables, Outcomes &amp; Self-certification</a:t>
            </a:r>
          </a:p>
        </p:txBody>
      </p:sp>
      <p:pic>
        <p:nvPicPr>
          <p:cNvPr id="1026" name="Picture 2" descr="http://cache2.asset-cache.net/gc/143173963-man-looking-at-computer-screen-gettyimages.jpg?v=1&amp;c=IWSAsset&amp;k=2&amp;d=DHMDvHpaE6Amz0535xq%2FFUt5gf7vEhJhHod0CM3LVU4%3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2216"/>
          <a:stretch/>
        </p:blipFill>
        <p:spPr bwMode="auto">
          <a:xfrm rot="198266">
            <a:off x="2344543" y="2253570"/>
            <a:ext cx="7083528" cy="41406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742955"/>
              </p:ext>
            </p:extLst>
          </p:nvPr>
        </p:nvGraphicFramePr>
        <p:xfrm>
          <a:off x="3738881" y="3310036"/>
          <a:ext cx="3378200" cy="1493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3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694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Best Management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Priority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Select/Rationale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694">
                <a:tc>
                  <a:txBody>
                    <a:bodyPr/>
                    <a:lstStyle/>
                    <a:p>
                      <a:r>
                        <a:rPr lang="en-US" sz="800" dirty="0"/>
                        <a:t>BMP</a:t>
                      </a:r>
                      <a:r>
                        <a:rPr lang="en-US" sz="800" baseline="0" dirty="0"/>
                        <a:t> 1</a:t>
                      </a:r>
                      <a:endParaRPr lang="en-US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High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X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694">
                <a:tc>
                  <a:txBody>
                    <a:bodyPr/>
                    <a:lstStyle/>
                    <a:p>
                      <a:r>
                        <a:rPr lang="en-US" sz="800" dirty="0"/>
                        <a:t>BMP</a:t>
                      </a:r>
                      <a:r>
                        <a:rPr lang="en-US" sz="800" baseline="0" dirty="0"/>
                        <a:t> 3</a:t>
                      </a:r>
                      <a:endParaRPr lang="en-US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High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Cost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BMP 2</a:t>
                      </a:r>
                      <a:r>
                        <a:rPr lang="en-US" sz="800" baseline="0" dirty="0"/>
                        <a:t> </a:t>
                      </a:r>
                      <a:endParaRPr lang="en-US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Med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X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BMP</a:t>
                      </a:r>
                      <a:r>
                        <a:rPr lang="en-US" sz="800" baseline="0" dirty="0"/>
                        <a:t> 6</a:t>
                      </a:r>
                      <a:endParaRPr lang="en-US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Med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Stuff</a:t>
                      </a:r>
                      <a:r>
                        <a:rPr lang="en-US" sz="800" baseline="0" dirty="0"/>
                        <a:t> Happens</a:t>
                      </a:r>
                      <a:endParaRPr lang="en-US" sz="8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BMP</a:t>
                      </a:r>
                      <a:r>
                        <a:rPr lang="en-US" sz="800" baseline="0" dirty="0"/>
                        <a:t> 4</a:t>
                      </a:r>
                      <a:endParaRPr lang="en-US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Low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X – required</a:t>
                      </a:r>
                      <a:r>
                        <a:rPr lang="en-US" sz="800" baseline="0" dirty="0"/>
                        <a:t> by law</a:t>
                      </a:r>
                      <a:endParaRPr lang="en-US" sz="8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BMP</a:t>
                      </a:r>
                      <a:r>
                        <a:rPr lang="en-US" sz="800" baseline="0" dirty="0"/>
                        <a:t> 5</a:t>
                      </a:r>
                      <a:endParaRPr lang="en-US" sz="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Low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Effectiveness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72051" y="6392535"/>
            <a:ext cx="10872537" cy="4616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ヒラギノ角ゴ Pro W3" pitchFamily="-107" charset="-128"/>
              </a:rPr>
              <a:t>ASTM will post on website - Contact Kate Chalfin at: </a:t>
            </a:r>
            <a:r>
              <a:rPr lang="en-US" altLang="en-US" sz="2400" b="1" dirty="0">
                <a:solidFill>
                  <a:schemeClr val="bg1"/>
                </a:solidFill>
                <a:latin typeface="+mj-lt"/>
              </a:rPr>
              <a:t>kchalfin@astm.org</a:t>
            </a:r>
          </a:p>
        </p:txBody>
      </p:sp>
    </p:spTree>
    <p:extLst>
      <p:ext uri="{BB962C8B-B14F-4D97-AF65-F5344CB8AC3E}">
        <p14:creationId xmlns:p14="http://schemas.microsoft.com/office/powerpoint/2010/main" val="2918768009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4854" y="3440369"/>
            <a:ext cx="10623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Protocol					  Tool					   Reference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918736" y="2502314"/>
            <a:ext cx="12031" cy="270710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924802" y="2502314"/>
            <a:ext cx="12031" cy="270710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9404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 and Truths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8803178" cy="40233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chemeClr val="accent2"/>
              </a:buClr>
              <a:buNone/>
            </a:pPr>
            <a:r>
              <a:rPr lang="en-US" sz="4000" dirty="0"/>
              <a:t>Greener Cleanups Are…. </a:t>
            </a:r>
          </a:p>
          <a:p>
            <a:pPr marL="274320" indent="-27432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NOT just about GHG</a:t>
            </a:r>
          </a:p>
          <a:p>
            <a:pPr marL="274320" indent="-27432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NOT about the greenest technology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The same as green remediation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Integral to more sustainable cleanups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34517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Outcomes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921081" y="2509515"/>
            <a:ext cx="12031" cy="270710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901385" y="2509515"/>
            <a:ext cx="12031" cy="270710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97499" y="3097879"/>
            <a:ext cx="2552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Defines</a:t>
            </a:r>
            <a:r>
              <a:rPr lang="en-US" sz="2400" dirty="0"/>
              <a:t>       greener cleanup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2026" y="3097879"/>
            <a:ext cx="2653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Provides</a:t>
            </a:r>
            <a:r>
              <a:rPr lang="en-US" sz="2400" dirty="0"/>
              <a:t>                       a level playing field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86348" y="3097879"/>
            <a:ext cx="2835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Promotes</a:t>
            </a:r>
            <a:r>
              <a:rPr lang="en-US" sz="2400" dirty="0"/>
              <a:t> culture change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30769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658" y="268941"/>
            <a:ext cx="6618678" cy="568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6914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Broader 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621" y="2034576"/>
            <a:ext cx="6347388" cy="4255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660853">
            <a:off x="5361773" y="2896558"/>
            <a:ext cx="2107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Site Cleanup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28360" y="4980965"/>
            <a:ext cx="205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Water use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91008" y="5132371"/>
            <a:ext cx="1889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Energy use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20502" y="2399900"/>
            <a:ext cx="288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Waste generation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3903" y="3931560"/>
            <a:ext cx="309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Material use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541" y="2169068"/>
            <a:ext cx="339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Particulate emissions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58919" y="3432095"/>
            <a:ext cx="120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</a:t>
            </a:r>
            <a:r>
              <a:rPr lang="en-US" sz="2400" baseline="-25000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5378" y="2945193"/>
            <a:ext cx="109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NOx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20034" y="4373490"/>
            <a:ext cx="109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SOx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96519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1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282499" y="2114368"/>
            <a:ext cx="5429701" cy="3892732"/>
            <a:chOff x="1828800" y="1295400"/>
            <a:chExt cx="4860925" cy="425926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601913" y="1298575"/>
              <a:ext cx="1919287" cy="172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633913" y="1295400"/>
              <a:ext cx="1924050" cy="172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214938" y="2808288"/>
              <a:ext cx="1474787" cy="227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362325" y="4286250"/>
              <a:ext cx="2392363" cy="1268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828800" y="2781300"/>
              <a:ext cx="2106613" cy="227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860800" y="2947988"/>
              <a:ext cx="1470025" cy="811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 Greener Cleanup Principles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5127" y="6401345"/>
            <a:ext cx="2157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August 2009</a:t>
            </a:r>
          </a:p>
        </p:txBody>
      </p:sp>
    </p:spTree>
    <p:extLst>
      <p:ext uri="{BB962C8B-B14F-4D97-AF65-F5344CB8AC3E}">
        <p14:creationId xmlns:p14="http://schemas.microsoft.com/office/powerpoint/2010/main" val="393619793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Approaches: Same Endpoint</a:t>
            </a:r>
          </a:p>
        </p:txBody>
      </p:sp>
      <p:sp>
        <p:nvSpPr>
          <p:cNvPr id="12" name="Rectangle: Rounded Corners 11"/>
          <p:cNvSpPr/>
          <p:nvPr/>
        </p:nvSpPr>
        <p:spPr bwMode="auto">
          <a:xfrm>
            <a:off x="1236397" y="2383546"/>
            <a:ext cx="2168847" cy="32532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prstDash val="solid"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Cleanup Objectives</a:t>
            </a:r>
          </a:p>
          <a:p>
            <a:pPr>
              <a:defRPr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: Rounded Corners 17"/>
          <p:cNvSpPr/>
          <p:nvPr/>
        </p:nvSpPr>
        <p:spPr bwMode="auto">
          <a:xfrm>
            <a:off x="7175127" y="2467455"/>
            <a:ext cx="1275391" cy="31648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prstDash val="solid"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Apply BMPs</a:t>
            </a:r>
          </a:p>
          <a:p>
            <a:pPr>
              <a:defRPr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angle: Rounded Corners 20"/>
          <p:cNvSpPr/>
          <p:nvPr/>
        </p:nvSpPr>
        <p:spPr bwMode="auto">
          <a:xfrm>
            <a:off x="3809156" y="4372396"/>
            <a:ext cx="2998044" cy="12599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prstDash val="solid"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Quantitative Evaluation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Focus key activities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Estimate impacts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Identify hidden contributors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7547" y="3146151"/>
            <a:ext cx="2104936" cy="1797324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3405244" y="3214279"/>
            <a:ext cx="37833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10230" y="2814169"/>
            <a:ext cx="1046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Any Site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2346" y="3997685"/>
            <a:ext cx="2608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Large/Complex Site</a:t>
            </a:r>
          </a:p>
        </p:txBody>
      </p:sp>
      <p:cxnSp>
        <p:nvCxnSpPr>
          <p:cNvPr id="15" name="Straight Arrow Connector 14"/>
          <p:cNvCxnSpPr>
            <a:endCxn id="21" idx="1"/>
          </p:cNvCxnSpPr>
          <p:nvPr/>
        </p:nvCxnSpPr>
        <p:spPr>
          <a:xfrm>
            <a:off x="3405244" y="5002355"/>
            <a:ext cx="403912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818824" y="5002355"/>
            <a:ext cx="369805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cxnSp>
        <p:nvCxnSpPr>
          <p:cNvPr id="42" name="Straight Arrow Connector 41"/>
          <p:cNvCxnSpPr>
            <a:stCxn id="18" idx="3"/>
            <a:endCxn id="5" idx="1"/>
          </p:cNvCxnSpPr>
          <p:nvPr/>
        </p:nvCxnSpPr>
        <p:spPr>
          <a:xfrm flipV="1">
            <a:off x="8450518" y="4044813"/>
            <a:ext cx="657029" cy="50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073711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456545" cy="1450757"/>
          </a:xfrm>
        </p:spPr>
        <p:txBody>
          <a:bodyPr>
            <a:normAutofit/>
          </a:bodyPr>
          <a:lstStyle/>
          <a:p>
            <a:r>
              <a:rPr lang="en-US" sz="4400" dirty="0"/>
              <a:t>ASTM’s Standard Guide for Greener Cleanups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969559"/>
            <a:ext cx="10323195" cy="4023360"/>
          </a:xfrm>
        </p:spPr>
        <p:txBody>
          <a:bodyPr rtlCol="0">
            <a:normAutofit/>
          </a:bodyPr>
          <a:lstStyle/>
          <a:p>
            <a:pPr marL="342900" lvl="1" indent="-36576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rgbClr val="333333"/>
                </a:solidFill>
              </a:rPr>
              <a:t>Supports the tenets of EPA’s Greener Cleanup Principles</a:t>
            </a:r>
          </a:p>
          <a:p>
            <a:pPr marL="342900" lvl="1" indent="-36576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Applicable to individual or multiple phases of a cleanup</a:t>
            </a:r>
          </a:p>
          <a:p>
            <a:pPr marL="342900" lvl="1" indent="-36576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Identifies and employs best management practices “BMPs” </a:t>
            </a:r>
          </a:p>
          <a:p>
            <a:pPr marL="342900" lvl="1" indent="-36576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Offers an option for a quantitative evaluation</a:t>
            </a:r>
            <a:endParaRPr lang="en-US" sz="3200" dirty="0">
              <a:solidFill>
                <a:srgbClr val="7030A0"/>
              </a:solidFill>
            </a:endParaRPr>
          </a:p>
          <a:p>
            <a:pPr marL="342900" lvl="1" indent="-36576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Promotes transparency through a robust reporting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5126" y="6401345"/>
            <a:ext cx="5057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457152642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cs typeface="Arial" panose="020B0604020202020204" pitchFamily="34" charset="0"/>
              </a:rPr>
              <a:t>Estimated Number of Contaminated Sites = 294,000  </a:t>
            </a:r>
            <a:br>
              <a:rPr lang="en-US" altLang="en-US" sz="3200" dirty="0">
                <a:cs typeface="Arial" panose="020B0604020202020204" pitchFamily="34" charset="0"/>
              </a:rPr>
            </a:br>
            <a:r>
              <a:rPr lang="en-US" altLang="en-US" sz="2000" i="1" dirty="0">
                <a:cs typeface="Arial" panose="020B0604020202020204" pitchFamily="34" charset="0"/>
              </a:rPr>
              <a:t>(United States, Cleanup horizon: 2004 – 33):</a:t>
            </a:r>
            <a:endParaRPr lang="en-US" alt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2" name="Content Placeholder 8"/>
          <p:cNvGraphicFramePr>
            <a:graphicFrameLocks/>
          </p:cNvGraphicFramePr>
          <p:nvPr>
            <p:extLst/>
          </p:nvPr>
        </p:nvGraphicFramePr>
        <p:xfrm>
          <a:off x="1870787" y="1683327"/>
          <a:ext cx="8029671" cy="460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5126" y="6401345"/>
            <a:ext cx="5057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Source: www.clu-in.org/market</a:t>
            </a:r>
          </a:p>
        </p:txBody>
      </p:sp>
    </p:spTree>
    <p:extLst>
      <p:ext uri="{BB962C8B-B14F-4D97-AF65-F5344CB8AC3E}">
        <p14:creationId xmlns:p14="http://schemas.microsoft.com/office/powerpoint/2010/main" val="697461481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8"/>
          <p:cNvGraphicFramePr>
            <a:graphicFrameLocks/>
          </p:cNvGraphicFramePr>
          <p:nvPr>
            <p:extLst/>
          </p:nvPr>
        </p:nvGraphicFramePr>
        <p:xfrm>
          <a:off x="1725944" y="1238113"/>
          <a:ext cx="8801071" cy="5619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Works at Any Site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32" y="1983803"/>
            <a:ext cx="7980713" cy="425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625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94065" cy="145075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en-US" b="1" dirty="0">
                <a:solidFill>
                  <a:srgbClr val="006600"/>
                </a:solidFill>
                <a:latin typeface="Arial" charset="0"/>
                <a:ea typeface="ヒラギノ角ゴ Pro W3" charset="0"/>
              </a:rPr>
            </a:br>
            <a:br>
              <a:rPr lang="en-US" b="1" dirty="0">
                <a:solidFill>
                  <a:srgbClr val="006600"/>
                </a:solidFill>
                <a:latin typeface="Arial" charset="0"/>
                <a:ea typeface="ヒラギノ角ゴ Pro W3" charset="0"/>
              </a:rPr>
            </a:br>
            <a:br>
              <a:rPr lang="en-US" sz="4400" b="1" dirty="0">
                <a:solidFill>
                  <a:srgbClr val="006600"/>
                </a:solidFill>
                <a:ea typeface="ヒラギノ角ゴ Pro W3" charset="0"/>
              </a:rPr>
            </a:br>
            <a:r>
              <a:rPr lang="en-US" sz="4900" dirty="0">
                <a:ea typeface="ヒラギノ角ゴ Pro W3" charset="0"/>
              </a:rPr>
              <a:t>Best Management Practice Process </a:t>
            </a:r>
            <a:endParaRPr lang="en-GB" sz="4900" b="1" dirty="0">
              <a:ea typeface="ヒラギノ角ゴ Pro W3" charset="0"/>
            </a:endParaRPr>
          </a:p>
        </p:txBody>
      </p:sp>
      <p:sp>
        <p:nvSpPr>
          <p:cNvPr id="41987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65760"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6600"/>
                </a:solidFill>
              </a:rPr>
              <a:t>Step 1: </a:t>
            </a:r>
            <a:r>
              <a:rPr lang="en-US" altLang="en-US" sz="2400" dirty="0"/>
              <a:t>Opportunity Assessment</a:t>
            </a:r>
          </a:p>
          <a:p>
            <a:pPr indent="-365760"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6600"/>
                </a:solidFill>
              </a:rPr>
              <a:t>Step 2: </a:t>
            </a:r>
            <a:r>
              <a:rPr lang="en-US" altLang="en-US" sz="2400" dirty="0"/>
              <a:t>BMP Prioritization</a:t>
            </a:r>
          </a:p>
          <a:p>
            <a:pPr indent="-365760"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6600"/>
                </a:solidFill>
              </a:rPr>
              <a:t>Step 3: </a:t>
            </a:r>
            <a:r>
              <a:rPr lang="en-US" altLang="en-US" sz="2400" dirty="0"/>
              <a:t>BMP Selection</a:t>
            </a:r>
          </a:p>
          <a:p>
            <a:pPr indent="-365760"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6600"/>
                </a:solidFill>
              </a:rPr>
              <a:t>Step 4: </a:t>
            </a:r>
            <a:r>
              <a:rPr lang="en-US" altLang="en-US" sz="2400" dirty="0"/>
              <a:t>BMP Implementation</a:t>
            </a:r>
          </a:p>
          <a:p>
            <a:pPr indent="-365760"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6600"/>
                </a:solidFill>
              </a:rPr>
              <a:t>Step 5: </a:t>
            </a:r>
            <a:r>
              <a:rPr lang="en-US" altLang="en-US" sz="2400" dirty="0"/>
              <a:t>BMP Documentation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50734" y="2604305"/>
            <a:ext cx="6340611" cy="2843084"/>
            <a:chOff x="3818818" y="1903750"/>
            <a:chExt cx="7904291" cy="3965344"/>
          </a:xfrm>
        </p:grpSpPr>
        <p:sp>
          <p:nvSpPr>
            <p:cNvPr id="5" name="Oval 4"/>
            <p:cNvSpPr/>
            <p:nvPr/>
          </p:nvSpPr>
          <p:spPr>
            <a:xfrm>
              <a:off x="3818818" y="1903750"/>
              <a:ext cx="3048540" cy="2212744"/>
            </a:xfrm>
            <a:prstGeom prst="ellipse">
              <a:avLst/>
            </a:prstGeom>
            <a:solidFill>
              <a:srgbClr val="E3D1F1"/>
            </a:solidFill>
            <a:ln w="25400" cmpd="sng">
              <a:solidFill>
                <a:srgbClr val="AB74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i="1" dirty="0">
                  <a:solidFill>
                    <a:srgbClr val="0D0D0D"/>
                  </a:solidFill>
                  <a:ea typeface="ＭＳ Ｐゴシック" pitchFamily="-84" charset="-128"/>
                </a:rPr>
                <a:t>Particulate emissions may be important for a region in non-attainment</a:t>
              </a:r>
              <a:endParaRPr lang="en-US" b="1" i="1" dirty="0">
                <a:solidFill>
                  <a:srgbClr val="0D0D0D"/>
                </a:solidFill>
                <a:ea typeface="ＭＳ Ｐゴシック" pitchFamily="-84" charset="-128"/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4047417" y="3808953"/>
              <a:ext cx="5237235" cy="2060141"/>
            </a:xfrm>
            <a:prstGeom prst="cloud">
              <a:avLst/>
            </a:prstGeom>
            <a:solidFill>
              <a:srgbClr val="FFE699"/>
            </a:solidFill>
            <a:ln w="25400" cmpd="sng">
              <a:solidFill>
                <a:srgbClr val="BF9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i="1" dirty="0">
                  <a:solidFill>
                    <a:srgbClr val="000000"/>
                  </a:solidFill>
                  <a:ea typeface="ＭＳ Ｐゴシック" pitchFamily="-84" charset="-128"/>
                </a:rPr>
                <a:t>GHG emissions may be important to a municipality with GHG reduction goals</a:t>
              </a:r>
            </a:p>
          </p:txBody>
        </p:sp>
        <p:sp>
          <p:nvSpPr>
            <p:cNvPr id="7" name="Can 6"/>
            <p:cNvSpPr/>
            <p:nvPr/>
          </p:nvSpPr>
          <p:spPr>
            <a:xfrm>
              <a:off x="9747812" y="2914094"/>
              <a:ext cx="1975297" cy="2802599"/>
            </a:xfrm>
            <a:prstGeom prst="can">
              <a:avLst/>
            </a:prstGeom>
            <a:solidFill>
              <a:srgbClr val="A6A6A6"/>
            </a:solidFill>
            <a:ln w="25400" cmpd="sng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i="1" dirty="0">
                  <a:solidFill>
                    <a:srgbClr val="0D0D0D"/>
                  </a:solidFill>
                  <a:ea typeface="ＭＳ Ｐゴシック" pitchFamily="-84" charset="-128"/>
                </a:rPr>
                <a:t>Waste generation may be important for a community with concerns regarding landfill space</a:t>
              </a:r>
            </a:p>
          </p:txBody>
        </p: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7857418" y="2589814"/>
              <a:ext cx="1970477" cy="2014043"/>
              <a:chOff x="4481863" y="2415958"/>
              <a:chExt cx="1920240" cy="2011680"/>
            </a:xfrm>
          </p:grpSpPr>
          <p:sp>
            <p:nvSpPr>
              <p:cNvPr id="9" name="Teardrop 8"/>
              <p:cNvSpPr/>
              <p:nvPr/>
            </p:nvSpPr>
            <p:spPr>
              <a:xfrm rot="18810863">
                <a:off x="4436143" y="2461678"/>
                <a:ext cx="2011680" cy="1920240"/>
              </a:xfrm>
              <a:prstGeom prst="teardrop">
                <a:avLst>
                  <a:gd name="adj" fmla="val 119010"/>
                </a:avLst>
              </a:prstGeom>
              <a:solidFill>
                <a:srgbClr val="97BAFF"/>
              </a:solidFill>
              <a:ln w="25400" cmpd="sng">
                <a:solidFill>
                  <a:srgbClr val="0042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>
                      <a:lumMod val="50000"/>
                    </a:srgbClr>
                  </a:solidFill>
                </a:endParaRPr>
              </a:p>
            </p:txBody>
          </p:sp>
          <p:sp>
            <p:nvSpPr>
              <p:cNvPr id="10" name="TextBox 15"/>
              <p:cNvSpPr txBox="1">
                <a:spLocks noChangeArrowheads="1"/>
              </p:cNvSpPr>
              <p:nvPr/>
            </p:nvSpPr>
            <p:spPr bwMode="auto">
              <a:xfrm>
                <a:off x="4580123" y="2673211"/>
                <a:ext cx="1675846" cy="140083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b="1" i="1" dirty="0">
                    <a:solidFill>
                      <a:srgbClr val="000000"/>
                    </a:solidFill>
                    <a:latin typeface="+mn-lt"/>
                    <a:cs typeface="Calibri" pitchFamily="34" charset="0"/>
                  </a:rPr>
                  <a:t>The water footprint may be important in arid lands</a:t>
                </a:r>
              </a:p>
            </p:txBody>
          </p:sp>
        </p:grp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02980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HRIS~1.BAC\AppData\Local\Temp\articulate\presenter\imgtemp\XwEDQHNY_files\slide0001_image001.png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3537B7F-6A71-4754-99E5-07250A7B392E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BE284004-D330-454F-8CFB-1C24921BAB67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768BF4B4-6B7B-444B-B1E0-448EF5028579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FDF133D7-BCE8-47EC-B1FD-7593E6F3A28E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9CB7C1BE-7244-42CE-8CD2-758DCF16E7C5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39CC4382-C77B-44A3-A441-E76152CDCC5E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DA36C1AB-7A42-4AD1-BD61-576F8E327719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157A6CCA-E5CC-47ED-AF68-348C43474DBF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FBABF7BD-C0A7-4566-BEA8-C909D87877D0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132D1565-6437-4203-9531-B994CA34910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9123</TotalTime>
  <Words>554</Words>
  <Application>Microsoft Office PowerPoint</Application>
  <PresentationFormat>Widescreen</PresentationFormat>
  <Paragraphs>259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Calibri</vt:lpstr>
      <vt:lpstr>Wingdings</vt:lpstr>
      <vt:lpstr>ヒラギノ角ゴ Pro W3</vt:lpstr>
      <vt:lpstr>Retrospect</vt:lpstr>
      <vt:lpstr>Green Up Your Cleanup Using the ASTM Standard: A Primer</vt:lpstr>
      <vt:lpstr>Myths and Truths</vt:lpstr>
      <vt:lpstr>Broader View</vt:lpstr>
      <vt:lpstr>EPA Greener Cleanup Principles</vt:lpstr>
      <vt:lpstr>Two Approaches: Same Endpoint</vt:lpstr>
      <vt:lpstr>ASTM’s Standard Guide for Greener Cleanups </vt:lpstr>
      <vt:lpstr>Estimated Number of Contaminated Sites = 294,000   (United States, Cleanup horizon: 2004 – 33):</vt:lpstr>
      <vt:lpstr>Standard Works at Any Site</vt:lpstr>
      <vt:lpstr>   Best Management Practice Process </vt:lpstr>
      <vt:lpstr>Step 1 BMP Opportunity Assessment  Appendix X3 BMP Table</vt:lpstr>
      <vt:lpstr>Step 1 BMP Opportunity Assessment</vt:lpstr>
      <vt:lpstr>Step 2 BMP Prioritization</vt:lpstr>
      <vt:lpstr>Step 2 BMP Prioritization</vt:lpstr>
      <vt:lpstr>Step 3 BMP Selection</vt:lpstr>
      <vt:lpstr>Step 4 BMP Implementation</vt:lpstr>
      <vt:lpstr>Step 4 BMP Implementation</vt:lpstr>
      <vt:lpstr>Step 5 BMP Documentation</vt:lpstr>
      <vt:lpstr>Reporting</vt:lpstr>
      <vt:lpstr>Uses</vt:lpstr>
      <vt:lpstr>Outcomes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Greener Cleanup Past, Present &amp; Future</dc:title>
  <dc:creator>Deb Goldblum</dc:creator>
  <cp:lastModifiedBy>Deb's Office</cp:lastModifiedBy>
  <cp:revision>423</cp:revision>
  <dcterms:created xsi:type="dcterms:W3CDTF">2015-02-09T20:38:01Z</dcterms:created>
  <dcterms:modified xsi:type="dcterms:W3CDTF">2016-09-26T12:36:11Z</dcterms:modified>
</cp:coreProperties>
</file>