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1"/>
  </p:sldMasterIdLst>
  <p:notesMasterIdLst>
    <p:notesMasterId r:id="rId42"/>
  </p:notesMasterIdLst>
  <p:handoutMasterIdLst>
    <p:handoutMasterId r:id="rId43"/>
  </p:handoutMasterIdLst>
  <p:sldIdLst>
    <p:sldId id="275" r:id="rId32"/>
    <p:sldId id="288" r:id="rId33"/>
    <p:sldId id="284" r:id="rId34"/>
    <p:sldId id="289" r:id="rId35"/>
    <p:sldId id="290" r:id="rId36"/>
    <p:sldId id="287" r:id="rId37"/>
    <p:sldId id="291" r:id="rId38"/>
    <p:sldId id="294" r:id="rId39"/>
    <p:sldId id="293" r:id="rId40"/>
    <p:sldId id="276" r:id="rId4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9" autoAdjust="0"/>
    <p:restoredTop sz="86385" autoAdjust="0"/>
  </p:normalViewPr>
  <p:slideViewPr>
    <p:cSldViewPr>
      <p:cViewPr varScale="1">
        <p:scale>
          <a:sx n="64" d="100"/>
          <a:sy n="64" d="100"/>
        </p:scale>
        <p:origin x="1752" y="72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-5665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040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customXml" Target="../customXml/item29.xml"/><Relationship Id="rId41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slide" Target="slides/slide9.xml"/><Relationship Id="rId45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5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Master" Target="slideMasters/slideMaster1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slide" Target="slides/slide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fld id="{00FD0AE0-C984-474E-BCC8-9F972186C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82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fld id="{8BA1A281-215B-41FB-958B-4A3BF48B3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424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j-lt"/>
        <a:ea typeface="ＭＳ Ｐゴシック" pitchFamily="84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j-lt"/>
        <a:ea typeface="ＭＳ Ｐゴシック" pitchFamily="8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j-lt"/>
        <a:ea typeface="ＭＳ Ｐゴシック" pitchFamily="8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j-lt"/>
        <a:ea typeface="ＭＳ Ｐゴシック" pitchFamily="8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j-lt"/>
        <a:ea typeface="ＭＳ Ｐゴシック" pitchFamily="8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1A281-215B-41FB-958B-4A3BF48B3A1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84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1A281-215B-41FB-958B-4A3BF48B3A1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1A281-215B-41FB-958B-4A3BF48B3A1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93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1A281-215B-41FB-958B-4A3BF48B3A1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48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3511A-94D9-45D2-92D6-E7779EAD940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35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3511A-94D9-45D2-92D6-E7779EAD940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62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3511A-94D9-45D2-92D6-E7779EAD940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80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MADEP Greener Cleanup guidance references ASTM Guide as a means of reducing environmental</a:t>
            </a:r>
            <a:r>
              <a:rPr lang="en-US" baseline="0" dirty="0" smtClean="0"/>
              <a:t> footprints . Hi Carlos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2016 Greener Cleanup Recognition Award were handed out at the Licensed Site Professionals Meeting “Annual Kick-Off” Monthly Meeting on Tuesday, September 13th 2016.  This meeting traditionally focuses on </a:t>
            </a:r>
            <a:r>
              <a:rPr lang="en-US" baseline="0" dirty="0" err="1" smtClean="0"/>
              <a:t>MassDEP’s</a:t>
            </a:r>
            <a:r>
              <a:rPr lang="en-US" baseline="0" dirty="0" smtClean="0"/>
              <a:t> regulatory and programmatic priorities for the year.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Award:  Mr. </a:t>
            </a:r>
            <a:r>
              <a:rPr lang="en-US" baseline="0" dirty="0" err="1" smtClean="0"/>
              <a:t>Podsen</a:t>
            </a:r>
            <a:r>
              <a:rPr lang="en-US" baseline="0" dirty="0" smtClean="0"/>
              <a:t> is an LSP working for the environmental consulting firm Brown and Caldwell here in Andover, MA. a greener cleanups evaluation has been conducted in accordance the Guide. with the </a:t>
            </a:r>
            <a:r>
              <a:rPr lang="en-US" baseline="0" dirty="0" err="1" smtClean="0"/>
              <a:t>MassDEP’s</a:t>
            </a:r>
            <a:r>
              <a:rPr lang="en-US" baseline="0" dirty="0" smtClean="0"/>
              <a:t> Greener Cleanups Guidance WSC #14-150 which recommends the use of the ASTM E2893-13 “Standard Guide for Greener Cleanups” in conducting the evaluation. Following the ASTM standard, the Technical Summary Form and Best Management Practices evaluation summary are in </a:t>
            </a:r>
            <a:r>
              <a:rPr lang="en-US" baseline="0" dirty="0" err="1" smtClean="0"/>
              <a:t>appendinx</a:t>
            </a:r>
            <a:r>
              <a:rPr lang="en-US" baseline="0" dirty="0" smtClean="0"/>
              <a:t>. Employ closed loop greywater washing system for decontamination of trucks, Implement an idle reduction plan and Use alternate drilling methods including DPT or sonic drilling to minimize drill</a:t>
            </a:r>
          </a:p>
          <a:p>
            <a:r>
              <a:rPr lang="en-US" baseline="0" dirty="0" smtClean="0"/>
              <a:t>cuttings that require disposal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also recognized the Potentially Responsible Party (PRP)/property owner for the site as the City of Medford, MA.   That was a separate award and certificate that I don’t have photo of.  It includes the same text.  I’ve attached a picture of the award recipients.  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Also, an LSP from AECOM received an Honorable Mention.  I expect they will do some marketing around this in the future as they were interested in follow-up information.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goal is to continue this on an annual basis.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Hope this helps and thanks for mentioning it.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3511A-94D9-45D2-92D6-E7779EAD940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92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0788" y="711200"/>
            <a:ext cx="4725987" cy="3544888"/>
          </a:xfrm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xfrm>
            <a:off x="717268" y="4490033"/>
            <a:ext cx="5731651" cy="42511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98" tIns="44900" rIns="89798" bIns="44900"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Whitney Young (http://www.naep.org/2014-environmental-excellence-award-recipients) 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United States Environmental Protection Agency (USEPA), Region 5National Award of Excellence for Outstanding Environmental Clean-Up </a:t>
            </a:r>
            <a:r>
              <a:rPr lang="en-US" dirty="0" err="1" smtClean="0">
                <a:ea typeface="ＭＳ Ｐゴシック" pitchFamily="34" charset="-128"/>
              </a:rPr>
              <a:t>ProgramChinatown</a:t>
            </a:r>
            <a:r>
              <a:rPr lang="en-US" dirty="0" smtClean="0">
                <a:ea typeface="ＭＳ Ｐゴシック" pitchFamily="34" charset="-128"/>
              </a:rPr>
              <a:t> Branch Library, Whitney Young Library Site (September), 2015 Illinois Governors sustainability award http://www.istc.illinois.edu/info/govs_awards_docs/2015GSASheddRelease.pdf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  <p:sp>
        <p:nvSpPr>
          <p:cNvPr id="70660" name="Slide Number Placeholder 3"/>
          <p:cNvSpPr txBox="1">
            <a:spLocks noGrp="1"/>
          </p:cNvSpPr>
          <p:nvPr/>
        </p:nvSpPr>
        <p:spPr bwMode="auto">
          <a:xfrm>
            <a:off x="4058568" y="8978451"/>
            <a:ext cx="3105997" cy="47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98" tIns="44900" rIns="89798" bIns="44900" anchor="b"/>
          <a:lstStyle>
            <a:lvl1pPr defTabSz="863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63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63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63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63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3943F227-1349-4F9E-936A-AE3B6C14115B}" type="slidenum">
              <a:rPr lang="en-US" sz="1300">
                <a:solidFill>
                  <a:prstClr val="black"/>
                </a:solidFill>
              </a:rPr>
              <a:pPr algn="r" eaLnBrk="1" hangingPunct="1"/>
              <a:t>8</a:t>
            </a:fld>
            <a:endParaRPr 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1A281-215B-41FB-958B-4A3BF48B3A1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23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/>
          <p:cNvPicPr>
            <a:picLocks noChangeAspect="1" noChangeArrowheads="1"/>
          </p:cNvPicPr>
          <p:nvPr userDrawn="1"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 b="3030"/>
          <a:stretch>
            <a:fillRect/>
          </a:stretch>
        </p:blipFill>
        <p:spPr bwMode="auto">
          <a:xfrm>
            <a:off x="-12032" y="-320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EPA seal"/>
          <p:cNvPicPr>
            <a:picLocks noChangeAspect="1" noChangeArrowheads="1"/>
          </p:cNvPicPr>
          <p:nvPr userDrawn="1"/>
        </p:nvPicPr>
        <p:blipFill>
          <a:blip r:embed="rId3">
            <a:lum bright="-10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876800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E1144-E636-4D6A-8D38-0ECAD691D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54968" y="6100011"/>
            <a:ext cx="3810000" cy="4572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/>
              <a:t>U.S. Environmental Protection Agency</a:t>
            </a:r>
          </a:p>
          <a:p>
            <a:pPr>
              <a:defRPr/>
            </a:pPr>
            <a:r>
              <a:rPr lang="en-US" dirty="0"/>
              <a:t>For Conference Purposes Only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191000" y="663115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3F1C5-4798-4243-BA73-2CB26378D289}" type="datetime1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4557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AA9EA-E604-4D2B-9EEA-51E8C0FE8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F1D58-80E1-4D3A-9A89-F61CF49099CE}" type="datetime1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6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85194-0E9A-476A-9630-4C4F80341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C58D0-529D-442A-A47A-87F0970F9BDF}" type="datetime1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15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E1AC8-93C0-4FAC-9642-2180187BE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038600" y="6477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54280-9FD8-4ED5-A0C9-B5697A41D614}" type="datetime1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074" y="5562600"/>
            <a:ext cx="1588226" cy="126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40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0CAAC-4607-4AB5-B02E-95151FD11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743EC-CA78-456E-8D11-AF456430031D}" type="datetime1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40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E1DD1-DA0C-41E5-834F-F55356590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B2BF5-266D-4777-AAA3-53FCD539571B}" type="datetime1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95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82000" y="6511925"/>
            <a:ext cx="685800" cy="346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3-</a:t>
            </a:r>
            <a:fld id="{11C1CDDD-26A6-4238-A94D-3281FBF69C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371600"/>
            <a:ext cx="8382000" cy="4724400"/>
          </a:xfrm>
        </p:spPr>
        <p:txBody>
          <a:bodyPr/>
          <a:lstStyle>
            <a:lvl1pPr marL="287338" indent="-287338">
              <a:lnSpc>
                <a:spcPct val="80000"/>
              </a:lnSpc>
              <a:spcBef>
                <a:spcPts val="1200"/>
              </a:spcBef>
              <a:buSzPct val="90000"/>
              <a:buFont typeface="Arial" pitchFamily="34" charset="0"/>
              <a:buChar char="♦"/>
              <a:defRPr sz="2800"/>
            </a:lvl1pPr>
            <a:lvl2pPr marL="687388" indent="-279400">
              <a:lnSpc>
                <a:spcPct val="80000"/>
              </a:lnSpc>
              <a:buFont typeface="Calibri" pitchFamily="34" charset="0"/>
              <a:buChar char="»"/>
              <a:defRPr sz="2400">
                <a:solidFill>
                  <a:schemeClr val="bg1"/>
                </a:solidFill>
              </a:defRPr>
            </a:lvl2pPr>
            <a:lvl3pPr marL="1028700" indent="-233363">
              <a:lnSpc>
                <a:spcPct val="80000"/>
              </a:lnSpc>
              <a:buFont typeface="Calibri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1370013" indent="-230188">
              <a:lnSpc>
                <a:spcPct val="80000"/>
              </a:lnSpc>
              <a:buFont typeface="Calibri" pitchFamily="34" charset="0"/>
              <a:buChar char="–"/>
              <a:defRPr sz="2400">
                <a:solidFill>
                  <a:schemeClr val="bg1"/>
                </a:solidFill>
              </a:defRPr>
            </a:lvl4pPr>
            <a:lvl5pPr marL="1711325" indent="-223838">
              <a:lnSpc>
                <a:spcPct val="80000"/>
              </a:lnSpc>
              <a:buFont typeface="Calibri" pitchFamily="34" charset="0"/>
              <a:buChar char="‐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78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443198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82000" y="6511925"/>
            <a:ext cx="685800" cy="346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1-</a:t>
            </a:r>
            <a:fld id="{11C1CDDD-26A6-4238-A94D-3281FBF69C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371600"/>
            <a:ext cx="8382000" cy="4724400"/>
          </a:xfrm>
        </p:spPr>
        <p:txBody>
          <a:bodyPr/>
          <a:lstStyle>
            <a:lvl1pPr marL="287338" indent="-287338">
              <a:lnSpc>
                <a:spcPct val="80000"/>
              </a:lnSpc>
              <a:spcBef>
                <a:spcPts val="1200"/>
              </a:spcBef>
              <a:buSzPct val="90000"/>
              <a:buFont typeface="Arial" pitchFamily="34" charset="0"/>
              <a:buChar char="♦"/>
              <a:defRPr sz="2800"/>
            </a:lvl1pPr>
            <a:lvl2pPr marL="687388" indent="-279400">
              <a:lnSpc>
                <a:spcPct val="80000"/>
              </a:lnSpc>
              <a:buFont typeface="Calibri" pitchFamily="34" charset="0"/>
              <a:buChar char="»"/>
              <a:defRPr sz="2400">
                <a:solidFill>
                  <a:schemeClr val="bg1"/>
                </a:solidFill>
              </a:defRPr>
            </a:lvl2pPr>
            <a:lvl3pPr marL="1028700" indent="-233363">
              <a:lnSpc>
                <a:spcPct val="80000"/>
              </a:lnSpc>
              <a:buFont typeface="Calibri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1370013" indent="-230188">
              <a:lnSpc>
                <a:spcPct val="80000"/>
              </a:lnSpc>
              <a:buFont typeface="Calibri" pitchFamily="34" charset="0"/>
              <a:buChar char="–"/>
              <a:defRPr sz="2400">
                <a:solidFill>
                  <a:schemeClr val="bg1"/>
                </a:solidFill>
              </a:defRPr>
            </a:lvl4pPr>
            <a:lvl5pPr marL="1711325" indent="-223838">
              <a:lnSpc>
                <a:spcPct val="80000"/>
              </a:lnSpc>
              <a:buFont typeface="Calibri" pitchFamily="34" charset="0"/>
              <a:buChar char="‐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0296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149E1-8126-4662-A8CA-C405F130F6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00" y="6493042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63706-133C-4766-A375-6254F1B21A2E}" type="datetime1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501" y="5700454"/>
            <a:ext cx="1579001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6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572A0-1486-44D6-A145-2F05EFC26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77CD6-D4C9-40F3-BCF5-64E9A563D9D1}" type="datetime1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8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F212-C459-40C5-B718-CD7D034E7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3B97-F525-41FE-8A50-7C97CD0A4B3B}" type="datetime1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43199"/>
            <a:ext cx="4041775" cy="3382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034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4040188" cy="3382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034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5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ACCA-B9E4-45EA-AD28-BB1774BAD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07EFB-9E1C-4594-B15F-F9A845514E8B}" type="datetime1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4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2CB2C-D834-485B-9764-49CC8473F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71463-E6A9-41E3-B410-B2AA034FF08D}" type="datetime1">
              <a:rPr lang="en-US"/>
              <a:pPr>
                <a:defRPr/>
              </a:pPr>
              <a:t>9/28/2016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4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8AEAF-B49B-4FDF-BBF7-CAC0D1DFC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475D5-8F6E-4160-AFDD-7E1758CD0D14}" type="datetime1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6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91DA8-1965-4945-BACE-04205A478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EA477-F065-48A1-85AD-F7B5BE988E5A}" type="datetime1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1599"/>
            <a:ext cx="5486400" cy="3355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8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D5D65-D7E4-4B47-89CB-2BC51070C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70C8B-DB40-48CD-99C5-0B040D9C0ADE}" type="datetime1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</a:t>
            </a:r>
            <a:r>
              <a:rPr lang="en-US" dirty="0" err="1" smtClean="0"/>
              <a:t>lev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1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 title="Decorative bar"/>
          <p:cNvPicPr>
            <a:picLocks noChangeAspect="1" noChangeArrowheads="1"/>
          </p:cNvPicPr>
          <p:nvPr userDrawn="1"/>
        </p:nvPicPr>
        <p:blipFill>
          <a:blip r:embed="rId18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alibri" pitchFamily="34" charset="0"/>
                <a:ea typeface="ＭＳ Ｐゴシック" pitchFamily="84" charset="-128"/>
                <a:cs typeface="Calibri" pitchFamily="34" charset="0"/>
              </a:defRPr>
            </a:lvl1pPr>
          </a:lstStyle>
          <a:p>
            <a:pPr>
              <a:defRPr/>
            </a:pPr>
            <a:fld id="{19A9E7DD-9F95-4A26-BB48-7B560DADBA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Calibri" pitchFamily="34" charset="0"/>
                <a:ea typeface="ＭＳ Ｐゴシック" pitchFamily="84" charset="-128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U.S. Environmental Protection Agency</a:t>
            </a:r>
            <a:endParaRPr 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alibri" pitchFamily="34" charset="0"/>
                <a:ea typeface="ＭＳ Ｐゴシック" pitchFamily="84" charset="-128"/>
                <a:cs typeface="Calibri" pitchFamily="34" charset="0"/>
              </a:defRPr>
            </a:lvl1pPr>
          </a:lstStyle>
          <a:p>
            <a:pPr>
              <a:defRPr/>
            </a:pPr>
            <a:fld id="{2EAC7D0E-8EC6-4926-BEDF-2262EBB16756}" type="datetime1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" name="Picture 4" descr="EPA seal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84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84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84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84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greenercleanup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u-in.org/s.focus/c/pub/i/2545/" TargetMode="External"/><Relationship Id="rId5" Type="http://schemas.openxmlformats.org/officeDocument/2006/relationships/hyperlink" Target="https://www3.epa.gov/osweraccomplishments/story.html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www.epa.gov/greenercleanup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www.epa.gov/greenercleanup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epa.ohio.gov/Portals/30/brownfield_conference/docs/2014_presentations/Is%20Your%20Cleanup%20Green.pdf" TargetMode="External"/><Relationship Id="rId3" Type="http://schemas.openxmlformats.org/officeDocument/2006/relationships/hyperlink" Target="http://www.deq.state.or.us/lq/cu/greenremediation.htm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mass.gov/eea/docs/dep/cleanup/laws/14-150.pdf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hyperlink" Target="http://www.epa.illinois.gov/topics/cleanup-programs/greener-cleanups/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87642" y="3581400"/>
            <a:ext cx="6400800" cy="1752600"/>
          </a:xfrm>
        </p:spPr>
        <p:txBody>
          <a:bodyPr/>
          <a:lstStyle/>
          <a:p>
            <a:r>
              <a:rPr lang="en-US" dirty="0" smtClean="0"/>
              <a:t>September 28, 2016 Webinar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Carlos S Pachon</a:t>
            </a:r>
          </a:p>
          <a:p>
            <a:r>
              <a:rPr lang="en-US" sz="2400" dirty="0" smtClean="0"/>
              <a:t>Team Lead, Greener Cleanups</a:t>
            </a:r>
          </a:p>
          <a:p>
            <a:r>
              <a:rPr lang="en-US" sz="2400" dirty="0" smtClean="0"/>
              <a:t>US EPA</a:t>
            </a:r>
            <a:endParaRPr lang="en-US" sz="2400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01842" y="2240233"/>
            <a:ext cx="7772400" cy="1143000"/>
          </a:xfrm>
        </p:spPr>
        <p:txBody>
          <a:bodyPr/>
          <a:lstStyle/>
          <a:p>
            <a:r>
              <a:rPr lang="en-US" dirty="0" smtClean="0"/>
              <a:t>Protective Remedies with a Lower Environmental Footprint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800" dirty="0" smtClean="0"/>
              <a:t>Building Sustainability Into Our Core Mission Through Greener Cleanups</a:t>
            </a:r>
            <a:br>
              <a:rPr lang="en-US" sz="28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3" y="5532167"/>
            <a:ext cx="3127519" cy="12254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2670" y="5532167"/>
            <a:ext cx="158509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149E1-8126-4662-A8CA-C405F130F62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7216" y="6248400"/>
            <a:ext cx="54864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U.S. Environmental Protection Agency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0" y="6477000"/>
            <a:ext cx="1905000" cy="457200"/>
          </a:xfrm>
        </p:spPr>
        <p:txBody>
          <a:bodyPr/>
          <a:lstStyle/>
          <a:p>
            <a:pPr>
              <a:defRPr/>
            </a:pPr>
            <a:fld id="{C9963706-133C-4766-A375-6254F1B21A2E}" type="datetime1">
              <a:rPr lang="en-US" smtClean="0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246053"/>
            <a:ext cx="7772400" cy="1600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Thank You!!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www.epa.gov/greenercleanups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4" y="2887133"/>
            <a:ext cx="9073816" cy="990600"/>
          </a:xfrm>
        </p:spPr>
        <p:txBody>
          <a:bodyPr/>
          <a:lstStyle/>
          <a:p>
            <a:r>
              <a:rPr lang="en-US" sz="3600" dirty="0" smtClean="0"/>
              <a:t>In Closing: At EPA cleanup programs we see greener </a:t>
            </a:r>
            <a:r>
              <a:rPr lang="en-US" sz="3600" dirty="0"/>
              <a:t>cleanups </a:t>
            </a:r>
            <a:r>
              <a:rPr lang="en-US" sz="3600" dirty="0" smtClean="0"/>
              <a:t>as a means to build </a:t>
            </a:r>
            <a:r>
              <a:rPr lang="en-US" sz="3600" dirty="0"/>
              <a:t>sustainable practices into our core mission: </a:t>
            </a:r>
            <a:r>
              <a:rPr lang="en-US" sz="3600" dirty="0" smtClean="0"/>
              <a:t>to protect </a:t>
            </a:r>
            <a:r>
              <a:rPr lang="en-US" sz="3600" dirty="0"/>
              <a:t>human health and the environment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6238" y="4904326"/>
            <a:ext cx="2337762" cy="188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4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149E1-8126-4662-A8CA-C405F130F62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U.S. Environmental Protection Agency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963706-133C-4766-A375-6254F1B21A2E}" type="datetime1">
              <a:rPr lang="en-US" smtClean="0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2306053"/>
            <a:ext cx="7772400" cy="3429000"/>
          </a:xfrm>
        </p:spPr>
        <p:txBody>
          <a:bodyPr/>
          <a:lstStyle/>
          <a:p>
            <a:r>
              <a:rPr lang="en-US" dirty="0" smtClean="0"/>
              <a:t>Greener cleanups are consistent with Agency policy and authorities</a:t>
            </a:r>
          </a:p>
          <a:p>
            <a:r>
              <a:rPr lang="en-US" dirty="0"/>
              <a:t>The ASTM Standard Guide for Greener Cleanups is an effective tool for all parties at the project level </a:t>
            </a:r>
          </a:p>
          <a:p>
            <a:r>
              <a:rPr lang="en-US" dirty="0" smtClean="0"/>
              <a:t>Site cleanup consulting and engineering companies are increasingly incorporating greener cleanup practices into their standard operations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7650" y="1582154"/>
            <a:ext cx="8801100" cy="990600"/>
          </a:xfrm>
        </p:spPr>
        <p:txBody>
          <a:bodyPr/>
          <a:lstStyle/>
          <a:p>
            <a:r>
              <a:rPr lang="en-US" sz="3600" dirty="0"/>
              <a:t>Forward </a:t>
            </a:r>
            <a:r>
              <a:rPr lang="en-US" sz="3600" dirty="0" smtClean="0"/>
              <a:t>Momentum: </a:t>
            </a:r>
            <a:br>
              <a:rPr lang="en-US" sz="3600" dirty="0" smtClean="0"/>
            </a:br>
            <a:r>
              <a:rPr lang="en-US" sz="3600" dirty="0" smtClean="0"/>
              <a:t>Policy, Tools </a:t>
            </a:r>
            <a:r>
              <a:rPr lang="en-US" sz="3600" dirty="0"/>
              <a:t>&amp; </a:t>
            </a:r>
            <a:r>
              <a:rPr lang="en-US" sz="3600" dirty="0" smtClean="0"/>
              <a:t>Practice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4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149E1-8126-4662-A8CA-C405F130F62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65941" y="2193758"/>
            <a:ext cx="4495800" cy="3657600"/>
          </a:xfrm>
        </p:spPr>
        <p:txBody>
          <a:bodyPr/>
          <a:lstStyle/>
          <a:p>
            <a:r>
              <a:rPr lang="en-US" dirty="0" smtClean="0"/>
              <a:t>It’s also a local question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1094874"/>
            <a:ext cx="8763000" cy="990600"/>
          </a:xfrm>
        </p:spPr>
        <p:txBody>
          <a:bodyPr/>
          <a:lstStyle/>
          <a:p>
            <a:r>
              <a:rPr lang="en-US" dirty="0"/>
              <a:t>EPA Cleanup Programs Address Contamination at Sites Near 51% of the U.S. Population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8942" y="2209800"/>
            <a:ext cx="5007142" cy="35587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605" y="2715127"/>
            <a:ext cx="4278730" cy="29237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8221" y="6104021"/>
            <a:ext cx="7315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Source: </a:t>
            </a:r>
            <a:r>
              <a:rPr lang="en-US" sz="1800" dirty="0" smtClean="0"/>
              <a:t>	</a:t>
            </a:r>
            <a:r>
              <a:rPr lang="en-US" sz="1600" dirty="0">
                <a:hlinkClick r:id="rId5"/>
              </a:rPr>
              <a:t>https://www3.epa.gov/osweraccomplishments/story.html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	</a:t>
            </a:r>
            <a:r>
              <a:rPr lang="en-US" sz="1600" dirty="0" smtClean="0">
                <a:hlinkClick r:id="rId6"/>
              </a:rPr>
              <a:t>https</a:t>
            </a:r>
            <a:r>
              <a:rPr lang="en-US" sz="1600" dirty="0">
                <a:hlinkClick r:id="rId6"/>
              </a:rPr>
              <a:t>://clu-in.org/s.focus/c/pub/i/2545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	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6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608212"/>
            <a:ext cx="1585097" cy="12497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79" y="1172037"/>
            <a:ext cx="8382000" cy="886397"/>
          </a:xfrm>
        </p:spPr>
        <p:txBody>
          <a:bodyPr/>
          <a:lstStyle/>
          <a:p>
            <a:r>
              <a:rPr lang="en-US" dirty="0" smtClean="0"/>
              <a:t>Strong Agency Support for Greener Cleanups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11C1CDDD-26A6-4238-A94D-3281FBF69CD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1184" y="2030360"/>
            <a:ext cx="8692816" cy="3829019"/>
          </a:xfrm>
        </p:spPr>
        <p:txBody>
          <a:bodyPr/>
          <a:lstStyle/>
          <a:p>
            <a:r>
              <a:rPr lang="en-US" dirty="0"/>
              <a:t>EPA Strategic Plan (2014-18):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EPA's hazardous waste programs also are working to reduce the energy use and environmental footprint during the investigation and remediation of hazardous waste sites </a:t>
            </a:r>
          </a:p>
          <a:p>
            <a:r>
              <a:rPr lang="en-US" dirty="0" smtClean="0"/>
              <a:t>Encouraging </a:t>
            </a:r>
            <a:r>
              <a:rPr lang="en-US" dirty="0"/>
              <a:t>Greener Cleanup Practices through Use of ASTM </a:t>
            </a:r>
            <a:r>
              <a:rPr lang="en-US" dirty="0" smtClean="0"/>
              <a:t>International's </a:t>
            </a:r>
            <a:r>
              <a:rPr lang="en-US" dirty="0"/>
              <a:t>Standard Guide for Greener </a:t>
            </a:r>
            <a:r>
              <a:rPr lang="en-US" dirty="0" smtClean="0"/>
              <a:t>Cleanups (12/2013)</a:t>
            </a:r>
            <a:endParaRPr lang="en-US" sz="2000" dirty="0"/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I recommend that regions and OSWER programs facilitate and encourage use of ASTM's Standard Guide for Greener Cleanups in your efforts to implement greener cleanup practices.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rgbClr val="00B0F0"/>
                </a:solidFill>
              </a:rPr>
              <a:t>New - </a:t>
            </a:r>
            <a:r>
              <a:rPr lang="en-US" dirty="0" smtClean="0"/>
              <a:t>Consideration of Greener </a:t>
            </a:r>
            <a:r>
              <a:rPr lang="en-US" dirty="0"/>
              <a:t>Cleanup Activities throughout the CERCLA </a:t>
            </a:r>
            <a:r>
              <a:rPr lang="en-US" dirty="0" smtClean="0"/>
              <a:t>Process (8/2016)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6355131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84D85"/>
                </a:solidFill>
                <a:hlinkClick r:id="rId4"/>
              </a:rPr>
              <a:t>www.epa.gov/greenercleanups</a:t>
            </a:r>
            <a:r>
              <a:rPr lang="en-US" sz="2000" dirty="0" smtClean="0">
                <a:solidFill>
                  <a:srgbClr val="084D85"/>
                </a:solidFill>
              </a:rPr>
              <a:t> </a:t>
            </a:r>
            <a:endParaRPr lang="en-US" sz="2000" dirty="0">
              <a:solidFill>
                <a:srgbClr val="084D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79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0" y="5608212"/>
            <a:ext cx="1585097" cy="12497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058" y="1187562"/>
            <a:ext cx="8382000" cy="886397"/>
          </a:xfrm>
        </p:spPr>
        <p:txBody>
          <a:bodyPr/>
          <a:lstStyle/>
          <a:p>
            <a:r>
              <a:rPr lang="en-US" dirty="0"/>
              <a:t>Consideration of Greener Cleanup Activities in The Superfund Cleanup </a:t>
            </a:r>
            <a:r>
              <a:rPr lang="en-US" dirty="0" smtClean="0"/>
              <a:t>Process (8/2016)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11C1CDDD-26A6-4238-A94D-3281FBF69CD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2438221"/>
            <a:ext cx="8991600" cy="3794885"/>
          </a:xfrm>
        </p:spPr>
        <p:txBody>
          <a:bodyPr/>
          <a:lstStyle/>
          <a:p>
            <a:r>
              <a:rPr lang="en-US" dirty="0" smtClean="0"/>
              <a:t>Links back to basic </a:t>
            </a:r>
            <a:r>
              <a:rPr lang="en-US" dirty="0"/>
              <a:t>CERCLA authorities</a:t>
            </a:r>
            <a:r>
              <a:rPr lang="en-US" dirty="0" smtClean="0"/>
              <a:t>, but neither modifies nor amends the NCP</a:t>
            </a:r>
            <a:endParaRPr lang="en-US" dirty="0"/>
          </a:p>
          <a:p>
            <a:r>
              <a:rPr lang="en-US" dirty="0" smtClean="0"/>
              <a:t>Includes </a:t>
            </a:r>
            <a:r>
              <a:rPr lang="en-US" dirty="0"/>
              <a:t>three main recommendations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Consider greener cleanup measures in the life of a project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Evaluate BMPs or need for Environmental Footprint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Addresses Fund lead and PRP lead sites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/>
              <a:t>Provides key </a:t>
            </a:r>
            <a:r>
              <a:rPr lang="en-US" dirty="0" smtClean="0"/>
              <a:t>definitions &amp; includes seven references </a:t>
            </a:r>
            <a:r>
              <a:rPr lang="en-US" dirty="0" smtClean="0"/>
              <a:t>to ASTM Standard </a:t>
            </a:r>
            <a:r>
              <a:rPr lang="en-US" dirty="0" smtClean="0"/>
              <a:t>Guide </a:t>
            </a:r>
            <a:r>
              <a:rPr lang="en-US" dirty="0" smtClean="0"/>
              <a:t>E2893</a:t>
            </a:r>
            <a:endParaRPr lang="en-US" dirty="0" smtClean="0"/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2358" y="631187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84D85"/>
                </a:solidFill>
                <a:hlinkClick r:id="rId4"/>
              </a:rPr>
              <a:t>www.epa.gov/greenercleanups</a:t>
            </a:r>
            <a:r>
              <a:rPr lang="en-US" sz="2000" dirty="0" smtClean="0">
                <a:solidFill>
                  <a:srgbClr val="084D85"/>
                </a:solidFill>
              </a:rPr>
              <a:t> </a:t>
            </a:r>
            <a:endParaRPr lang="en-US" sz="2000" dirty="0">
              <a:solidFill>
                <a:srgbClr val="084D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538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86990"/>
            <a:ext cx="1585097" cy="12497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83" y="1424965"/>
            <a:ext cx="8382000" cy="886397"/>
          </a:xfrm>
        </p:spPr>
        <p:txBody>
          <a:bodyPr/>
          <a:lstStyle/>
          <a:p>
            <a:r>
              <a:rPr lang="en-US" dirty="0" smtClean="0"/>
              <a:t>Superfund Remedial Acquisition Framework</a:t>
            </a:r>
            <a:br>
              <a:rPr lang="en-US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2400" dirty="0" smtClean="0"/>
              <a:t>ASTM Referenced in Published Superfund Sources Sought/Request for Information*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11C1CDDD-26A6-4238-A94D-3281FBF69CD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2717039"/>
            <a:ext cx="8382000" cy="3794885"/>
          </a:xfrm>
        </p:spPr>
        <p:txBody>
          <a:bodyPr/>
          <a:lstStyle/>
          <a:p>
            <a:r>
              <a:rPr lang="en-US" dirty="0" smtClean="0"/>
              <a:t>ASTM </a:t>
            </a:r>
            <a:r>
              <a:rPr lang="en-US" dirty="0" smtClean="0"/>
              <a:t>E2893 </a:t>
            </a:r>
            <a:r>
              <a:rPr lang="en-US" dirty="0" smtClean="0"/>
              <a:t>Referenced in Two Suites of Contracts: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Remediation Environmental Services Contract (RES)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Environmental Services and Operations (ESO) </a:t>
            </a:r>
          </a:p>
          <a:p>
            <a:r>
              <a:rPr lang="en-US" dirty="0" smtClean="0"/>
              <a:t>SOW Requirements u</a:t>
            </a:r>
            <a:r>
              <a:rPr lang="en-US" dirty="0" smtClean="0">
                <a:solidFill>
                  <a:schemeClr val="tx1"/>
                </a:solidFill>
              </a:rPr>
              <a:t>nder section 1.4 </a:t>
            </a:r>
            <a:r>
              <a:rPr lang="en-US" dirty="0"/>
              <a:t>Green </a:t>
            </a:r>
            <a:r>
              <a:rPr lang="en-US" dirty="0" smtClean="0"/>
              <a:t>Remediation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“…the </a:t>
            </a:r>
            <a:r>
              <a:rPr lang="en-US" sz="2000" dirty="0">
                <a:solidFill>
                  <a:schemeClr val="tx1"/>
                </a:solidFill>
              </a:rPr>
              <a:t>contractor shall explore and implement green remediation </a:t>
            </a:r>
            <a:r>
              <a:rPr lang="en-US" sz="2000" dirty="0" smtClean="0">
                <a:solidFill>
                  <a:schemeClr val="tx1"/>
                </a:solidFill>
              </a:rPr>
              <a:t>strategies…”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Refers </a:t>
            </a:r>
            <a:r>
              <a:rPr lang="en-US" sz="2000" dirty="0">
                <a:solidFill>
                  <a:schemeClr val="tx1"/>
                </a:solidFill>
              </a:rPr>
              <a:t>to ASTM International’s </a:t>
            </a:r>
            <a:r>
              <a:rPr lang="en-US" sz="2000" i="1" dirty="0">
                <a:solidFill>
                  <a:schemeClr val="tx1"/>
                </a:solidFill>
              </a:rPr>
              <a:t>Standard Guide for Greener Cleanups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 smtClean="0">
                <a:solidFill>
                  <a:schemeClr val="tx1"/>
                </a:solidFill>
              </a:rPr>
              <a:t>E2893)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1034" y="6005781"/>
            <a:ext cx="7171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84D85"/>
                </a:solidFill>
              </a:rPr>
              <a:t>* Published in </a:t>
            </a:r>
            <a:r>
              <a:rPr lang="en-US" sz="1600" dirty="0" err="1" smtClean="0">
                <a:solidFill>
                  <a:srgbClr val="084D85"/>
                </a:solidFill>
              </a:rPr>
              <a:t>FedConnect</a:t>
            </a:r>
            <a:r>
              <a:rPr lang="en-US" sz="1600" dirty="0" smtClean="0">
                <a:solidFill>
                  <a:srgbClr val="084D85"/>
                </a:solidFill>
              </a:rPr>
              <a:t>: The </a:t>
            </a:r>
            <a:r>
              <a:rPr lang="en-US" sz="1600" dirty="0">
                <a:solidFill>
                  <a:srgbClr val="084D85"/>
                </a:solidFill>
              </a:rPr>
              <a:t>reference number is SOL-R1-14-00003 for ESO; SOL-HQ-14-00022 for DES and SOL-HQ-14-00023 for </a:t>
            </a:r>
            <a:r>
              <a:rPr lang="en-US" sz="1600" dirty="0" smtClean="0">
                <a:solidFill>
                  <a:srgbClr val="084D85"/>
                </a:solidFill>
              </a:rPr>
              <a:t>RES (posted 9/16/16)</a:t>
            </a:r>
            <a:endParaRPr lang="en-US" sz="1600" dirty="0">
              <a:solidFill>
                <a:srgbClr val="084D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655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5" y="1167292"/>
            <a:ext cx="8692816" cy="886397"/>
          </a:xfrm>
        </p:spPr>
        <p:txBody>
          <a:bodyPr/>
          <a:lstStyle/>
          <a:p>
            <a:r>
              <a:rPr lang="en-US" dirty="0" smtClean="0"/>
              <a:t>State Partners: Moving Greener </a:t>
            </a:r>
            <a:r>
              <a:rPr lang="en-US" dirty="0"/>
              <a:t>Cleanups </a:t>
            </a:r>
            <a:r>
              <a:rPr lang="en-US" dirty="0" smtClean="0"/>
              <a:t>Forward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11C1CDDD-26A6-4238-A94D-3281FBF69CD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053689"/>
            <a:ext cx="3942857" cy="12761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53" y="5608213"/>
            <a:ext cx="1585097" cy="1249788"/>
          </a:xfrm>
          <a:prstGeom prst="rect">
            <a:avLst/>
          </a:prstGeom>
        </p:spPr>
      </p:pic>
      <p:pic>
        <p:nvPicPr>
          <p:cNvPr id="6" name="Picture 5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00" y="3964205"/>
            <a:ext cx="2076190" cy="1980952"/>
          </a:xfrm>
          <a:prstGeom prst="rect">
            <a:avLst/>
          </a:prstGeom>
        </p:spPr>
      </p:pic>
      <p:pic>
        <p:nvPicPr>
          <p:cNvPr id="7" name="Picture 6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00" y="1865270"/>
            <a:ext cx="2352167" cy="1502431"/>
          </a:xfrm>
          <a:prstGeom prst="rect">
            <a:avLst/>
          </a:prstGeom>
        </p:spPr>
      </p:pic>
      <p:pic>
        <p:nvPicPr>
          <p:cNvPr id="8" name="Picture 7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4984" y="3640518"/>
            <a:ext cx="3933333" cy="1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539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-838200" y="939410"/>
            <a:ext cx="9753600" cy="886397"/>
          </a:xfrm>
        </p:spPr>
        <p:txBody>
          <a:bodyPr/>
          <a:lstStyle/>
          <a:p>
            <a:pPr algn="r"/>
            <a:r>
              <a:rPr lang="en-US" sz="2800" dirty="0" smtClean="0"/>
              <a:t>ASTM </a:t>
            </a:r>
            <a:r>
              <a:rPr lang="en-US" sz="2800" dirty="0" smtClean="0"/>
              <a:t>Standard Applied </a:t>
            </a:r>
            <a:r>
              <a:rPr lang="en-US" sz="2800" dirty="0" smtClean="0"/>
              <a:t>Across the Country: Sample BMPs</a:t>
            </a:r>
            <a:endParaRPr lang="en-US" sz="2800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3-</a:t>
            </a:r>
            <a:fld id="{11C1CDDD-26A6-4238-A94D-3281FBF69CD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15324" y="4068975"/>
            <a:ext cx="24996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Water / Land &amp; Ecosystems:</a:t>
            </a:r>
            <a:r>
              <a:rPr lang="en-US" sz="1400" dirty="0"/>
              <a:t> Construct wetlands for stormwater management and habitat creation (CT </a:t>
            </a:r>
            <a:r>
              <a:rPr lang="en-US" sz="1400" b="1" dirty="0" smtClean="0"/>
              <a:t>RCRA-CA</a:t>
            </a:r>
            <a:r>
              <a:rPr lang="en-US" sz="1400" dirty="0" smtClean="0"/>
              <a:t> </a:t>
            </a:r>
            <a:r>
              <a:rPr lang="en-US" sz="1400" dirty="0"/>
              <a:t>site)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92552" y="1660795"/>
            <a:ext cx="24384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Land &amp; Ecosystems: </a:t>
            </a:r>
            <a:r>
              <a:rPr lang="en-US" sz="1400" b="1" dirty="0" smtClean="0"/>
              <a:t>- </a:t>
            </a:r>
            <a:r>
              <a:rPr lang="en-US" sz="1400" dirty="0" smtClean="0"/>
              <a:t>Choose </a:t>
            </a:r>
            <a:r>
              <a:rPr lang="en-US" sz="1400" dirty="0"/>
              <a:t>native vegetation needing little/no irrigation or other maintenance</a:t>
            </a:r>
            <a:r>
              <a:rPr lang="en-US" sz="1400" b="1" dirty="0"/>
              <a:t> </a:t>
            </a:r>
            <a:r>
              <a:rPr lang="en-US" sz="1400" dirty="0"/>
              <a:t>(OR </a:t>
            </a:r>
            <a:r>
              <a:rPr lang="en-US" sz="1400" b="1" dirty="0"/>
              <a:t>Superfund</a:t>
            </a:r>
            <a:r>
              <a:rPr lang="en-US" sz="1400" dirty="0"/>
              <a:t> site)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62764" y="6531943"/>
            <a:ext cx="563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Project profiles at: www.clu-in.org/greenremediation/profiles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521" b="20180"/>
          <a:stretch/>
        </p:blipFill>
        <p:spPr>
          <a:xfrm>
            <a:off x="5983705" y="1693174"/>
            <a:ext cx="3200400" cy="2286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021" y="4135618"/>
            <a:ext cx="3200400" cy="2286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20007" y="2885734"/>
            <a:ext cx="26636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Water / Land &amp; Ecosystems: </a:t>
            </a:r>
            <a:r>
              <a:rPr lang="en-US" sz="1400" dirty="0"/>
              <a:t>Install earthen berms to prevent run-off or run-on in excavation areas (WA </a:t>
            </a:r>
            <a:r>
              <a:rPr lang="en-US" sz="1400" b="1" dirty="0"/>
              <a:t>TSCA</a:t>
            </a:r>
            <a:r>
              <a:rPr lang="en-US" sz="1400" dirty="0"/>
              <a:t> site)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799" y="4135618"/>
            <a:ext cx="3200400" cy="2286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657600" y="5423198"/>
            <a:ext cx="22851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Materials &amp; Waste: </a:t>
            </a:r>
            <a:r>
              <a:rPr lang="en-US" sz="1400" dirty="0"/>
              <a:t>Mix reactive agents in situ to minimize material handling and transfer (IL </a:t>
            </a:r>
            <a:r>
              <a:rPr lang="en-US" sz="1400" b="1" dirty="0"/>
              <a:t>B</a:t>
            </a:r>
            <a:r>
              <a:rPr lang="en-US" sz="1400" b="1" dirty="0" smtClean="0"/>
              <a:t>rownfield</a:t>
            </a:r>
            <a:r>
              <a:rPr lang="en-US" sz="1400" dirty="0"/>
              <a:t>)</a:t>
            </a:r>
          </a:p>
        </p:txBody>
      </p:sp>
      <p:pic>
        <p:nvPicPr>
          <p:cNvPr id="21" name="Picture 20" descr="http://www.deq.state.or.us/lq/ecsi/pictureviewer/cachedimageservice.axd?data=469bdc92-0113-48ec-98dc-1abbbef4918e"/>
          <p:cNvPicPr/>
          <p:nvPr/>
        </p:nvPicPr>
        <p:blipFill>
          <a:blip r:embed="rId6" cstate="print">
            <a:lum bright="-10000"/>
          </a:blip>
          <a:srcRect r="11481" b="15771"/>
          <a:stretch>
            <a:fillRect/>
          </a:stretch>
        </p:blipFill>
        <p:spPr bwMode="auto">
          <a:xfrm>
            <a:off x="24121" y="1693174"/>
            <a:ext cx="3200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838913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1904386"/>
            <a:ext cx="8460138" cy="4895045"/>
            <a:chOff x="669722" y="1295400"/>
            <a:chExt cx="8460138" cy="489504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6461" y="1436849"/>
              <a:ext cx="1371600" cy="468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29062" y="1416193"/>
              <a:ext cx="1600199" cy="488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38861" y="1422267"/>
              <a:ext cx="838199" cy="482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58061" y="1295400"/>
              <a:ext cx="970359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438534" y="1421880"/>
              <a:ext cx="1295400" cy="48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45922" y="2438400"/>
              <a:ext cx="1752599" cy="448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23634" y="2378788"/>
              <a:ext cx="1117889" cy="669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42834" y="2311676"/>
              <a:ext cx="1441315" cy="736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304934" y="2365061"/>
              <a:ext cx="1143000" cy="530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524134" y="2352675"/>
              <a:ext cx="99060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667134" y="2390078"/>
              <a:ext cx="1447800" cy="353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69722" y="3673072"/>
              <a:ext cx="1371600" cy="365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15" cstate="print"/>
            <a:srcRect t="8889"/>
            <a:stretch>
              <a:fillRect/>
            </a:stretch>
          </p:blipFill>
          <p:spPr bwMode="auto">
            <a:xfrm>
              <a:off x="2269922" y="3402152"/>
              <a:ext cx="784743" cy="865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212969" y="3600922"/>
              <a:ext cx="1324398" cy="590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736969" y="3442335"/>
              <a:ext cx="1143000" cy="748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18" cstate="print"/>
            <a:srcRect l="5032"/>
            <a:stretch>
              <a:fillRect/>
            </a:stretch>
          </p:blipFill>
          <p:spPr bwMode="auto">
            <a:xfrm>
              <a:off x="5929460" y="3657600"/>
              <a:ext cx="1298867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301060" y="3401653"/>
              <a:ext cx="1828800" cy="560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05009" y="4572000"/>
              <a:ext cx="1295400" cy="691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424260" y="4591050"/>
              <a:ext cx="87630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6" name="Picture 22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643460" y="4636258"/>
              <a:ext cx="1676400" cy="469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5700860" y="4565542"/>
              <a:ext cx="1447800" cy="539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7453460" y="4544728"/>
              <a:ext cx="1365738" cy="560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881210" y="5715000"/>
              <a:ext cx="1600200" cy="262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2" name="Picture 28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2786211" y="5486400"/>
              <a:ext cx="609600" cy="704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3" name="Picture 29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3776810" y="5638800"/>
              <a:ext cx="1219200" cy="343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5334000" y="5486400"/>
              <a:ext cx="1219200" cy="46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5" name="Picture 31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7010400" y="5562600"/>
              <a:ext cx="1219200" cy="457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TextBox 31"/>
          <p:cNvSpPr txBox="1"/>
          <p:nvPr/>
        </p:nvSpPr>
        <p:spPr>
          <a:xfrm>
            <a:off x="-169512" y="1052790"/>
            <a:ext cx="9296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pitchFamily="34" charset="0"/>
                <a:ea typeface="+mj-ea"/>
                <a:cs typeface="Calibri" pitchFamily="34" charset="0"/>
              </a:rPr>
              <a:t>Green Remediation: A Growing Practice</a:t>
            </a:r>
          </a:p>
          <a:p>
            <a:pPr algn="ctr"/>
            <a:r>
              <a:rPr lang="en-US" dirty="0" smtClean="0">
                <a:latin typeface="Calibri" pitchFamily="34" charset="0"/>
                <a:ea typeface="+mj-ea"/>
                <a:cs typeface="Calibri" pitchFamily="34" charset="0"/>
              </a:rPr>
              <a:t>Examples of companies with green remediation on corporate websites*</a:t>
            </a:r>
            <a:endParaRPr lang="en-US" dirty="0"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72400" y="5950126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* Based on query conducted June 2016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76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Type xmlns="ae712751-8c54-47d3-97be-5a3ce240bdce" xsi:nil="true"/>
    <DocCategory xmlns="ae712751-8c54-47d3-97be-5a3ce240bdce" xsi:nil="true"/>
    <Baseline xmlns="ae712751-8c54-47d3-97be-5a3ce240bdce" xsi:nil="true"/>
    <ProjectLifecycle xmlns="ae712751-8c54-47d3-97be-5a3ce240bdce" xsi:nil="true"/>
    <ELITELifecycle xmlns="ae712751-8c54-47d3-97be-5a3ce240bdce" xsi:nil="true"/>
    <EPMLiveListConfig xmlns="d2a79ec1-65b1-4086-aef1-9322560648f0" xsi:nil="true"/>
  </documentManagement>
</p:properties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C2D8C5045BBE42870AA83063350F39" ma:contentTypeVersion="12" ma:contentTypeDescription="Create a new document." ma:contentTypeScope="" ma:versionID="d578f550d92a40a5494438feb7b0e3e0">
  <xsd:schema xmlns:xsd="http://www.w3.org/2001/XMLSchema" xmlns:p="http://schemas.microsoft.com/office/2006/metadata/properties" xmlns:ns2="ae712751-8c54-47d3-97be-5a3ce240bdce" xmlns:ns4="d2a79ec1-65b1-4086-aef1-9322560648f0" targetNamespace="http://schemas.microsoft.com/office/2006/metadata/properties" ma:root="true" ma:fieldsID="872936db3dd420c49ad1006d41e587a2" ns2:_="" ns4:_="">
    <xsd:import namespace="ae712751-8c54-47d3-97be-5a3ce240bdce"/>
    <xsd:import namespace="d2a79ec1-65b1-4086-aef1-9322560648f0"/>
    <xsd:element name="properties">
      <xsd:complexType>
        <xsd:sequence>
          <xsd:element name="documentManagement">
            <xsd:complexType>
              <xsd:all>
                <xsd:element ref="ns2:Baseline" minOccurs="0"/>
                <xsd:element ref="ns2:RecType" minOccurs="0"/>
                <xsd:element ref="ns2:DocCategory" minOccurs="0"/>
                <xsd:element ref="ns2:ELITELifecycle" minOccurs="0"/>
                <xsd:element ref="ns2:ProjectLifecycle" minOccurs="0"/>
                <xsd:element ref="ns4:EPMLiveListConfig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ae712751-8c54-47d3-97be-5a3ce240bdce" elementFormDefault="qualified">
    <xsd:import namespace="http://schemas.microsoft.com/office/2006/documentManagement/types"/>
    <xsd:element name="Baseline" ma:index="8" nillable="true" ma:displayName="Baseline" ma:default="" ma:format="Dropdown" ma:internalName="Baseline" ma:readOnly="false">
      <xsd:simpleType>
        <xsd:restriction base="dms:Choice">
          <xsd:enumeration value="Pre-Award"/>
          <xsd:enumeration value="Negotiated"/>
          <xsd:enumeration value="Award"/>
          <xsd:enumeration value="Mod 1"/>
          <xsd:enumeration value="Mod 2"/>
          <xsd:enumeration value="Mod 3"/>
          <xsd:enumeration value="Mod 4"/>
          <xsd:enumeration value="Mod 5"/>
          <xsd:enumeration value="Mod 6"/>
          <xsd:enumeration value="Mod 7"/>
        </xsd:restriction>
      </xsd:simpleType>
    </xsd:element>
    <xsd:element name="RecType" ma:index="9" nillable="true" ma:displayName="Record Type" ma:default="" ma:format="Dropdown" ma:internalName="RecType" ma:readOnly="false">
      <xsd:simpleType>
        <xsd:restriction base="dms:Choice">
          <xsd:enumeration value="Project Internal Documents and Records"/>
          <xsd:enumeration value="Project Deliverables"/>
          <xsd:enumeration value="Contractual Records"/>
          <xsd:enumeration value="Procurement Records"/>
          <xsd:enumeration value="Marketing and Sales Records"/>
          <xsd:enumeration value="Personnel Records"/>
          <xsd:enumeration value="OSHA Part 1904 Records"/>
          <xsd:enumeration value="Medical Records"/>
          <xsd:enumeration value="Medical Record Summary"/>
          <xsd:enumeration value="Workers Compensation"/>
          <xsd:enumeration value="Financial Records"/>
          <xsd:enumeration value="Corporate Process Documents"/>
          <xsd:enumeration value="Official Corporate Communications"/>
          <xsd:enumeration value="Business oversight Records"/>
          <xsd:enumeration value="Quality Management Records"/>
          <xsd:enumeration value="Property Management Records"/>
          <xsd:enumeration value="Records Requiring Permanent Retention"/>
          <xsd:enumeration value="Other Business Records"/>
        </xsd:restriction>
      </xsd:simpleType>
    </xsd:element>
    <xsd:element name="DocCategory" ma:index="10" nillable="true" ma:displayName="Discipline" ma:default="" ma:format="Dropdown" ma:internalName="DocCategory" ma:readOnly="false">
      <xsd:simpleType>
        <xsd:restriction base="dms:Choice">
          <xsd:enumeration value="----PMH----"/>
          <xsd:enumeration value="Project Requirements/Approach Definition"/>
          <xsd:enumeration value="Risk Management"/>
          <xsd:enumeration value="Estimating"/>
          <xsd:enumeration value="Scheduling"/>
          <xsd:enumeration value="Budgeting (and Financial Management)"/>
          <xsd:enumeration value="Staffing"/>
          <xsd:enumeration value="General Project Planning"/>
          <xsd:enumeration value="Configuration Management"/>
          <xsd:enumeration value="Peer Review"/>
          <xsd:enumeration value="Quality Assurance"/>
          <xsd:enumeration value="Technical"/>
          <xsd:enumeration value="----ELITE----"/>
          <xsd:enumeration value="Requirements"/>
          <xsd:enumeration value="Architecture/Design"/>
          <xsd:enumeration value="Product"/>
          <xsd:enumeration value="Integration &amp; Test"/>
          <xsd:enumeration value="Information Assurance"/>
          <xsd:enumeration value="Deployment"/>
          <xsd:enumeration value="Organizational Definition"/>
          <xsd:enumeration value="Configuration Management"/>
          <xsd:enumeration value="Peer Review"/>
          <xsd:enumeration value="Quality Assurance"/>
        </xsd:restriction>
      </xsd:simpleType>
    </xsd:element>
    <xsd:element name="ELITELifecycle" ma:index="11" nillable="true" ma:displayName="ELITE Lifecycle" ma:default="" ma:format="Dropdown" ma:internalName="ELITELifecycle" ma:readOnly="false">
      <xsd:simpleType>
        <xsd:restriction base="dms:Choice">
          <xsd:enumeration value="Plan System Release"/>
          <xsd:enumeration value="Software PR/CR/Analysis"/>
          <xsd:enumeration value="Software Architecture Design"/>
          <xsd:enumeration value="Detailed Software Design"/>
          <xsd:enumeration value="Software Construction"/>
          <xsd:enumeration value="Test Planning"/>
          <xsd:enumeration value="Software Integration Testing"/>
          <xsd:enumeration value="Acceptance Testing"/>
          <xsd:enumeration value="System Deployment"/>
          <xsd:enumeration value="Documentation"/>
          <xsd:enumeration value="Operations"/>
          <xsd:enumeration value="Technical Support"/>
        </xsd:restriction>
      </xsd:simpleType>
    </xsd:element>
    <xsd:element name="ProjectLifecycle" ma:index="12" nillable="true" ma:displayName="Project Lifecycle" ma:default="" ma:format="Dropdown" ma:internalName="ProjectLifecycle" ma:readOnly="false">
      <xsd:simpleType>
        <xsd:restriction base="dms:Choice">
          <xsd:enumeration value="Start-up"/>
          <xsd:enumeration value="Planning"/>
          <xsd:enumeration value="Execution"/>
          <xsd:enumeration value="Oversight"/>
          <xsd:enumeration value="Tracking and Control"/>
          <xsd:enumeration value="Close-out"/>
          <xsd:enumeration value="ELITE"/>
        </xsd:restriction>
      </xsd:simpleType>
    </xsd:element>
  </xsd:schema>
  <xsd:schema xmlns:xsd="http://www.w3.org/2001/XMLSchema" xmlns:dms="http://schemas.microsoft.com/office/2006/documentManagement/types" targetNamespace="d2a79ec1-65b1-4086-aef1-9322560648f0" elementFormDefault="qualified">
    <xsd:import namespace="http://schemas.microsoft.com/office/2006/documentManagement/types"/>
    <xsd:element name="EPMLiveListConfig" ma:index="15" nillable="true" ma:displayName="EPMLiveListConfig" ma:hidden="true" ma:internalName="EPMLiveListConfig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FDC4B94D-5A97-4F7F-AB05-268F0EE9F4FE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E8C9F30A-6DAC-495B-AFB1-4B215CB8FE2F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CBD2BBD8-4920-49F4-B651-8C8C95E97AFA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E0D54662-907B-49A5-9381-1016DA2274DF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06E00A5E-A79E-44CF-AA26-0F71E83924DA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A02DEAD7-8D80-463B-A5FA-B7174B74F3A3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910DBC4F-9085-402D-AA91-AC1CF5227C7D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D3F48643-BD91-4CD3-B785-AFD36497E73B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D9CFF728-F413-4600-8379-3E3214A3FBD2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D122EB84-33F1-4D84-8D6D-6C07A9099EB2}">
  <ds:schemaRefs>
    <ds:schemaRef ds:uri="http://purl.org/dc/terms/"/>
    <ds:schemaRef ds:uri="d2a79ec1-65b1-4086-aef1-9322560648f0"/>
    <ds:schemaRef ds:uri="ae712751-8c54-47d3-97be-5a3ce240bdce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</ds:schemaRefs>
</ds:datastoreItem>
</file>

<file path=customXml/itemProps19.xml><?xml version="1.0" encoding="utf-8"?>
<ds:datastoreItem xmlns:ds="http://schemas.openxmlformats.org/officeDocument/2006/customXml" ds:itemID="{1DD601E1-B5D7-4839-B7CE-E4E0938BC659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51C7F053-A232-4793-B1B9-2A8E43D5C10A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CE81E9A0-69D3-41CF-9798-E0D6034D0635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E4FAEAF6-1287-47CF-B084-9B2E6C631A9F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E40E5288-7899-48BC-8BBD-7F87A89A10DF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6B24E665-EDDF-4C9E-9C40-5B4D132E3CF6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21F28904-7484-4024-A8D1-D2A9A727CDFC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70B8D7A4-CAD2-4E64-B161-443DA6F9B30B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A87AA91F-C825-48E8-A22B-48972AD33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712751-8c54-47d3-97be-5a3ce240bdce"/>
    <ds:schemaRef ds:uri="d2a79ec1-65b1-4086-aef1-9322560648f0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7.xml><?xml version="1.0" encoding="utf-8"?>
<ds:datastoreItem xmlns:ds="http://schemas.openxmlformats.org/officeDocument/2006/customXml" ds:itemID="{7A696830-7F71-441F-B2D5-9070CCD76604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766EAC1D-DB2C-4190-806F-35D78A40C648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F583F06C-50F6-44DF-9305-6E2D74A7B08A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4059B766-4F37-4BFF-BB5B-93D6810B2FEA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EA1B586D-1060-407C-884C-6C4304357116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F462A107-4CF4-4418-8F5F-390D12CC033C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DEBFDC67-0064-4216-959C-31F4952831F3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4F24066C-15C5-45AC-A973-61249F131669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5AE12439-E765-483D-9454-C7CA1F94BAF4}">
  <ds:schemaRefs>
    <ds:schemaRef ds:uri="http://schemas.microsoft.com/sharepoint/v3/contenttype/forms"/>
  </ds:schemaRefs>
</ds:datastoreItem>
</file>

<file path=customXml/itemProps8.xml><?xml version="1.0" encoding="utf-8"?>
<ds:datastoreItem xmlns:ds="http://schemas.openxmlformats.org/officeDocument/2006/customXml" ds:itemID="{59FF9272-9419-45B3-99E8-66E8322A7E56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09D3BA4E-BBC5-4CC5-9823-CE086F3E3585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4371</TotalTime>
  <Words>833</Words>
  <Application>Microsoft Office PowerPoint</Application>
  <PresentationFormat>On-screen Show (4:3)</PresentationFormat>
  <Paragraphs>92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MS PGothic</vt:lpstr>
      <vt:lpstr>Arial</vt:lpstr>
      <vt:lpstr>Calibri</vt:lpstr>
      <vt:lpstr>Blank Presentation</vt:lpstr>
      <vt:lpstr>Protective Remedies with a Lower Environmental Footprint  Building Sustainability Into Our Core Mission Through Greener Cleanups   </vt:lpstr>
      <vt:lpstr>Forward Momentum:  Policy, Tools &amp; Practice  </vt:lpstr>
      <vt:lpstr>EPA Cleanup Programs Address Contamination at Sites Near 51% of the U.S. Population </vt:lpstr>
      <vt:lpstr>Strong Agency Support for Greener Cleanups</vt:lpstr>
      <vt:lpstr>Consideration of Greener Cleanup Activities in The Superfund Cleanup Process (8/2016)</vt:lpstr>
      <vt:lpstr>Superfund Remedial Acquisition Framework  ASTM Referenced in Published Superfund Sources Sought/Request for Information*</vt:lpstr>
      <vt:lpstr>State Partners: Moving Greener Cleanups Forward</vt:lpstr>
      <vt:lpstr>ASTM Standard Applied Across the Country: Sample BMPs</vt:lpstr>
      <vt:lpstr>PowerPoint Presentation</vt:lpstr>
      <vt:lpstr>In Closing: At EPA cleanup programs we see greener cleanups as a means to build sustainable practices into our core mission: to protect human health and the environment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EPA PowerPoint Presentation</dc:title>
  <dc:subject>This template is to be used for EPA presentations.</dc:subject>
  <dc:creator>US EPA, Office of Environmental Information</dc:creator>
  <cp:keywords>template, PowerPoint, presentation, EPA</cp:keywords>
  <cp:lastModifiedBy>Pachon, Carlos</cp:lastModifiedBy>
  <cp:revision>112</cp:revision>
  <cp:lastPrinted>2016-09-27T20:52:06Z</cp:lastPrinted>
  <dcterms:created xsi:type="dcterms:W3CDTF">2011-02-09T16:00:48Z</dcterms:created>
  <dcterms:modified xsi:type="dcterms:W3CDTF">2016-09-28T14:19:45Z</dcterms:modified>
</cp:coreProperties>
</file>