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5"/>
  </p:sldMasterIdLst>
  <p:notesMasterIdLst>
    <p:notesMasterId r:id="rId30"/>
  </p:notesMasterIdLst>
  <p:handoutMasterIdLst>
    <p:handoutMasterId r:id="rId31"/>
  </p:handoutMasterIdLst>
  <p:sldIdLst>
    <p:sldId id="405" r:id="rId6"/>
    <p:sldId id="406" r:id="rId7"/>
    <p:sldId id="408" r:id="rId8"/>
    <p:sldId id="409" r:id="rId9"/>
    <p:sldId id="412" r:id="rId10"/>
    <p:sldId id="413" r:id="rId11"/>
    <p:sldId id="415" r:id="rId12"/>
    <p:sldId id="470" r:id="rId13"/>
    <p:sldId id="419" r:id="rId14"/>
    <p:sldId id="477" r:id="rId15"/>
    <p:sldId id="421" r:id="rId16"/>
    <p:sldId id="431" r:id="rId17"/>
    <p:sldId id="429" r:id="rId18"/>
    <p:sldId id="436" r:id="rId19"/>
    <p:sldId id="432" r:id="rId20"/>
    <p:sldId id="434" r:id="rId21"/>
    <p:sldId id="471" r:id="rId22"/>
    <p:sldId id="478" r:id="rId23"/>
    <p:sldId id="472" r:id="rId24"/>
    <p:sldId id="476" r:id="rId25"/>
    <p:sldId id="426" r:id="rId26"/>
    <p:sldId id="473" r:id="rId27"/>
    <p:sldId id="449" r:id="rId28"/>
    <p:sldId id="474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phanie Warakomski" initials="SW" lastIdx="2" clrIdx="0"/>
  <p:cmAuthor id="1" name="rgdowney" initials="RGD" lastIdx="1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273B"/>
    <a:srgbClr val="000000"/>
    <a:srgbClr val="FFFF99"/>
    <a:srgbClr val="0066FF"/>
    <a:srgbClr val="99FF6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306" autoAdjust="0"/>
  </p:normalViewPr>
  <p:slideViewPr>
    <p:cSldViewPr>
      <p:cViewPr varScale="1">
        <p:scale>
          <a:sx n="86" d="100"/>
          <a:sy n="86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96"/>
    </p:cViewPr>
  </p:sorterViewPr>
  <p:notesViewPr>
    <p:cSldViewPr>
      <p:cViewPr varScale="1">
        <p:scale>
          <a:sx n="61" d="100"/>
          <a:sy n="61" d="100"/>
        </p:scale>
        <p:origin x="-2400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johnsimon:Documents:Pfizer:North%20Haven%20CT:Gnarus%20Correspondence:2013.11.2Carbon%20Footprint%20Chart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1358258169349157"/>
          <c:y val="2.036176512418707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823635210857511"/>
          <c:y val="0.10667725357859695"/>
          <c:w val="0.6469575733764904"/>
          <c:h val="0.720380246586824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Mass of CO2 Emissions (tons)</c:v>
                </c:pt>
              </c:strCache>
            </c:strRef>
          </c:tx>
          <c:invertIfNegative val="0"/>
          <c:cat>
            <c:multiLvlStrRef>
              <c:f>Sheet1!$A$5:$B$9</c:f>
              <c:multiLvlStrCache>
                <c:ptCount val="5"/>
                <c:lvl>
                  <c:pt idx="1">
                    <c:v>Long-Term O&amp;M</c:v>
                  </c:pt>
                  <c:pt idx="2">
                    <c:v>Caps and Covers</c:v>
                  </c:pt>
                  <c:pt idx="3">
                    <c:v>ISTT</c:v>
                  </c:pt>
                  <c:pt idx="4">
                    <c:v>Soil &amp; GW Treatment</c:v>
                  </c:pt>
                </c:lvl>
                <c:lvl>
                  <c:pt idx="1">
                    <c:v>CMA #2</c:v>
                  </c:pt>
                  <c:pt idx="2">
                    <c:v>CMA #3</c:v>
                  </c:pt>
                  <c:pt idx="3">
                    <c:v>CMA #4</c:v>
                  </c:pt>
                  <c:pt idx="4">
                    <c:v>CMA #5</c:v>
                  </c:pt>
                </c:lvl>
              </c:multiLvlStrCache>
            </c:multiLvlStrRef>
          </c:cat>
          <c:val>
            <c:numRef>
              <c:f>Sheet1!$C$5:$C$9</c:f>
              <c:numCache>
                <c:formatCode>_(* #,##0_);_(* \(#,##0\);_(* "-"??_);_(@_)</c:formatCode>
                <c:ptCount val="5"/>
                <c:pt idx="1">
                  <c:v>26790</c:v>
                </c:pt>
                <c:pt idx="2">
                  <c:v>24428</c:v>
                </c:pt>
                <c:pt idx="3">
                  <c:v>28933</c:v>
                </c:pt>
                <c:pt idx="4">
                  <c:v>38918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4890496"/>
        <c:axId val="184892032"/>
        <c:axId val="0"/>
      </c:bar3DChart>
      <c:catAx>
        <c:axId val="18489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4892032"/>
        <c:crosses val="autoZero"/>
        <c:auto val="1"/>
        <c:lblAlgn val="ctr"/>
        <c:lblOffset val="100"/>
        <c:noMultiLvlLbl val="0"/>
      </c:catAx>
      <c:valAx>
        <c:axId val="1848920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dirty="0"/>
                  <a:t>Tons</a:t>
                </a:r>
                <a:r>
                  <a:rPr lang="en-US" sz="1800" baseline="0" dirty="0"/>
                  <a:t> CO2</a:t>
                </a:r>
                <a:endParaRPr lang="en-US" sz="1800" dirty="0"/>
              </a:p>
            </c:rich>
          </c:tx>
          <c:layout/>
          <c:overlay val="0"/>
        </c:title>
        <c:numFmt formatCode="_(* #,##0_);_(* \(#,##0\);_(* &quot;-&quot;??_);_(@_)" sourceLinked="1"/>
        <c:majorTickMark val="none"/>
        <c:minorTickMark val="none"/>
        <c:tickLblPos val="nextTo"/>
        <c:crossAx val="1848904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183CF1DD-32AC-4B07-B0EC-4F9B0C184B69}" type="datetimeFigureOut">
              <a:rPr lang="en-US" smtClean="0"/>
              <a:pPr/>
              <a:t>9/23/2016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3C14CC50-A75D-41BF-B1BB-9DA5E675F4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93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0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DEAECAC-17B6-4BC6-A91E-4275C10B5E25}" type="datetimeFigureOut">
              <a:rPr lang="en-US" smtClean="0"/>
              <a:pPr/>
              <a:t>9/23/2016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7"/>
            <a:ext cx="5607050" cy="4183063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6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829676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BACB23A4-82AD-465F-8EBA-FC8EAFF84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054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16130" indent="-275434" defTabSz="931887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01738" indent="-220348" defTabSz="931887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42433" indent="-220348" defTabSz="931887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83128" indent="-220348" defTabSz="931887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2861262-8D55-4701-8F8A-B31BB025A11F}" type="slidenum">
              <a:rPr lang="en-US" altLang="en-US" sz="1300">
                <a:latin typeface="Arial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How Pfizer became responsible for The Upjohn Company site.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smtClean="0"/>
              <a:t>The bullet in red will be discussed in this presentation.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A8679C-1B0D-4DE8-ABB5-DADE025F43D0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The bullet in red will be discussed in this presentation.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2300">
                <a:solidFill>
                  <a:schemeClr val="tx1"/>
                </a:solidFill>
                <a:latin typeface="Arial" charset="0"/>
              </a:defRPr>
            </a:lvl1pPr>
            <a:lvl2pPr marL="716130" indent="-275434" defTabSz="931887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1887">
              <a:defRPr sz="2300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1887">
              <a:defRPr sz="2300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1887">
              <a:defRPr sz="2300"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68CFDB0-C35C-45F4-9D33-9B60180DB49E}" type="slidenum">
              <a:rPr lang="en-US" altLang="en-US" sz="1300"/>
              <a:pPr/>
              <a:t>24</a:t>
            </a:fld>
            <a:endParaRPr lang="en-US" alt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076950" y="658813"/>
            <a:ext cx="822325" cy="822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endParaRPr lang="en-US" dirty="0">
              <a:solidFill>
                <a:srgbClr val="0092D0"/>
              </a:solidFill>
              <a:latin typeface="Arial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6705600" cy="6553200"/>
          </a:xfrm>
          <a:prstGeom prst="rect">
            <a:avLst/>
          </a:prstGeom>
          <a:solidFill>
            <a:srgbClr val="0093C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endParaRPr lang="en-US" dirty="0">
              <a:solidFill>
                <a:srgbClr val="0092D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rot="16200000">
            <a:off x="4724400" y="2438400"/>
            <a:ext cx="6553200" cy="1981200"/>
          </a:xfrm>
          <a:prstGeom prst="rect">
            <a:avLst/>
          </a:prstGeom>
          <a:gradFill rotWithShape="1">
            <a:gsLst>
              <a:gs pos="0">
                <a:srgbClr val="EAF1F0"/>
              </a:gs>
              <a:gs pos="100000">
                <a:srgbClr val="A2A8A0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endParaRPr lang="en-US" dirty="0">
              <a:solidFill>
                <a:srgbClr val="0092D0"/>
              </a:solidFill>
              <a:latin typeface="Arial"/>
            </a:endParaRPr>
          </a:p>
        </p:txBody>
      </p:sp>
      <p:pic>
        <p:nvPicPr>
          <p:cNvPr id="7" name="Picture 2" descr="C:\Documents and Settings\duczya\Desktop\GCS Resources\Pfizer_Logos\pfizer_2c_pos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5943600"/>
            <a:ext cx="10668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81000"/>
            <a:ext cx="63246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0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828800"/>
            <a:ext cx="6324600" cy="914400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B011C3-B4EF-4341-9499-188A3856C8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356358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9BE8D-77F1-40B6-84F5-EB9BE71B39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57200" y="6356358"/>
            <a:ext cx="6324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49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477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356358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0C7DA-9475-4A88-9263-72B34BFB3B9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94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076950" y="658813"/>
            <a:ext cx="822325" cy="822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endParaRPr lang="en-US" dirty="0">
              <a:solidFill>
                <a:srgbClr val="0092D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48200" y="152400"/>
            <a:ext cx="4343400" cy="4419600"/>
          </a:xfrm>
          <a:prstGeom prst="rect">
            <a:avLst/>
          </a:prstGeom>
          <a:solidFill>
            <a:srgbClr val="00AEE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endParaRPr lang="en-US" dirty="0">
              <a:solidFill>
                <a:srgbClr val="0092D0"/>
              </a:solidFill>
              <a:latin typeface="Arial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400" y="152400"/>
            <a:ext cx="4343400" cy="4419600"/>
          </a:xfrm>
          <a:prstGeom prst="rect">
            <a:avLst/>
          </a:prstGeom>
          <a:solidFill>
            <a:srgbClr val="0093C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endParaRPr lang="en-US" dirty="0">
              <a:solidFill>
                <a:srgbClr val="0092D0"/>
              </a:solidFill>
              <a:latin typeface="Arial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400" y="4724400"/>
            <a:ext cx="8839200" cy="1981200"/>
          </a:xfrm>
          <a:prstGeom prst="rect">
            <a:avLst/>
          </a:prstGeom>
          <a:gradFill rotWithShape="1">
            <a:gsLst>
              <a:gs pos="0">
                <a:srgbClr val="EAF1F0"/>
              </a:gs>
              <a:gs pos="100000">
                <a:srgbClr val="A2A8A0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endParaRPr lang="en-US" dirty="0">
              <a:solidFill>
                <a:srgbClr val="0092D0"/>
              </a:solidFill>
              <a:latin typeface="Arial"/>
            </a:endParaRPr>
          </a:p>
        </p:txBody>
      </p:sp>
      <p:pic>
        <p:nvPicPr>
          <p:cNvPr id="8" name="Picture 14" descr="science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609600"/>
            <a:ext cx="3124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81000"/>
            <a:ext cx="3962400" cy="1371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674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828800"/>
            <a:ext cx="3962400" cy="1752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076950" y="658813"/>
            <a:ext cx="822325" cy="822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endParaRPr lang="en-US" dirty="0">
              <a:solidFill>
                <a:srgbClr val="0092D0"/>
              </a:solidFill>
              <a:latin typeface="Arial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6705600" cy="6553200"/>
          </a:xfrm>
          <a:prstGeom prst="rect">
            <a:avLst/>
          </a:prstGeom>
          <a:solidFill>
            <a:srgbClr val="00AEE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endParaRPr lang="en-US" dirty="0">
              <a:solidFill>
                <a:srgbClr val="0092D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rot="16200000">
            <a:off x="4724400" y="2438400"/>
            <a:ext cx="6553200" cy="1981200"/>
          </a:xfrm>
          <a:prstGeom prst="rect">
            <a:avLst/>
          </a:prstGeom>
          <a:gradFill rotWithShape="1">
            <a:gsLst>
              <a:gs pos="0">
                <a:srgbClr val="EAF1F0"/>
              </a:gs>
              <a:gs pos="100000">
                <a:srgbClr val="A2A8A0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endParaRPr lang="en-US" dirty="0">
              <a:solidFill>
                <a:srgbClr val="0092D0"/>
              </a:solidFill>
              <a:latin typeface="Arial"/>
            </a:endParaRPr>
          </a:p>
        </p:txBody>
      </p:sp>
      <p:pic>
        <p:nvPicPr>
          <p:cNvPr id="7" name="Picture 10" descr="possibilities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03885">
            <a:off x="1143000" y="2057400"/>
            <a:ext cx="449580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81000"/>
            <a:ext cx="63246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69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828800"/>
            <a:ext cx="6324600" cy="9144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fizer Global – Title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 eaLnBrk="1" fontAlgn="auto" hangingPunct="1">
              <a:spcBef>
                <a:spcPct val="0"/>
              </a:spcBef>
              <a:spcAft>
                <a:spcPts val="0"/>
              </a:spcAft>
              <a:defRPr sz="80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3846FB06-5D2D-46F8-ADE2-CDBF4259B1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942" y="90165"/>
            <a:ext cx="8726749" cy="734069"/>
          </a:xfrm>
        </p:spPr>
        <p:txBody>
          <a:bodyPr/>
          <a:lstStyle>
            <a:lvl1pPr>
              <a:defRPr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 eaLnBrk="1" fontAlgn="auto" hangingPunct="1">
              <a:spcBef>
                <a:spcPct val="0"/>
              </a:spcBef>
              <a:spcAft>
                <a:spcPts val="0"/>
              </a:spcAft>
              <a:defRPr sz="80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2DE26AB3-0892-4665-BEC6-9C6AD9EE5E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942" y="90165"/>
            <a:ext cx="8726749" cy="734069"/>
          </a:xfrm>
        </p:spPr>
        <p:txBody>
          <a:bodyPr/>
          <a:lstStyle>
            <a:lvl1pPr>
              <a:defRPr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 eaLnBrk="1" fontAlgn="auto" hangingPunct="1">
              <a:spcBef>
                <a:spcPct val="0"/>
              </a:spcBef>
              <a:spcAft>
                <a:spcPts val="0"/>
              </a:spcAft>
              <a:defRPr sz="80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fld id="{4A91A79E-82C6-4592-A7A7-885CED7CDC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596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7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7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934200" y="6356358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928CA-FE65-4549-80D5-34278E4AAE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57200" y="6356358"/>
            <a:ext cx="6324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69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093C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dirty="0">
              <a:solidFill>
                <a:srgbClr val="0092D0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dirty="0">
              <a:solidFill>
                <a:srgbClr val="0092D0"/>
              </a:solidFill>
              <a:latin typeface="Arial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2250" y="90488"/>
            <a:ext cx="872648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2250" y="1143000"/>
            <a:ext cx="872648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0738" y="6523038"/>
            <a:ext cx="4746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8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2B011C3-B4EF-4341-9499-188A3856C8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2" descr="C:\Documents and Settings\duczya\Desktop\GCS Resources\Pfizer_Logos\pfizer_2c_pos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6477000"/>
            <a:ext cx="5334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 charset="-128"/>
          <a:cs typeface="ＭＳ Ｐゴシック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 charset="-128"/>
          <a:cs typeface="ＭＳ Ｐゴシック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 charset="-128"/>
          <a:cs typeface="ＭＳ Ｐゴシック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 charset="-128"/>
          <a:cs typeface="ＭＳ Ｐゴシック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ＭＳ Ｐゴシック" charset="-128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ＭＳ Ｐゴシック" charset="-128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ＭＳ Ｐゴシック" charset="-128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600"/>
        </a:spcAft>
        <a:buFont typeface="Arial" pitchFamily="34" charset="0"/>
        <a:buChar char="•"/>
        <a:defRPr sz="2200">
          <a:solidFill>
            <a:srgbClr val="7F7F7F"/>
          </a:solidFill>
          <a:latin typeface="+mn-lt"/>
          <a:ea typeface="+mn-ea"/>
          <a:cs typeface="ＭＳ Ｐゴシック"/>
        </a:defRPr>
      </a:lvl1pPr>
      <a:lvl2pPr marL="739775" indent="-277813" algn="l" rtl="0" eaLnBrk="0" fontAlgn="base" hangingPunct="0">
        <a:spcBef>
          <a:spcPct val="0"/>
        </a:spcBef>
        <a:spcAft>
          <a:spcPts val="600"/>
        </a:spcAft>
        <a:buFont typeface="Arial" pitchFamily="34" charset="0"/>
        <a:buChar char="–"/>
        <a:defRPr sz="2000">
          <a:solidFill>
            <a:srgbClr val="7F7F7F"/>
          </a:solidFill>
          <a:latin typeface="+mn-lt"/>
          <a:ea typeface="+mn-ea"/>
          <a:cs typeface="ＭＳ Ｐゴシック"/>
        </a:defRPr>
      </a:lvl2pPr>
      <a:lvl3pPr marL="971550" indent="-207963" algn="l" rtl="0" eaLnBrk="0" fontAlgn="base" hangingPunct="0">
        <a:spcBef>
          <a:spcPct val="0"/>
        </a:spcBef>
        <a:spcAft>
          <a:spcPts val="600"/>
        </a:spcAft>
        <a:buFont typeface="Arial" pitchFamily="34" charset="0"/>
        <a:buChar char="•"/>
        <a:defRPr>
          <a:solidFill>
            <a:srgbClr val="7F7F7F"/>
          </a:solidFill>
          <a:latin typeface="+mn-lt"/>
          <a:ea typeface="+mn-ea"/>
          <a:cs typeface="ＭＳ Ｐゴシック"/>
        </a:defRPr>
      </a:lvl3pPr>
      <a:lvl4pPr marL="1262063" indent="-214313" algn="l" rtl="0" eaLnBrk="0" fontAlgn="base" hangingPunct="0">
        <a:spcBef>
          <a:spcPct val="0"/>
        </a:spcBef>
        <a:spcAft>
          <a:spcPts val="600"/>
        </a:spcAft>
        <a:buFont typeface="Arial" pitchFamily="34" charset="0"/>
        <a:buChar char="–"/>
        <a:defRPr sz="1600">
          <a:solidFill>
            <a:srgbClr val="7F7F7F"/>
          </a:solidFill>
          <a:latin typeface="+mn-lt"/>
          <a:ea typeface="+mn-ea"/>
          <a:cs typeface="ＭＳ Ｐゴシック"/>
        </a:defRPr>
      </a:lvl4pPr>
      <a:lvl5pPr marL="1654175" indent="-311150" algn="l" rtl="0" eaLnBrk="0" fontAlgn="base" hangingPunct="0">
        <a:spcBef>
          <a:spcPct val="0"/>
        </a:spcBef>
        <a:spcAft>
          <a:spcPts val="600"/>
        </a:spcAft>
        <a:buFont typeface="Arial" pitchFamily="34" charset="0"/>
        <a:buChar char="•"/>
        <a:defRPr sz="1600">
          <a:solidFill>
            <a:srgbClr val="7F7F7F"/>
          </a:solidFill>
          <a:latin typeface="+mn-lt"/>
          <a:ea typeface="+mn-ea"/>
          <a:cs typeface="ＭＳ Ｐゴシック"/>
        </a:defRPr>
      </a:lvl5pPr>
      <a:lvl6pPr marL="1490663" indent="-198438" algn="l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accent1"/>
          </a:solidFill>
          <a:latin typeface="+mn-lt"/>
          <a:ea typeface="+mn-ea"/>
        </a:defRPr>
      </a:lvl6pPr>
      <a:lvl7pPr marL="1947863" indent="-198438" algn="l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accent1"/>
          </a:solidFill>
          <a:latin typeface="+mn-lt"/>
          <a:ea typeface="+mn-ea"/>
        </a:defRPr>
      </a:lvl7pPr>
      <a:lvl8pPr marL="2405063" indent="-198438" algn="l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accent1"/>
          </a:solidFill>
          <a:latin typeface="+mn-lt"/>
          <a:ea typeface="+mn-ea"/>
        </a:defRPr>
      </a:lvl8pPr>
      <a:lvl9pPr marL="2862263" indent="-198438" algn="l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143000"/>
            <a:ext cx="6705600" cy="1295400"/>
          </a:xfrm>
        </p:spPr>
        <p:txBody>
          <a:bodyPr/>
          <a:lstStyle/>
          <a:p>
            <a:pPr algn="ctr"/>
            <a:r>
              <a:rPr lang="en-US" altLang="en-US" sz="2400" dirty="0" smtClean="0"/>
              <a:t>Industry Perspective on Greener Cleanups</a:t>
            </a:r>
            <a:br>
              <a:rPr lang="en-US" altLang="en-US" sz="2400" dirty="0" smtClean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 smtClean="0"/>
              <a:t>PHARMACIA </a:t>
            </a:r>
            <a:r>
              <a:rPr lang="en-US" altLang="en-US" sz="2400" dirty="0"/>
              <a:t>&amp; </a:t>
            </a:r>
            <a:r>
              <a:rPr lang="en-US" altLang="en-US" sz="2400" dirty="0" smtClean="0"/>
              <a:t>UPJOHN COMPANY LLC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 smtClean="0"/>
              <a:t>Greener Cleanup Case Study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590800"/>
            <a:ext cx="6324600" cy="19812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USEPA </a:t>
            </a:r>
            <a:r>
              <a:rPr lang="en-US" sz="2400" dirty="0" err="1" smtClean="0"/>
              <a:t>Clu</a:t>
            </a:r>
            <a:r>
              <a:rPr lang="en-US" sz="2400" dirty="0" smtClean="0"/>
              <a:t>-In Webinar</a:t>
            </a:r>
          </a:p>
          <a:p>
            <a:pPr algn="ctr"/>
            <a:r>
              <a:rPr lang="en-US" sz="2400" dirty="0" smtClean="0"/>
              <a:t>September 28,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849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0175" y="228599"/>
            <a:ext cx="8023225" cy="45720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en-US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Key Components of EPA Approved Remedy</a:t>
            </a:r>
          </a:p>
        </p:txBody>
      </p:sp>
      <p:pic>
        <p:nvPicPr>
          <p:cNvPr id="10243" name="Picture 5" descr="7-8 AltNo4.jpg"/>
          <p:cNvPicPr>
            <a:picLocks noChangeAspect="1"/>
          </p:cNvPicPr>
          <p:nvPr/>
        </p:nvPicPr>
        <p:blipFill>
          <a:blip r:embed="rId3" cstate="print"/>
          <a:srcRect b="-317"/>
          <a:stretch>
            <a:fillRect/>
          </a:stretch>
        </p:blipFill>
        <p:spPr bwMode="auto">
          <a:xfrm>
            <a:off x="0" y="1143000"/>
            <a:ext cx="4332288" cy="476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3"/>
          <p:cNvSpPr txBox="1">
            <a:spLocks noChangeArrowheads="1"/>
          </p:cNvSpPr>
          <p:nvPr/>
        </p:nvSpPr>
        <p:spPr bwMode="auto">
          <a:xfrm>
            <a:off x="4389438" y="1127125"/>
            <a:ext cx="46228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lvl="1" indent="-171450">
              <a:spcBef>
                <a:spcPts val="1200"/>
              </a:spcBef>
              <a:buFontTx/>
              <a:buChar char="•"/>
            </a:pPr>
            <a:r>
              <a:rPr lang="en-US" altLang="en-US" sz="2300" dirty="0">
                <a:solidFill>
                  <a:srgbClr val="002060"/>
                </a:solidFill>
              </a:rPr>
              <a:t>Groundwater control and treatment, long-term operations</a:t>
            </a:r>
          </a:p>
          <a:p>
            <a:pPr marL="171450" lvl="1" indent="-171450">
              <a:spcBef>
                <a:spcPts val="1200"/>
              </a:spcBef>
            </a:pPr>
            <a:r>
              <a:rPr lang="en-US" altLang="en-US" sz="2300" dirty="0">
                <a:solidFill>
                  <a:srgbClr val="85273B"/>
                </a:solidFill>
              </a:rPr>
              <a:t>East Side Components</a:t>
            </a:r>
          </a:p>
          <a:p>
            <a:pPr marL="171450" lvl="1" indent="-171450">
              <a:spcBef>
                <a:spcPts val="1200"/>
              </a:spcBef>
              <a:buFontTx/>
              <a:buChar char="•"/>
            </a:pPr>
            <a:r>
              <a:rPr lang="en-US" altLang="en-US" sz="2300" dirty="0">
                <a:solidFill>
                  <a:srgbClr val="002060"/>
                </a:solidFill>
              </a:rPr>
              <a:t>Sediment removals, tidal wetlands mitigation</a:t>
            </a:r>
          </a:p>
          <a:p>
            <a:pPr marL="171450" lvl="1" indent="-171450">
              <a:spcBef>
                <a:spcPts val="1200"/>
              </a:spcBef>
              <a:buFontTx/>
              <a:buChar char="•"/>
            </a:pPr>
            <a:r>
              <a:rPr lang="en-US" altLang="en-US" sz="2300" dirty="0">
                <a:solidFill>
                  <a:srgbClr val="002060"/>
                </a:solidFill>
              </a:rPr>
              <a:t>Eastern side consolidation, protective barriers, ecological enhancements </a:t>
            </a:r>
          </a:p>
          <a:p>
            <a:pPr marL="171450" lvl="1" indent="-171450">
              <a:spcBef>
                <a:spcPts val="1200"/>
              </a:spcBef>
            </a:pPr>
            <a:r>
              <a:rPr lang="en-US" altLang="en-US" sz="2300" dirty="0">
                <a:solidFill>
                  <a:srgbClr val="85273B"/>
                </a:solidFill>
              </a:rPr>
              <a:t>West Side Components</a:t>
            </a:r>
          </a:p>
          <a:p>
            <a:pPr marL="171450" lvl="1" indent="-171450">
              <a:spcBef>
                <a:spcPts val="1200"/>
              </a:spcBef>
              <a:buFontTx/>
              <a:buChar char="•"/>
            </a:pPr>
            <a:r>
              <a:rPr lang="en-US" altLang="en-US" sz="2300" dirty="0">
                <a:solidFill>
                  <a:srgbClr val="002060"/>
                </a:solidFill>
              </a:rPr>
              <a:t>Thermal desorption to treat the most impacted area </a:t>
            </a:r>
          </a:p>
          <a:p>
            <a:pPr marL="171450" lvl="1" indent="-171450">
              <a:spcBef>
                <a:spcPts val="1200"/>
              </a:spcBef>
              <a:buFontTx/>
              <a:buChar char="•"/>
            </a:pPr>
            <a:r>
              <a:rPr lang="en-US" altLang="en-US" sz="2300" dirty="0">
                <a:solidFill>
                  <a:srgbClr val="002060"/>
                </a:solidFill>
              </a:rPr>
              <a:t>Western side protective barrier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39BE8D-77F1-40B6-84F5-EB9BE71B3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24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80987" y="91270"/>
            <a:ext cx="8686800" cy="990600"/>
          </a:xfrm>
        </p:spPr>
        <p:txBody>
          <a:bodyPr/>
          <a:lstStyle/>
          <a:p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/>
                <a:cs typeface="ヒラギノ角ゴ Pro W3"/>
              </a:rPr>
              <a:t>Key Components of CMS Selected Remedy</a:t>
            </a:r>
            <a:b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/>
                <a:cs typeface="ヒラギノ角ゴ Pro W3"/>
              </a:rPr>
            </a:br>
            <a:endParaRPr lang="en-US" altLang="en-US" sz="2800" b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700" name="Picture 9" descr="Slurry Wall Alone Stronger Colo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7" y="1752599"/>
            <a:ext cx="2473325" cy="205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8" descr="DNAPL ISTD Bl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31" y="4326992"/>
            <a:ext cx="2843213" cy="193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4" descr="NORTH HAVEN SOUTH PILE POTENTIAL ALTERNATIV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1752600"/>
            <a:ext cx="330143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5" descr="NORTH HAVEN CONSTRUCTED WETLAND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87" y="4407932"/>
            <a:ext cx="2220913" cy="190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Box 8"/>
          <p:cNvSpPr txBox="1">
            <a:spLocks noChangeArrowheads="1"/>
          </p:cNvSpPr>
          <p:nvPr/>
        </p:nvSpPr>
        <p:spPr bwMode="auto">
          <a:xfrm>
            <a:off x="994928" y="1109579"/>
            <a:ext cx="236898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85273B"/>
                </a:solidFill>
                <a:latin typeface="Arial" pitchFamily="34" charset="0"/>
                <a:cs typeface="Arial" pitchFamily="34" charset="0"/>
              </a:rPr>
              <a:t>Hydraulic </a:t>
            </a:r>
            <a:r>
              <a:rPr lang="en-US" altLang="en-US" sz="1400" dirty="0" smtClean="0">
                <a:solidFill>
                  <a:srgbClr val="85273B"/>
                </a:solidFill>
                <a:latin typeface="Arial" pitchFamily="34" charset="0"/>
                <a:cs typeface="Arial" pitchFamily="34" charset="0"/>
              </a:rPr>
              <a:t>Containment with Barrier Wall and GW Treatment</a:t>
            </a:r>
            <a:endParaRPr lang="en-US" altLang="en-US" sz="1400" dirty="0">
              <a:solidFill>
                <a:srgbClr val="8527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" name="TextBox 9"/>
          <p:cNvSpPr txBox="1">
            <a:spLocks noChangeArrowheads="1"/>
          </p:cNvSpPr>
          <p:nvPr/>
        </p:nvSpPr>
        <p:spPr bwMode="auto">
          <a:xfrm>
            <a:off x="1295400" y="3962399"/>
            <a:ext cx="1924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85273B"/>
                </a:solidFill>
                <a:latin typeface="Arial" pitchFamily="34" charset="0"/>
                <a:cs typeface="Arial" pitchFamily="34" charset="0"/>
              </a:rPr>
              <a:t>In-Situ Thermal</a:t>
            </a:r>
          </a:p>
        </p:txBody>
      </p:sp>
      <p:sp>
        <p:nvSpPr>
          <p:cNvPr id="29706" name="TextBox 10"/>
          <p:cNvSpPr txBox="1">
            <a:spLocks noChangeArrowheads="1"/>
          </p:cNvSpPr>
          <p:nvPr/>
        </p:nvSpPr>
        <p:spPr bwMode="auto">
          <a:xfrm>
            <a:off x="4624387" y="1280245"/>
            <a:ext cx="25431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85273B"/>
                </a:solidFill>
                <a:latin typeface="Arial" pitchFamily="34" charset="0"/>
                <a:cs typeface="Arial" pitchFamily="34" charset="0"/>
              </a:rPr>
              <a:t>Consolidation and Capping</a:t>
            </a:r>
          </a:p>
        </p:txBody>
      </p:sp>
      <p:sp>
        <p:nvSpPr>
          <p:cNvPr id="29707" name="TextBox 11"/>
          <p:cNvSpPr txBox="1">
            <a:spLocks noChangeArrowheads="1"/>
          </p:cNvSpPr>
          <p:nvPr/>
        </p:nvSpPr>
        <p:spPr bwMode="auto">
          <a:xfrm>
            <a:off x="5041615" y="4003963"/>
            <a:ext cx="2047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85273B"/>
                </a:solidFill>
                <a:latin typeface="Arial" pitchFamily="34" charset="0"/>
                <a:cs typeface="Arial" pitchFamily="34" charset="0"/>
              </a:rPr>
              <a:t>Constructed Wetlands</a:t>
            </a:r>
          </a:p>
        </p:txBody>
      </p:sp>
    </p:spTree>
    <p:extLst>
      <p:ext uri="{BB962C8B-B14F-4D97-AF65-F5344CB8AC3E}">
        <p14:creationId xmlns:p14="http://schemas.microsoft.com/office/powerpoint/2010/main" val="29988668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990600"/>
          </a:xfrm>
        </p:spPr>
        <p:txBody>
          <a:bodyPr/>
          <a:lstStyle/>
          <a:p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Sediment Removals</a:t>
            </a:r>
            <a:b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 &amp; Ecosystems: Conserve, 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 &amp; </a:t>
            </a: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Restore</a:t>
            </a:r>
            <a:endParaRPr lang="en-US" altLang="en-US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15" name="Content Placeholder 3" descr="Sediment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04900"/>
            <a:ext cx="4167188" cy="4911725"/>
          </a:xfrm>
        </p:spPr>
      </p:pic>
      <p:sp>
        <p:nvSpPr>
          <p:cNvPr id="38916" name="Oval 5"/>
          <p:cNvSpPr>
            <a:spLocks noChangeArrowheads="1"/>
          </p:cNvSpPr>
          <p:nvPr/>
        </p:nvSpPr>
        <p:spPr bwMode="auto">
          <a:xfrm>
            <a:off x="2197100" y="1970088"/>
            <a:ext cx="644525" cy="592137"/>
          </a:xfrm>
          <a:prstGeom prst="ellipse">
            <a:avLst/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itchFamily="34" charset="0"/>
            </a:endParaRPr>
          </a:p>
        </p:txBody>
      </p:sp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3033713" y="2755900"/>
            <a:ext cx="642937" cy="592138"/>
          </a:xfrm>
          <a:prstGeom prst="ellipse">
            <a:avLst/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itchFamily="34" charset="0"/>
            </a:endParaRPr>
          </a:p>
        </p:txBody>
      </p:sp>
      <p:sp>
        <p:nvSpPr>
          <p:cNvPr id="38918" name="Oval 7"/>
          <p:cNvSpPr>
            <a:spLocks noChangeArrowheads="1"/>
          </p:cNvSpPr>
          <p:nvPr/>
        </p:nvSpPr>
        <p:spPr bwMode="auto">
          <a:xfrm>
            <a:off x="260350" y="5307013"/>
            <a:ext cx="460375" cy="452437"/>
          </a:xfrm>
          <a:prstGeom prst="ellipse">
            <a:avLst/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381500" y="1235075"/>
            <a:ext cx="4762500" cy="2266950"/>
          </a:xfrm>
          <a:prstGeom prst="rect">
            <a:avLst/>
          </a:prstGeom>
        </p:spPr>
        <p:txBody>
          <a:bodyPr/>
          <a:lstStyle/>
          <a:p>
            <a:pPr marL="173038" indent="-173038" eaLnBrk="1" hangingPunct="1">
              <a:lnSpc>
                <a:spcPct val="95000"/>
              </a:lnSpc>
              <a:spcBef>
                <a:spcPct val="40000"/>
              </a:spcBef>
              <a:buSzPct val="75000"/>
              <a:defRPr/>
            </a:pPr>
            <a:r>
              <a:rPr lang="en-US" sz="24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Sediment Removals</a:t>
            </a:r>
          </a:p>
          <a:p>
            <a:pPr marL="112713" indent="-334963" eaLnBrk="1" hangingPunct="1">
              <a:lnSpc>
                <a:spcPct val="95000"/>
              </a:lnSpc>
              <a:spcBef>
                <a:spcPct val="40000"/>
              </a:spcBef>
              <a:buSzPct val="100000"/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US" kern="0" dirty="0" smtClean="0">
                <a:solidFill>
                  <a:srgbClr val="85273B"/>
                </a:solidFill>
                <a:latin typeface="Arial" pitchFamily="34" charset="0"/>
                <a:cs typeface="Arial" pitchFamily="34" charset="0"/>
              </a:rPr>
              <a:t>2013 - 2014</a:t>
            </a:r>
            <a:endParaRPr lang="en-US" kern="0" dirty="0">
              <a:solidFill>
                <a:srgbClr val="85273B"/>
              </a:solidFill>
              <a:latin typeface="Arial" pitchFamily="34" charset="0"/>
              <a:cs typeface="Arial" pitchFamily="34" charset="0"/>
            </a:endParaRPr>
          </a:p>
          <a:p>
            <a:pPr marL="173038" indent="-173038" eaLnBrk="1" hangingPunct="1">
              <a:lnSpc>
                <a:spcPct val="95000"/>
              </a:lnSpc>
              <a:spcBef>
                <a:spcPct val="40000"/>
              </a:spcBef>
              <a:buSzPct val="75000"/>
              <a:defRPr/>
            </a:pPr>
            <a:r>
              <a:rPr lang="en-US" sz="24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Tidal Wetland Mitigation</a:t>
            </a:r>
          </a:p>
          <a:p>
            <a:pPr marL="112713" indent="-334963" eaLnBrk="1" hangingPunct="1">
              <a:lnSpc>
                <a:spcPct val="95000"/>
              </a:lnSpc>
              <a:spcBef>
                <a:spcPct val="40000"/>
              </a:spcBef>
              <a:buSzPct val="100000"/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en-US" kern="0" dirty="0">
                <a:solidFill>
                  <a:srgbClr val="85273B"/>
                </a:solidFill>
                <a:latin typeface="Arial" pitchFamily="34" charset="0"/>
                <a:cs typeface="Arial" pitchFamily="34" charset="0"/>
              </a:rPr>
              <a:t>2014 - 2015</a:t>
            </a:r>
          </a:p>
          <a:p>
            <a:pPr marL="112713" indent="-334963" eaLnBrk="1" hangingPunct="1">
              <a:lnSpc>
                <a:spcPct val="95000"/>
              </a:lnSpc>
              <a:spcBef>
                <a:spcPct val="40000"/>
              </a:spcBef>
              <a:buSzPct val="100000"/>
              <a:buFont typeface="Arial" pitchFamily="34" charset="0"/>
              <a:buChar char="•"/>
              <a:tabLst>
                <a:tab pos="457200" algn="l"/>
              </a:tabLst>
              <a:defRPr/>
            </a:pPr>
            <a:endParaRPr lang="en-US" kern="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8920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62400"/>
            <a:ext cx="3433747" cy="257492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DSC_02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472" y="3505200"/>
            <a:ext cx="457252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A0C7DA-9475-4A88-9263-72B34BFB3B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369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75700" cy="914399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 Control</a:t>
            </a:r>
            <a:b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Water: Improve Quality, Decrease Quantity of Use</a:t>
            </a:r>
            <a:endParaRPr lang="en-US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Text Box 12"/>
          <p:cNvSpPr txBox="1">
            <a:spLocks noChangeArrowheads="1"/>
          </p:cNvSpPr>
          <p:nvPr/>
        </p:nvSpPr>
        <p:spPr bwMode="auto">
          <a:xfrm>
            <a:off x="3309938" y="1341849"/>
            <a:ext cx="5757862" cy="459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2400" dirty="0">
                <a:solidFill>
                  <a:srgbClr val="002060"/>
                </a:solidFill>
              </a:rPr>
              <a:t>Initial upgrades to existing Groundwater Treatment </a:t>
            </a:r>
            <a:r>
              <a:rPr lang="en-US" sz="2400" dirty="0" smtClean="0">
                <a:solidFill>
                  <a:srgbClr val="002060"/>
                </a:solidFill>
              </a:rPr>
              <a:t>Facility</a:t>
            </a:r>
            <a:endParaRPr lang="en-US" sz="2400" dirty="0">
              <a:solidFill>
                <a:srgbClr val="002060"/>
              </a:solidFill>
            </a:endParaRPr>
          </a:p>
          <a:p>
            <a:pPr lvl="1" indent="-231775" eaLnBrk="1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85273B"/>
                </a:solidFill>
                <a:latin typeface="Arial" pitchFamily="34" charset="0"/>
              </a:rPr>
              <a:t>2012 - 2013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Installation of Perimeter Hydraulic Barrier Wall </a:t>
            </a:r>
          </a:p>
          <a:p>
            <a:pPr lvl="1" indent="-231775" eaLnBrk="1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85273B"/>
                </a:solidFill>
                <a:latin typeface="Arial" pitchFamily="34" charset="0"/>
              </a:rPr>
              <a:t>2013</a:t>
            </a:r>
            <a:endParaRPr lang="en-US" altLang="en-US" dirty="0">
              <a:solidFill>
                <a:srgbClr val="85273B"/>
              </a:solidFill>
              <a:latin typeface="Arial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Expansion </a:t>
            </a:r>
            <a:r>
              <a:rPr lang="en-US" sz="2400" dirty="0">
                <a:solidFill>
                  <a:srgbClr val="002060"/>
                </a:solidFill>
              </a:rPr>
              <a:t>of Groundwater Extraction System</a:t>
            </a:r>
          </a:p>
          <a:p>
            <a:pPr marL="463550" lvl="2" indent="-238125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85273B"/>
                </a:solidFill>
              </a:rPr>
              <a:t>2013 - 2014</a:t>
            </a:r>
            <a:endParaRPr lang="en-US" dirty="0">
              <a:solidFill>
                <a:srgbClr val="85273B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2400" dirty="0">
                <a:solidFill>
                  <a:srgbClr val="002060"/>
                </a:solidFill>
              </a:rPr>
              <a:t>Final retrofit of existing GWT </a:t>
            </a:r>
            <a:r>
              <a:rPr lang="en-US" sz="2400" dirty="0" smtClean="0">
                <a:solidFill>
                  <a:srgbClr val="002060"/>
                </a:solidFill>
              </a:rPr>
              <a:t>Facility</a:t>
            </a:r>
            <a:endParaRPr lang="en-US" sz="2400" dirty="0">
              <a:solidFill>
                <a:srgbClr val="002060"/>
              </a:solidFill>
            </a:endParaRPr>
          </a:p>
          <a:p>
            <a:pPr marL="463550" lvl="2" indent="-238125">
              <a:spcBef>
                <a:spcPts val="0"/>
              </a:spcBef>
              <a:spcAft>
                <a:spcPts val="900"/>
              </a:spcAft>
              <a:buFont typeface="Arial" charset="0"/>
              <a:buChar char="•"/>
              <a:defRPr/>
            </a:pPr>
            <a:r>
              <a:rPr lang="en-US" dirty="0" smtClean="0">
                <a:solidFill>
                  <a:srgbClr val="85273B"/>
                </a:solidFill>
              </a:rPr>
              <a:t>On-Going</a:t>
            </a:r>
            <a:endParaRPr lang="en-US" dirty="0">
              <a:solidFill>
                <a:srgbClr val="85273B"/>
              </a:solidFill>
            </a:endParaRPr>
          </a:p>
        </p:txBody>
      </p:sp>
      <p:pic>
        <p:nvPicPr>
          <p:cNvPr id="12292" name="Picture 6" descr="DSC_023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0"/>
            <a:ext cx="308526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DSCN119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9500"/>
            <a:ext cx="3047999" cy="17600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56222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990600"/>
          </a:xfrm>
        </p:spPr>
        <p:txBody>
          <a:bodyPr/>
          <a:lstStyle/>
          <a:p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In-Situ Thermal Remediation of DNAPL</a:t>
            </a:r>
            <a:b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Energy: Reduction, Efficiency and Renewables</a:t>
            </a: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200400" y="1087437"/>
            <a:ext cx="5765336" cy="793179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1200"/>
              </a:spcAft>
              <a:buSzPct val="75000"/>
              <a:buNone/>
              <a:defRPr/>
            </a:pPr>
            <a:r>
              <a:rPr lang="en-US" altLang="en-US" sz="2400" dirty="0" smtClean="0">
                <a:solidFill>
                  <a:srgbClr val="002060"/>
                </a:solidFill>
              </a:rPr>
              <a:t>Full-scale </a:t>
            </a:r>
            <a:r>
              <a:rPr lang="en-US" altLang="en-US" sz="2400" smtClean="0">
                <a:solidFill>
                  <a:srgbClr val="002060"/>
                </a:solidFill>
              </a:rPr>
              <a:t>&amp; Pilot-</a:t>
            </a:r>
            <a:r>
              <a:rPr lang="en-US" altLang="en-US" sz="2400">
                <a:solidFill>
                  <a:srgbClr val="002060"/>
                </a:solidFill>
              </a:rPr>
              <a:t>s</a:t>
            </a:r>
            <a:r>
              <a:rPr lang="en-US" altLang="en-US" sz="2400" smtClean="0">
                <a:solidFill>
                  <a:srgbClr val="002060"/>
                </a:solidFill>
              </a:rPr>
              <a:t>cale </a:t>
            </a:r>
            <a:r>
              <a:rPr lang="en-US" altLang="en-US" sz="2400" dirty="0" smtClean="0">
                <a:solidFill>
                  <a:srgbClr val="002060"/>
                </a:solidFill>
              </a:rPr>
              <a:t>design, construction, operation, decommissioning </a:t>
            </a:r>
          </a:p>
          <a:p>
            <a:pPr marL="457200" lvl="2" indent="-22860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dirty="0" smtClean="0">
                <a:solidFill>
                  <a:srgbClr val="85273B"/>
                </a:solidFill>
              </a:rPr>
              <a:t>2014 – 2016</a:t>
            </a:r>
          </a:p>
          <a:p>
            <a:pPr marL="457200" lvl="2" indent="-22860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dirty="0" smtClean="0">
                <a:solidFill>
                  <a:srgbClr val="85273B"/>
                </a:solidFill>
              </a:rPr>
              <a:t>275,000 </a:t>
            </a:r>
            <a:r>
              <a:rPr lang="en-US" altLang="en-US" dirty="0" err="1" smtClean="0">
                <a:solidFill>
                  <a:srgbClr val="85273B"/>
                </a:solidFill>
              </a:rPr>
              <a:t>lbs</a:t>
            </a:r>
            <a:r>
              <a:rPr lang="en-US" altLang="en-US" dirty="0">
                <a:solidFill>
                  <a:srgbClr val="85273B"/>
                </a:solidFill>
              </a:rPr>
              <a:t> </a:t>
            </a:r>
            <a:r>
              <a:rPr lang="en-US" altLang="en-US" dirty="0" smtClean="0">
                <a:solidFill>
                  <a:srgbClr val="85273B"/>
                </a:solidFill>
              </a:rPr>
              <a:t>removed</a:t>
            </a:r>
          </a:p>
          <a:p>
            <a:pPr marL="747713" lvl="3" indent="-228600">
              <a:spcAft>
                <a:spcPts val="1200"/>
              </a:spcAft>
              <a:defRPr/>
            </a:pPr>
            <a:r>
              <a:rPr lang="en-US" altLang="en-US" dirty="0" err="1" smtClean="0">
                <a:solidFill>
                  <a:srgbClr val="85273B"/>
                </a:solidFill>
              </a:rPr>
              <a:t>Dichlorobenzenes</a:t>
            </a:r>
            <a:endParaRPr lang="en-US" altLang="en-US" dirty="0" smtClean="0">
              <a:solidFill>
                <a:srgbClr val="85273B"/>
              </a:solidFill>
            </a:endParaRPr>
          </a:p>
          <a:p>
            <a:pPr marL="747713" lvl="3" indent="-228600">
              <a:spcAft>
                <a:spcPts val="1200"/>
              </a:spcAft>
              <a:defRPr/>
            </a:pPr>
            <a:r>
              <a:rPr lang="en-US" altLang="en-US" dirty="0" smtClean="0">
                <a:solidFill>
                  <a:srgbClr val="85273B"/>
                </a:solidFill>
              </a:rPr>
              <a:t>PCBs</a:t>
            </a:r>
          </a:p>
        </p:txBody>
      </p:sp>
      <p:pic>
        <p:nvPicPr>
          <p:cNvPr id="35844" name="Picture 5" descr="7-8 AltNo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2"/>
          <a:stretch>
            <a:fillRect/>
          </a:stretch>
        </p:blipFill>
        <p:spPr bwMode="auto">
          <a:xfrm>
            <a:off x="228600" y="1066798"/>
            <a:ext cx="2761498" cy="251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703512"/>
            <a:ext cx="8813336" cy="2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ISTD Pilo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760" y="1880616"/>
            <a:ext cx="2855976" cy="170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7135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52888"/>
            <a:ext cx="4572000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90513" y="211427"/>
            <a:ext cx="8534400" cy="838200"/>
          </a:xfrm>
        </p:spPr>
        <p:txBody>
          <a:bodyPr/>
          <a:lstStyle/>
          <a:p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East Side Consolidation, Stabilization, Covers</a:t>
            </a:r>
            <a:b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Materials &amp; Waste:  Minimize, Reuse, Recycle</a:t>
            </a:r>
            <a:r>
              <a:rPr lang="en-US" sz="28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ＭＳ Ｐゴシック" charset="0"/>
              </a:rPr>
              <a:t/>
            </a:r>
            <a:br>
              <a:rPr lang="en-US" sz="28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ＭＳ Ｐゴシック" charset="0"/>
              </a:rPr>
            </a:br>
            <a:endParaRPr lang="en-US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810125" y="1143000"/>
            <a:ext cx="4333875" cy="2909888"/>
          </a:xfrm>
          <a:prstGeom prst="rect">
            <a:avLst/>
          </a:prstGeom>
        </p:spPr>
        <p:txBody>
          <a:bodyPr/>
          <a:lstStyle/>
          <a:p>
            <a:pPr marL="0" lvl="1" eaLnBrk="1" hangingPunct="1">
              <a:spcBef>
                <a:spcPts val="0"/>
              </a:spcBef>
              <a:spcAft>
                <a:spcPts val="1200"/>
              </a:spcAft>
              <a:buSzPct val="100000"/>
              <a:tabLst>
                <a:tab pos="292100" algn="l"/>
              </a:tabLst>
              <a:defRPr/>
            </a:pPr>
            <a:r>
              <a:rPr lang="en-US" sz="2000" kern="0" dirty="0" smtClean="0">
                <a:solidFill>
                  <a:srgbClr val="002060"/>
                </a:solidFill>
                <a:cs typeface="Arial" pitchFamily="34" charset="0"/>
              </a:rPr>
              <a:t>Reuse </a:t>
            </a:r>
            <a:r>
              <a:rPr lang="en-US" sz="2000" kern="0" dirty="0">
                <a:solidFill>
                  <a:srgbClr val="002060"/>
                </a:solidFill>
                <a:cs typeface="Arial" pitchFamily="34" charset="0"/>
              </a:rPr>
              <a:t>of onsite soil for grading below caps thus </a:t>
            </a:r>
            <a:r>
              <a:rPr lang="en-US" sz="2000" kern="0" dirty="0" smtClean="0">
                <a:solidFill>
                  <a:srgbClr val="002060"/>
                </a:solidFill>
                <a:cs typeface="Arial" pitchFamily="34" charset="0"/>
              </a:rPr>
              <a:t>reducing volume of imported fill material</a:t>
            </a:r>
            <a:endParaRPr lang="en-US" sz="20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457200" lvl="2" indent="-228600"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tabLst>
                <a:tab pos="292100" algn="l"/>
              </a:tabLst>
              <a:defRPr/>
            </a:pPr>
            <a:r>
              <a:rPr lang="en-US" dirty="0" smtClean="0">
                <a:solidFill>
                  <a:srgbClr val="85273B"/>
                </a:solidFill>
                <a:cs typeface="Arial" pitchFamily="34" charset="0"/>
              </a:rPr>
              <a:t>2013</a:t>
            </a:r>
            <a:endParaRPr lang="en-US" dirty="0">
              <a:solidFill>
                <a:srgbClr val="85273B"/>
              </a:solidFill>
              <a:cs typeface="Arial" pitchFamily="34" charset="0"/>
            </a:endParaRPr>
          </a:p>
          <a:p>
            <a:pPr marL="0" lvl="2">
              <a:spcBef>
                <a:spcPts val="0"/>
              </a:spcBef>
              <a:spcAft>
                <a:spcPts val="1200"/>
              </a:spcAft>
              <a:buSzPct val="100000"/>
              <a:tabLst>
                <a:tab pos="292100" algn="l"/>
              </a:tabLst>
              <a:defRPr/>
            </a:pPr>
            <a:r>
              <a:rPr lang="en-US" sz="2000" dirty="0" smtClean="0">
                <a:solidFill>
                  <a:srgbClr val="002060"/>
                </a:solidFill>
                <a:cs typeface="Arial" pitchFamily="34" charset="0"/>
              </a:rPr>
              <a:t>New </a:t>
            </a:r>
            <a:r>
              <a:rPr lang="en-US" sz="2000" dirty="0">
                <a:solidFill>
                  <a:srgbClr val="002060"/>
                </a:solidFill>
                <a:cs typeface="Arial" pitchFamily="34" charset="0"/>
              </a:rPr>
              <a:t>cover system </a:t>
            </a:r>
            <a:r>
              <a:rPr lang="en-US" sz="2000" dirty="0" smtClean="0">
                <a:solidFill>
                  <a:srgbClr val="002060"/>
                </a:solidFill>
                <a:cs typeface="Arial" pitchFamily="34" charset="0"/>
              </a:rPr>
              <a:t>completed including final cover </a:t>
            </a:r>
            <a:r>
              <a:rPr lang="en-US" sz="2000" dirty="0">
                <a:solidFill>
                  <a:srgbClr val="002060"/>
                </a:solidFill>
                <a:cs typeface="Arial" pitchFamily="34" charset="0"/>
              </a:rPr>
              <a:t>and </a:t>
            </a:r>
            <a:r>
              <a:rPr lang="en-US" sz="2000" dirty="0" smtClean="0">
                <a:solidFill>
                  <a:srgbClr val="002060"/>
                </a:solidFill>
                <a:cs typeface="Arial" pitchFamily="34" charset="0"/>
              </a:rPr>
              <a:t>planting</a:t>
            </a:r>
          </a:p>
          <a:p>
            <a:pPr marL="457200" lvl="3" indent="-228600">
              <a:spcBef>
                <a:spcPts val="0"/>
              </a:spcBef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292100" algn="l"/>
              </a:tabLst>
              <a:defRPr/>
            </a:pPr>
            <a:r>
              <a:rPr lang="en-US" kern="0" dirty="0" smtClean="0">
                <a:solidFill>
                  <a:srgbClr val="85273B"/>
                </a:solidFill>
                <a:latin typeface="+mn-lt"/>
                <a:cs typeface="Arial" pitchFamily="34" charset="0"/>
              </a:rPr>
              <a:t>2014</a:t>
            </a:r>
            <a:endParaRPr lang="en-US" kern="0" dirty="0">
              <a:latin typeface="+mn-lt"/>
            </a:endParaRPr>
          </a:p>
        </p:txBody>
      </p:sp>
      <p:pic>
        <p:nvPicPr>
          <p:cNvPr id="39940" name="Picture 6" descr="DSCN118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3288"/>
            <a:ext cx="4557713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7" descr="IMG_426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7"/>
          <a:stretch>
            <a:fillRect/>
          </a:stretch>
        </p:blipFill>
        <p:spPr bwMode="auto">
          <a:xfrm>
            <a:off x="0" y="1084263"/>
            <a:ext cx="45783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57150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North Pile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A0C7DA-9475-4A88-9263-72B34BFB3B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36663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86800" cy="990600"/>
          </a:xfrm>
        </p:spPr>
        <p:txBody>
          <a:bodyPr/>
          <a:lstStyle/>
          <a:p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East Side Ecological Restoration</a:t>
            </a:r>
            <a:b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 &amp; Ecosystems: Conserve, Protect &amp; Restore</a:t>
            </a:r>
            <a:endParaRPr lang="en-US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3810000"/>
            <a:ext cx="5181600" cy="2665412"/>
          </a:xfrm>
          <a:prstGeom prst="rect">
            <a:avLst/>
          </a:prstGeom>
        </p:spPr>
        <p:txBody>
          <a:bodyPr/>
          <a:lstStyle/>
          <a:p>
            <a:pPr marL="228600" indent="-228600" eaLnBrk="1" hangingPunct="1">
              <a:lnSpc>
                <a:spcPct val="95000"/>
              </a:lnSpc>
              <a:spcBef>
                <a:spcPts val="900"/>
              </a:spcBef>
              <a:buSzPct val="75000"/>
              <a:buFont typeface="Arial" pitchFamily="34" charset="0"/>
              <a:buChar char="•"/>
              <a:defRPr/>
            </a:pPr>
            <a:r>
              <a:rPr lang="en-US" sz="2000" kern="0" dirty="0">
                <a:solidFill>
                  <a:srgbClr val="002060"/>
                </a:solidFill>
                <a:cs typeface="Arial" panose="020B0604020202020204" pitchFamily="34" charset="0"/>
              </a:rPr>
              <a:t>Ecological restoration and Tidal Wetland Mitigation</a:t>
            </a:r>
          </a:p>
          <a:p>
            <a:pPr marL="228600" lvl="1" indent="-228600" eaLnBrk="1" hangingPunct="1">
              <a:lnSpc>
                <a:spcPct val="95000"/>
              </a:lnSpc>
              <a:spcBef>
                <a:spcPts val="900"/>
              </a:spcBef>
              <a:buSzPct val="75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Creation of 6+ acres of new freshwater wetland habitat</a:t>
            </a:r>
          </a:p>
          <a:p>
            <a:pPr marL="228600" indent="-228600" eaLnBrk="1" hangingPunct="1">
              <a:lnSpc>
                <a:spcPct val="95000"/>
              </a:lnSpc>
              <a:spcBef>
                <a:spcPts val="900"/>
              </a:spcBef>
              <a:buSzPct val="75000"/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002060"/>
                </a:solidFill>
                <a:cs typeface="Arial" panose="020B0604020202020204" pitchFamily="34" charset="0"/>
              </a:rPr>
              <a:t>Planting </a:t>
            </a:r>
            <a:r>
              <a:rPr lang="en-US" sz="2000" kern="0" dirty="0">
                <a:solidFill>
                  <a:srgbClr val="002060"/>
                </a:solidFill>
                <a:cs typeface="Arial" panose="020B0604020202020204" pitchFamily="34" charset="0"/>
              </a:rPr>
              <a:t>and subsequent monitoring / </a:t>
            </a:r>
            <a:r>
              <a:rPr lang="en-US" sz="2000" kern="0" dirty="0" smtClean="0">
                <a:solidFill>
                  <a:srgbClr val="002060"/>
                </a:solidFill>
                <a:cs typeface="Arial" panose="020B0604020202020204" pitchFamily="34" charset="0"/>
              </a:rPr>
              <a:t>maintenance</a:t>
            </a:r>
          </a:p>
          <a:p>
            <a:pPr marL="457200" indent="-228600" eaLnBrk="1" hangingPunct="1">
              <a:lnSpc>
                <a:spcPct val="95000"/>
              </a:lnSpc>
              <a:spcBef>
                <a:spcPts val="900"/>
              </a:spcBef>
              <a:buSzPct val="75000"/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srgbClr val="85273B"/>
                </a:solidFill>
                <a:cs typeface="Arial" panose="020B0604020202020204" pitchFamily="34" charset="0"/>
              </a:rPr>
              <a:t>2014 – On-going</a:t>
            </a:r>
            <a:endParaRPr lang="en-US" sz="2000" kern="0" dirty="0">
              <a:solidFill>
                <a:srgbClr val="85273B"/>
              </a:solidFill>
              <a:cs typeface="Arial" panose="020B0604020202020204" pitchFamily="34" charset="0"/>
            </a:endParaRPr>
          </a:p>
        </p:txBody>
      </p:sp>
      <p:pic>
        <p:nvPicPr>
          <p:cNvPr id="4301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069975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1062038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4335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44101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76800"/>
            <a:ext cx="8040687" cy="85089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85273B"/>
                </a:solidFill>
              </a:rPr>
              <a:t>Pharmacia &amp; Upjohn </a:t>
            </a:r>
            <a:r>
              <a:rPr lang="en-US" sz="2400" dirty="0" smtClean="0">
                <a:solidFill>
                  <a:srgbClr val="85273B"/>
                </a:solidFill>
              </a:rPr>
              <a:t>Company LLC Site</a:t>
            </a:r>
            <a:br>
              <a:rPr lang="en-US" sz="2400" dirty="0" smtClean="0">
                <a:solidFill>
                  <a:srgbClr val="85273B"/>
                </a:solidFill>
              </a:rPr>
            </a:br>
            <a:r>
              <a:rPr lang="en-US" sz="2400" dirty="0" smtClean="0">
                <a:solidFill>
                  <a:srgbClr val="85273B"/>
                </a:solidFill>
              </a:rPr>
              <a:t>North Haven, CT</a:t>
            </a:r>
            <a:endParaRPr lang="en-US" sz="2000" dirty="0">
              <a:solidFill>
                <a:srgbClr val="85273B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09800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en-US" altLang="en-US" sz="4400" dirty="0" smtClean="0">
                <a:solidFill>
                  <a:srgbClr val="002060"/>
                </a:solidFill>
              </a:rPr>
              <a:t>CMI Sustainability and Greener Cleanup BMPs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1524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Case Study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86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Greener Cleanup Value-Added:</a:t>
            </a:r>
            <a:br>
              <a:rPr lang="en-US" dirty="0" smtClean="0"/>
            </a:br>
            <a:r>
              <a:rPr lang="en-US" dirty="0" smtClean="0"/>
              <a:t>Not Just Money Saved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cost of Greener Cleanup is 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only </a:t>
            </a:r>
            <a:r>
              <a:rPr lang="en-US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 in dollars 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the 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comparative environmental </a:t>
            </a:r>
            <a:r>
              <a:rPr lang="en-US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footprint over the project life-cycle as well as the 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timeframe for return of </a:t>
            </a:r>
            <a:r>
              <a:rPr lang="en-US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property </a:t>
            </a:r>
            <a:r>
              <a:rPr 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future beneficial </a:t>
            </a:r>
            <a:r>
              <a:rPr lang="en-US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reuse</a:t>
            </a:r>
          </a:p>
          <a:p>
            <a:pPr marL="0" lvl="1" indent="0">
              <a:buNone/>
            </a:pPr>
            <a:endParaRPr lang="en-US" sz="28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8527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i="1" dirty="0" smtClean="0">
                <a:solidFill>
                  <a:srgbClr val="8527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currency of added value or reduced costs must be viewed in terms of resources consumed and </a:t>
            </a:r>
            <a:r>
              <a:rPr lang="en-US" sz="2800" b="1" i="1" dirty="0" smtClean="0">
                <a:solidFill>
                  <a:srgbClr val="85273B"/>
                </a:solidFill>
              </a:rPr>
              <a:t>impacts</a:t>
            </a:r>
            <a:r>
              <a:rPr lang="en-US" sz="2800" b="1" i="1" dirty="0" smtClean="0">
                <a:solidFill>
                  <a:srgbClr val="8527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the environment, as well as dollars spent </a:t>
            </a:r>
            <a:endParaRPr lang="en-US" sz="2800" b="1" i="1" dirty="0">
              <a:solidFill>
                <a:srgbClr val="8527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3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entury Gothic"/>
                <a:cs typeface="Century Gothic"/>
              </a:rPr>
              <a:t>Notable </a:t>
            </a:r>
            <a:r>
              <a:rPr lang="en-US" sz="4000" dirty="0" smtClean="0">
                <a:latin typeface="Century Gothic"/>
                <a:cs typeface="Century Gothic"/>
              </a:rPr>
              <a:t>Green BMPs</a:t>
            </a:r>
            <a:endParaRPr lang="en-US" sz="4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2250" y="990600"/>
            <a:ext cx="8726488" cy="5562600"/>
          </a:xfrm>
        </p:spPr>
        <p:txBody>
          <a:bodyPr/>
          <a:lstStyle/>
          <a:p>
            <a:r>
              <a:rPr lang="en-US" sz="2400" dirty="0" smtClean="0">
                <a:solidFill>
                  <a:srgbClr val="002060"/>
                </a:solidFill>
                <a:cs typeface="Century Gothic"/>
              </a:rPr>
              <a:t>Identified over 75 Green BMPs</a:t>
            </a:r>
            <a:endParaRPr lang="en-US" sz="2400" dirty="0">
              <a:solidFill>
                <a:srgbClr val="002060"/>
              </a:solidFill>
              <a:cs typeface="Century Gothic"/>
            </a:endParaRPr>
          </a:p>
          <a:p>
            <a:r>
              <a:rPr lang="en-US" sz="2400" dirty="0" smtClean="0">
                <a:solidFill>
                  <a:srgbClr val="002060"/>
                </a:solidFill>
                <a:cs typeface="Century Gothic"/>
              </a:rPr>
              <a:t>Key environmental BMPs include: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  <a:cs typeface="Century Gothic"/>
              </a:rPr>
              <a:t>Consolidation of </a:t>
            </a:r>
            <a:r>
              <a:rPr lang="en-US" sz="1800" dirty="0">
                <a:solidFill>
                  <a:srgbClr val="002060"/>
                </a:solidFill>
                <a:cs typeface="Century Gothic"/>
              </a:rPr>
              <a:t>over 80,000 cubic yards of “cut” material and </a:t>
            </a:r>
            <a:r>
              <a:rPr lang="en-US" sz="1800" dirty="0" smtClean="0">
                <a:solidFill>
                  <a:srgbClr val="002060"/>
                </a:solidFill>
                <a:cs typeface="Century Gothic"/>
              </a:rPr>
              <a:t>drill cuttings under engineered caps, avoiding off-site disposal and importing fill </a:t>
            </a:r>
          </a:p>
          <a:p>
            <a:pPr lvl="1"/>
            <a:r>
              <a:rPr lang="en-US" altLang="en-US" sz="1800" dirty="0" smtClean="0">
                <a:solidFill>
                  <a:srgbClr val="002060"/>
                </a:solidFill>
              </a:rPr>
              <a:t>Reduction of groundwater extraction rates by 50% via use of subsurface cutoff wall and covers</a:t>
            </a:r>
            <a:endParaRPr lang="en-US" sz="1800" dirty="0" smtClean="0">
              <a:solidFill>
                <a:srgbClr val="002060"/>
              </a:solidFill>
              <a:cs typeface="Century Gothic"/>
            </a:endParaRPr>
          </a:p>
          <a:p>
            <a:pPr lvl="1"/>
            <a:r>
              <a:rPr lang="en-US" sz="1800" dirty="0" smtClean="0">
                <a:solidFill>
                  <a:srgbClr val="002060"/>
                </a:solidFill>
                <a:cs typeface="Century Gothic"/>
              </a:rPr>
              <a:t>Creation of 6+ acres of fresh water and tidal wetlands mitigation </a:t>
            </a:r>
            <a:endParaRPr lang="en-US" sz="1800" dirty="0">
              <a:solidFill>
                <a:srgbClr val="002060"/>
              </a:solidFill>
              <a:cs typeface="Century Gothic"/>
            </a:endParaRPr>
          </a:p>
          <a:p>
            <a:pPr lvl="1"/>
            <a:r>
              <a:rPr lang="en-US" sz="1800" dirty="0" smtClean="0">
                <a:solidFill>
                  <a:srgbClr val="002060"/>
                </a:solidFill>
                <a:cs typeface="Century Gothic"/>
              </a:rPr>
              <a:t>Use of approximately 2,500 tons of </a:t>
            </a:r>
            <a:r>
              <a:rPr lang="en-US" sz="1800" dirty="0">
                <a:solidFill>
                  <a:srgbClr val="002060"/>
                </a:solidFill>
                <a:cs typeface="Century Gothic"/>
              </a:rPr>
              <a:t>blast furnace </a:t>
            </a:r>
            <a:r>
              <a:rPr lang="en-US" sz="1800" dirty="0" smtClean="0">
                <a:solidFill>
                  <a:srgbClr val="002060"/>
                </a:solidFill>
                <a:cs typeface="Century Gothic"/>
              </a:rPr>
              <a:t>slag, a manufacturing byproduct, in </a:t>
            </a:r>
            <a:r>
              <a:rPr lang="en-US" sz="1800" dirty="0">
                <a:solidFill>
                  <a:srgbClr val="002060"/>
                </a:solidFill>
                <a:cs typeface="Century Gothic"/>
              </a:rPr>
              <a:t>hydraulic barrier wall </a:t>
            </a:r>
            <a:r>
              <a:rPr lang="en-US" sz="1800" dirty="0" smtClean="0">
                <a:solidFill>
                  <a:srgbClr val="002060"/>
                </a:solidFill>
                <a:cs typeface="Century Gothic"/>
              </a:rPr>
              <a:t>construction</a:t>
            </a:r>
          </a:p>
          <a:p>
            <a:pPr lvl="1"/>
            <a:r>
              <a:rPr lang="en-US" altLang="en-US" sz="1800" dirty="0" smtClean="0">
                <a:solidFill>
                  <a:srgbClr val="002060"/>
                </a:solidFill>
              </a:rPr>
              <a:t>Use </a:t>
            </a:r>
            <a:r>
              <a:rPr lang="en-US" altLang="en-US" sz="1800" dirty="0">
                <a:solidFill>
                  <a:srgbClr val="002060"/>
                </a:solidFill>
              </a:rPr>
              <a:t>local </a:t>
            </a:r>
            <a:r>
              <a:rPr lang="en-US" altLang="en-US" sz="1800" dirty="0" smtClean="0">
                <a:solidFill>
                  <a:srgbClr val="002060"/>
                </a:solidFill>
              </a:rPr>
              <a:t>labor, suppliers </a:t>
            </a:r>
            <a:r>
              <a:rPr lang="en-US" altLang="en-US" sz="1800" dirty="0">
                <a:solidFill>
                  <a:srgbClr val="002060"/>
                </a:solidFill>
              </a:rPr>
              <a:t>and labs when possible to reduce daily transportation</a:t>
            </a:r>
            <a:endParaRPr lang="en-US" sz="1800" dirty="0">
              <a:solidFill>
                <a:srgbClr val="002060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Key economic BMP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1800" dirty="0" smtClean="0">
                <a:solidFill>
                  <a:srgbClr val="002060"/>
                </a:solidFill>
              </a:rPr>
              <a:t>Local </a:t>
            </a:r>
            <a:r>
              <a:rPr lang="en-US" sz="1800" dirty="0">
                <a:solidFill>
                  <a:srgbClr val="002060"/>
                </a:solidFill>
              </a:rPr>
              <a:t>buying commitment</a:t>
            </a:r>
          </a:p>
          <a:p>
            <a:pPr marL="1139825" lvl="4" indent="-228600" eaLnBrk="1" hangingPunct="1">
              <a:buSzPct val="80000"/>
              <a:buFont typeface="Arial" charset="0"/>
              <a:buChar char="•"/>
            </a:pP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North Haven -   7% of project purchases to date</a:t>
            </a:r>
          </a:p>
          <a:p>
            <a:pPr marL="1139825" lvl="4" indent="-228600" eaLnBrk="1" hangingPunct="1">
              <a:buSzPct val="80000"/>
              <a:buFont typeface="Arial" charset="0"/>
              <a:buChar char="•"/>
            </a:pP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Within 25 miles – 44% of project purchases to date</a:t>
            </a:r>
          </a:p>
          <a:p>
            <a:pPr marL="1139825" lvl="4" indent="-228600" eaLnBrk="1" hangingPunct="1">
              <a:buSzPct val="80000"/>
              <a:buFont typeface="Arial" charset="0"/>
              <a:buChar char="•"/>
            </a:pP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State of CT – 58% of project purchases to date</a:t>
            </a:r>
            <a:endParaRPr lang="en-US" dirty="0">
              <a:solidFill>
                <a:srgbClr val="002060"/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1766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9906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Outline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Approach to Sustainable, Greener Cleanup</a:t>
            </a:r>
          </a:p>
          <a:p>
            <a:pPr marL="0" indent="0">
              <a:buNone/>
            </a:pPr>
            <a:endParaRPr lang="en-US" sz="3200" dirty="0" smtClean="0">
              <a:solidFill>
                <a:srgbClr val="002060"/>
              </a:solidFill>
            </a:endParaRPr>
          </a:p>
          <a:p>
            <a:r>
              <a:rPr lang="en-US" sz="3200" dirty="0" smtClean="0">
                <a:solidFill>
                  <a:srgbClr val="002060"/>
                </a:solidFill>
              </a:rPr>
              <a:t>Pharmacia &amp; Upjohn Company LLC Site </a:t>
            </a:r>
            <a:r>
              <a:rPr lang="en-US" sz="3200" dirty="0" err="1" smtClean="0">
                <a:solidFill>
                  <a:srgbClr val="002060"/>
                </a:solidFill>
              </a:rPr>
              <a:t>Site</a:t>
            </a:r>
            <a:r>
              <a:rPr lang="en-US" sz="3200" dirty="0" smtClean="0">
                <a:solidFill>
                  <a:srgbClr val="002060"/>
                </a:solidFill>
              </a:rPr>
              <a:t> Background and Selected Remedy</a:t>
            </a:r>
          </a:p>
          <a:p>
            <a:pPr marL="0" indent="0">
              <a:buNone/>
            </a:pPr>
            <a:endParaRPr lang="en-US" sz="3200" dirty="0">
              <a:solidFill>
                <a:srgbClr val="002060"/>
              </a:solidFill>
            </a:endParaRPr>
          </a:p>
          <a:p>
            <a:r>
              <a:rPr lang="en-US" sz="3200" dirty="0" smtClean="0">
                <a:solidFill>
                  <a:srgbClr val="002060"/>
                </a:solidFill>
              </a:rPr>
              <a:t>CMI Greener Cleanup Design/Execution and Best Management Practices (BMPs)</a:t>
            </a:r>
          </a:p>
          <a:p>
            <a:pPr marL="0" indent="0">
              <a:buNone/>
            </a:pPr>
            <a:endParaRPr lang="en-US" sz="3200" dirty="0" smtClean="0">
              <a:solidFill>
                <a:srgbClr val="002060"/>
              </a:solidFill>
            </a:endParaRPr>
          </a:p>
          <a:p>
            <a:r>
              <a:rPr lang="en-US" sz="3200" dirty="0" smtClean="0">
                <a:solidFill>
                  <a:srgbClr val="002060"/>
                </a:solidFill>
              </a:rPr>
              <a:t>Project </a:t>
            </a:r>
            <a:r>
              <a:rPr lang="en-US" sz="3200" dirty="0" smtClean="0">
                <a:solidFill>
                  <a:srgbClr val="002060"/>
                </a:solidFill>
              </a:rPr>
              <a:t>Recognition – Greener Cleanup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2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5943600" cy="990600"/>
          </a:xfrm>
        </p:spPr>
        <p:txBody>
          <a:bodyPr/>
          <a:lstStyle/>
          <a:p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Review of Green Remediation Cost Impacts for North Haven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415729"/>
              </p:ext>
            </p:extLst>
          </p:nvPr>
        </p:nvGraphicFramePr>
        <p:xfrm>
          <a:off x="457200" y="990599"/>
          <a:ext cx="8229600" cy="5735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809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Green Remediation Aspects</a:t>
                      </a:r>
                      <a:endParaRPr lang="en-US" sz="1800" dirty="0"/>
                    </a:p>
                  </a:txBody>
                  <a:tcPr marL="86627" marR="86627" marT="45721" marB="4572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Cost</a:t>
                      </a:r>
                      <a:r>
                        <a:rPr lang="en-US" sz="1800" baseline="0" dirty="0" smtClean="0"/>
                        <a:t> Impacts</a:t>
                      </a:r>
                      <a:endParaRPr lang="en-US" sz="1800" dirty="0"/>
                    </a:p>
                  </a:txBody>
                  <a:tcPr marL="86627" marR="86627" marT="45721" marB="45721"/>
                </a:tc>
              </a:tr>
              <a:tr h="93941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Use of local</a:t>
                      </a:r>
                      <a:r>
                        <a:rPr lang="en-US" sz="1800" baseline="0" dirty="0" smtClean="0"/>
                        <a:t> labor resources (where feasible) </a:t>
                      </a:r>
                      <a:endParaRPr lang="en-US" sz="1800" dirty="0"/>
                    </a:p>
                  </a:txBody>
                  <a:tcPr marL="86627" marR="86627" marT="45721" marB="4572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Cost neutral since this was included in contract terms at the beginning</a:t>
                      </a:r>
                      <a:r>
                        <a:rPr lang="en-US" sz="1800" baseline="0" dirty="0" smtClean="0"/>
                        <a:t> of the contract</a:t>
                      </a:r>
                      <a:endParaRPr lang="en-US" sz="1800" dirty="0"/>
                    </a:p>
                  </a:txBody>
                  <a:tcPr marL="86627" marR="86627" marT="45721" marB="45721"/>
                </a:tc>
              </a:tr>
              <a:tr h="93941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Use of recycled</a:t>
                      </a:r>
                      <a:r>
                        <a:rPr lang="en-US" sz="1800" baseline="0" dirty="0" smtClean="0"/>
                        <a:t> material in hydraulic barrier wall mix design</a:t>
                      </a:r>
                      <a:endParaRPr lang="en-US" sz="1800" dirty="0"/>
                    </a:p>
                  </a:txBody>
                  <a:tcPr marL="86627" marR="86627" marT="45721" marB="4572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Unit cost comparable to other reagents</a:t>
                      </a:r>
                      <a:r>
                        <a:rPr lang="en-US" sz="1800" baseline="0" dirty="0" smtClean="0"/>
                        <a:t> – Change in mix design resulted in project cost change</a:t>
                      </a:r>
                      <a:endParaRPr lang="en-US" sz="1800" dirty="0"/>
                    </a:p>
                  </a:txBody>
                  <a:tcPr marL="86627" marR="86627" marT="45721" marB="45721"/>
                </a:tc>
              </a:tr>
              <a:tr h="65759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Hydraulic barrier wall</a:t>
                      </a:r>
                      <a:r>
                        <a:rPr lang="en-US" sz="1800" baseline="0" dirty="0" smtClean="0"/>
                        <a:t> at toe of slope</a:t>
                      </a:r>
                      <a:endParaRPr lang="en-US" sz="1800" dirty="0"/>
                    </a:p>
                  </a:txBody>
                  <a:tcPr marL="86627" marR="86627" marT="45721" marB="4572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Resulted in reduction of</a:t>
                      </a:r>
                      <a:r>
                        <a:rPr lang="en-US" sz="1800" baseline="0" dirty="0" smtClean="0"/>
                        <a:t> HBW mix and elimination of a MSE wall</a:t>
                      </a:r>
                      <a:endParaRPr lang="en-US" sz="1800" dirty="0"/>
                    </a:p>
                  </a:txBody>
                  <a:tcPr marL="86627" marR="86627" marT="45721" marB="45721"/>
                </a:tc>
              </a:tr>
              <a:tr h="122124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Low</a:t>
                      </a:r>
                      <a:r>
                        <a:rPr lang="en-US" sz="1800" baseline="0" dirty="0" smtClean="0"/>
                        <a:t> permeability cover system with storm water directed to BMP/wetland restoration area</a:t>
                      </a:r>
                      <a:endParaRPr lang="en-US" sz="1800" dirty="0"/>
                    </a:p>
                  </a:txBody>
                  <a:tcPr marL="86627" marR="86627" marT="45721" marB="4572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Results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smtClean="0"/>
                        <a:t>in 50</a:t>
                      </a:r>
                      <a:r>
                        <a:rPr lang="en-US" sz="1800" baseline="0" dirty="0" smtClean="0"/>
                        <a:t>% reduction in groundwater treatment flows due to reduced storm water infiltration (treatment plant operational savings)</a:t>
                      </a:r>
                      <a:endParaRPr lang="en-US" sz="1800" dirty="0"/>
                    </a:p>
                  </a:txBody>
                  <a:tcPr marL="86627" marR="86627" marT="45721" marB="45721"/>
                </a:tc>
              </a:tr>
              <a:tr h="93941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In-Situ</a:t>
                      </a:r>
                      <a:r>
                        <a:rPr lang="en-US" sz="1800" baseline="0" dirty="0" smtClean="0"/>
                        <a:t> Thermal Remediation (ISTR)</a:t>
                      </a:r>
                      <a:endParaRPr lang="en-US" sz="1800" dirty="0"/>
                    </a:p>
                  </a:txBody>
                  <a:tcPr marL="86627" marR="86627" marT="45721" marB="4572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ISTR</a:t>
                      </a:r>
                      <a:r>
                        <a:rPr lang="en-US" sz="1800" baseline="0" dirty="0" smtClean="0"/>
                        <a:t> costs offset by cost avoidance (savings) for need of DNAPL waste incineration at Port Arthur, TX </a:t>
                      </a:r>
                      <a:endParaRPr lang="en-US" sz="1800" dirty="0"/>
                    </a:p>
                  </a:txBody>
                  <a:tcPr marL="86627" marR="86627" marT="45721" marB="45721"/>
                </a:tc>
              </a:tr>
              <a:tr h="65759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Consolidation</a:t>
                      </a:r>
                      <a:r>
                        <a:rPr lang="en-US" sz="1800" baseline="0" dirty="0" smtClean="0"/>
                        <a:t> of on-site material for cover system sub-grade</a:t>
                      </a:r>
                      <a:endParaRPr lang="en-US" sz="1800" dirty="0"/>
                    </a:p>
                  </a:txBody>
                  <a:tcPr marL="86627" marR="86627" marT="45721" marB="4572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Reduced</a:t>
                      </a:r>
                      <a:r>
                        <a:rPr lang="en-US" sz="1800" baseline="0" dirty="0" smtClean="0"/>
                        <a:t> amount of clean fill import that was needed by 80,000 cu </a:t>
                      </a:r>
                      <a:r>
                        <a:rPr lang="en-US" sz="1800" baseline="0" dirty="0" err="1" smtClean="0"/>
                        <a:t>yds</a:t>
                      </a:r>
                      <a:endParaRPr lang="en-US" sz="1800" dirty="0"/>
                    </a:p>
                  </a:txBody>
                  <a:tcPr marL="86627" marR="86627" marT="45721" marB="4572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639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5576455" y="1219200"/>
            <a:ext cx="3533775" cy="5105400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2400" dirty="0" smtClean="0">
                <a:solidFill>
                  <a:srgbClr val="002060"/>
                </a:solidFill>
              </a:rPr>
              <a:t>60 acre ecological restoration</a:t>
            </a:r>
          </a:p>
          <a:p>
            <a:pPr marL="457200" indent="-228600" eaLnBrk="1" hangingPunct="1"/>
            <a:r>
              <a:rPr lang="en-US" altLang="en-US" sz="1800" dirty="0" smtClean="0">
                <a:solidFill>
                  <a:srgbClr val="002060"/>
                </a:solidFill>
              </a:rPr>
              <a:t>Re-established lost habitat</a:t>
            </a:r>
          </a:p>
          <a:p>
            <a:pPr marL="457200" indent="-228600" eaLnBrk="1" hangingPunct="1"/>
            <a:r>
              <a:rPr lang="en-US" altLang="en-US" sz="1800" dirty="0" smtClean="0">
                <a:solidFill>
                  <a:srgbClr val="002060"/>
                </a:solidFill>
              </a:rPr>
              <a:t>Creation of on-site wetlands </a:t>
            </a:r>
          </a:p>
          <a:p>
            <a:pPr marL="457200" indent="-228600" eaLnBrk="1" hangingPunct="1"/>
            <a:r>
              <a:rPr lang="en-US" altLang="en-US" sz="1800" dirty="0" smtClean="0">
                <a:solidFill>
                  <a:srgbClr val="002060"/>
                </a:solidFill>
              </a:rPr>
              <a:t>Selected re-vegetation requires minimal mowing</a:t>
            </a:r>
          </a:p>
          <a:p>
            <a:pPr marL="457200" indent="-228600" eaLnBrk="1" hangingPunct="1"/>
            <a:r>
              <a:rPr lang="en-US" altLang="en-US" sz="1800" dirty="0" smtClean="0">
                <a:solidFill>
                  <a:srgbClr val="002060"/>
                </a:solidFill>
              </a:rPr>
              <a:t>Controlled public access</a:t>
            </a:r>
          </a:p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dirty="0" smtClean="0">
                <a:solidFill>
                  <a:srgbClr val="002060"/>
                </a:solidFill>
              </a:rPr>
              <a:t>17-acres designated for economic development</a:t>
            </a:r>
          </a:p>
          <a:p>
            <a:pPr marL="457200" indent="-228600" eaLnBrk="1" hangingPunct="1"/>
            <a:r>
              <a:rPr lang="en-US" altLang="en-US" sz="1800" dirty="0" smtClean="0">
                <a:solidFill>
                  <a:srgbClr val="002060"/>
                </a:solidFill>
              </a:rPr>
              <a:t>On-going</a:t>
            </a:r>
          </a:p>
        </p:txBody>
      </p:sp>
      <p:sp>
        <p:nvSpPr>
          <p:cNvPr id="15363" name="Title 1"/>
          <p:cNvSpPr txBox="1">
            <a:spLocks/>
          </p:cNvSpPr>
          <p:nvPr/>
        </p:nvSpPr>
        <p:spPr bwMode="auto">
          <a:xfrm>
            <a:off x="228600" y="-1"/>
            <a:ext cx="89154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Sustainability in Reuse </a:t>
            </a:r>
            <a:r>
              <a:rPr lang="en-US" alt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Plan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 &amp; Ecosystems: Conserve, Protect &amp;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Restore</a:t>
            </a:r>
            <a:endParaRPr lang="en-US" alt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  <a:cs typeface="Arial" charset="0"/>
            </a:endParaRPr>
          </a:p>
        </p:txBody>
      </p:sp>
      <p:pic>
        <p:nvPicPr>
          <p:cNvPr id="7" name="Picture 3" descr="FUTUREVIS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953000" cy="494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851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76800"/>
            <a:ext cx="8040687" cy="85089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85273B"/>
                </a:solidFill>
              </a:rPr>
              <a:t>Pharmacia &amp; Upjohn </a:t>
            </a:r>
            <a:r>
              <a:rPr lang="en-US" sz="2400" dirty="0" smtClean="0">
                <a:solidFill>
                  <a:srgbClr val="85273B"/>
                </a:solidFill>
              </a:rPr>
              <a:t>Company LLC Site</a:t>
            </a:r>
            <a:br>
              <a:rPr lang="en-US" sz="2400" dirty="0" smtClean="0">
                <a:solidFill>
                  <a:srgbClr val="85273B"/>
                </a:solidFill>
              </a:rPr>
            </a:br>
            <a:r>
              <a:rPr lang="en-US" sz="2400" dirty="0" smtClean="0">
                <a:solidFill>
                  <a:srgbClr val="85273B"/>
                </a:solidFill>
              </a:rPr>
              <a:t>North Haven, CT</a:t>
            </a:r>
            <a:endParaRPr lang="en-US" sz="2000" dirty="0">
              <a:solidFill>
                <a:srgbClr val="85273B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09800"/>
            <a:ext cx="7772400" cy="1371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altLang="en-US" sz="4400" dirty="0" smtClean="0">
                <a:solidFill>
                  <a:srgbClr val="002060"/>
                </a:solidFill>
              </a:rPr>
              <a:t>Project Recognition</a:t>
            </a:r>
          </a:p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Greener Cleanup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1524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Case Study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59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 txBox="1">
            <a:spLocks/>
          </p:cNvSpPr>
          <p:nvPr/>
        </p:nvSpPr>
        <p:spPr bwMode="auto">
          <a:xfrm>
            <a:off x="228600" y="76200"/>
            <a:ext cx="89916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EPA Recognition of Achievements</a:t>
            </a:r>
            <a:endParaRPr lang="en-US" alt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6629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7" descr="DSC_210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3" y="1295400"/>
            <a:ext cx="223678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5977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0175" y="263525"/>
            <a:ext cx="8721725" cy="56038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CT DEEP </a:t>
            </a:r>
            <a:r>
              <a:rPr lang="en-US" sz="32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Green Circle 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Sustainability Award</a:t>
            </a:r>
          </a:p>
        </p:txBody>
      </p:sp>
      <p:sp>
        <p:nvSpPr>
          <p:cNvPr id="16387" name="Rectangle 3"/>
          <p:cNvSpPr txBox="1">
            <a:spLocks noChangeArrowheads="1"/>
          </p:cNvSpPr>
          <p:nvPr/>
        </p:nvSpPr>
        <p:spPr bwMode="auto">
          <a:xfrm>
            <a:off x="307975" y="1517650"/>
            <a:ext cx="3138488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5000"/>
              </a:lnSpc>
              <a:spcBef>
                <a:spcPct val="4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bg1"/>
                </a:solidFill>
                <a:latin typeface="Arial" charset="0"/>
              </a:defRPr>
            </a:lvl1pPr>
            <a:lvl2pPr marL="171450" indent="-171450">
              <a:lnSpc>
                <a:spcPct val="95000"/>
              </a:lnSpc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buChar char="•"/>
              <a:defRPr>
                <a:solidFill>
                  <a:srgbClr val="003399"/>
                </a:solidFill>
                <a:latin typeface="Arial" charset="0"/>
              </a:defRPr>
            </a:lvl4pPr>
            <a:lvl5pPr marL="2057400" indent="-228600">
              <a:lnSpc>
                <a:spcPct val="95000"/>
              </a:lnSpc>
              <a:spcBef>
                <a:spcPct val="20000"/>
              </a:spcBef>
              <a:buChar char="»"/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altLang="en-US" sz="3000" dirty="0">
                <a:solidFill>
                  <a:schemeClr val="bg1"/>
                </a:solidFill>
              </a:rPr>
              <a:t>Project recognized for its sustainability and green remediation initiatives</a:t>
            </a:r>
          </a:p>
        </p:txBody>
      </p:sp>
      <p:pic>
        <p:nvPicPr>
          <p:cNvPr id="1638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1103313"/>
            <a:ext cx="5375275" cy="36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3"/>
          <p:cNvSpPr txBox="1">
            <a:spLocks noChangeArrowheads="1"/>
          </p:cNvSpPr>
          <p:nvPr/>
        </p:nvSpPr>
        <p:spPr bwMode="auto">
          <a:xfrm>
            <a:off x="3594677" y="4780107"/>
            <a:ext cx="563880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5000"/>
              </a:lnSpc>
              <a:spcBef>
                <a:spcPct val="4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bg1"/>
                </a:solidFill>
                <a:latin typeface="Arial" charset="0"/>
              </a:defRPr>
            </a:lvl1pPr>
            <a:lvl2pPr marL="171450" indent="-171450">
              <a:lnSpc>
                <a:spcPct val="95000"/>
              </a:lnSpc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2pPr>
            <a:lvl3pPr marL="573088" indent="-401638">
              <a:lnSpc>
                <a:spcPct val="95000"/>
              </a:lnSpc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buChar char="•"/>
              <a:defRPr>
                <a:solidFill>
                  <a:srgbClr val="003399"/>
                </a:solidFill>
                <a:latin typeface="Arial" charset="0"/>
              </a:defRPr>
            </a:lvl4pPr>
            <a:lvl5pPr marL="2057400" indent="-228600">
              <a:lnSpc>
                <a:spcPct val="95000"/>
              </a:lnSpc>
              <a:spcBef>
                <a:spcPct val="20000"/>
              </a:spcBef>
              <a:buChar char="»"/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One of 59 </a:t>
            </a:r>
            <a:r>
              <a:rPr lang="en-US" altLang="en-US" sz="2400" dirty="0" smtClean="0">
                <a:solidFill>
                  <a:srgbClr val="002060"/>
                </a:solidFill>
              </a:rPr>
              <a:t>final nominees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 marL="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One of 15 award winners</a:t>
            </a:r>
          </a:p>
          <a:p>
            <a:pPr marL="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One of 4 businesses recognized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0174" y="1295400"/>
            <a:ext cx="3316289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5000"/>
              </a:lnSpc>
              <a:spcBef>
                <a:spcPct val="4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bg1"/>
                </a:solidFill>
                <a:latin typeface="Arial" charset="0"/>
              </a:defRPr>
            </a:lvl1pPr>
            <a:lvl2pPr marL="171450" indent="-171450">
              <a:lnSpc>
                <a:spcPct val="95000"/>
              </a:lnSpc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</a:defRPr>
            </a:lvl2pPr>
            <a:lvl3pPr marL="1143000" indent="-228600">
              <a:lnSpc>
                <a:spcPct val="95000"/>
              </a:lnSpc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lnSpc>
                <a:spcPct val="95000"/>
              </a:lnSpc>
              <a:spcBef>
                <a:spcPct val="10000"/>
              </a:spcBef>
              <a:buChar char="•"/>
              <a:defRPr>
                <a:solidFill>
                  <a:srgbClr val="003399"/>
                </a:solidFill>
                <a:latin typeface="Arial" charset="0"/>
              </a:defRPr>
            </a:lvl4pPr>
            <a:lvl5pPr marL="2057400" indent="-228600">
              <a:lnSpc>
                <a:spcPct val="95000"/>
              </a:lnSpc>
              <a:spcBef>
                <a:spcPct val="20000"/>
              </a:spcBef>
              <a:buChar char="»"/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lvl="1" indent="0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dirty="0">
                <a:solidFill>
                  <a:srgbClr val="002060"/>
                </a:solidFill>
              </a:rPr>
              <a:t>Project recognized for its sustainability and green remediation </a:t>
            </a:r>
            <a:r>
              <a:rPr lang="en-US" altLang="en-US" dirty="0" smtClean="0">
                <a:solidFill>
                  <a:srgbClr val="002060"/>
                </a:solidFill>
              </a:rPr>
              <a:t>initiatives</a:t>
            </a:r>
          </a:p>
          <a:p>
            <a:pPr marL="0" lvl="1" indent="0" eaLnBrk="0" hangingPunct="0">
              <a:lnSpc>
                <a:spcPct val="100000"/>
              </a:lnSpc>
              <a:spcBef>
                <a:spcPts val="0"/>
              </a:spcBef>
              <a:buNone/>
            </a:pPr>
            <a:endParaRPr lang="en-US" altLang="en-US" dirty="0">
              <a:solidFill>
                <a:srgbClr val="002060"/>
              </a:solidFill>
            </a:endParaRPr>
          </a:p>
          <a:p>
            <a:pPr marL="0" lvl="1" indent="0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dirty="0" smtClean="0">
                <a:solidFill>
                  <a:srgbClr val="002060"/>
                </a:solidFill>
              </a:rPr>
              <a:t>Green Circle award presented by CT DEEP Commissioner and USEPA Regional 1 Administrator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39BE8D-77F1-40B6-84F5-EB9BE71B3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84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Sustainable, Greener Cleanup?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105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Pfizer’s core value of “Respect for Society”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 smtClean="0">
                <a:solidFill>
                  <a:srgbClr val="002060"/>
                </a:solidFill>
              </a:rPr>
              <a:t>Communities want properties returned to beneficial use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 smtClean="0">
                <a:solidFill>
                  <a:srgbClr val="002060"/>
                </a:solidFill>
              </a:rPr>
              <a:t>Experience has shown that, given the option, communities are receptive to safe </a:t>
            </a:r>
            <a:r>
              <a:rPr lang="en-US" dirty="0">
                <a:solidFill>
                  <a:srgbClr val="002060"/>
                </a:solidFill>
              </a:rPr>
              <a:t>and sustainable </a:t>
            </a:r>
            <a:r>
              <a:rPr lang="en-US" dirty="0" smtClean="0">
                <a:solidFill>
                  <a:srgbClr val="002060"/>
                </a:solidFill>
              </a:rPr>
              <a:t>solutions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Value Proposition: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002060"/>
                </a:solidFill>
              </a:rPr>
              <a:t>Reduce environmental footprint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002060"/>
                </a:solidFill>
              </a:rPr>
              <a:t>Increase social responsibility and community acceptance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002060"/>
                </a:solidFill>
              </a:rPr>
              <a:t>Obtain regulatory acceptance </a:t>
            </a:r>
          </a:p>
          <a:p>
            <a:pPr lvl="1">
              <a:defRPr/>
            </a:pPr>
            <a:r>
              <a:rPr lang="en-US" dirty="0" smtClean="0">
                <a:solidFill>
                  <a:srgbClr val="002060"/>
                </a:solidFill>
              </a:rPr>
              <a:t>Reduce remedial construction and long-term costs </a:t>
            </a:r>
          </a:p>
          <a:p>
            <a:pPr lvl="1">
              <a:defRPr/>
            </a:pPr>
            <a:r>
              <a:rPr lang="en-US" dirty="0" smtClean="0">
                <a:solidFill>
                  <a:srgbClr val="002060"/>
                </a:solidFill>
              </a:rPr>
              <a:t>Gain economic benefit to the community</a:t>
            </a:r>
            <a:endParaRPr lang="en-US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en-US" dirty="0" smtClean="0">
                <a:solidFill>
                  <a:srgbClr val="002060"/>
                </a:solidFill>
              </a:rPr>
              <a:t>Achieve cleanup!</a:t>
            </a:r>
            <a:endParaRPr lang="en-US" dirty="0">
              <a:solidFill>
                <a:srgbClr val="002060"/>
              </a:solidFill>
            </a:endParaRPr>
          </a:p>
          <a:p>
            <a:pPr marL="461962" lvl="1" indent="0">
              <a:buNone/>
              <a:defRPr/>
            </a:pPr>
            <a:endParaRPr lang="en-US" dirty="0" smtClean="0">
              <a:solidFill>
                <a:srgbClr val="85273B"/>
              </a:solidFill>
            </a:endParaRPr>
          </a:p>
          <a:p>
            <a:pPr marL="457200" lvl="1" indent="0"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47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General Principles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2250" indent="-225425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altLang="en-US" sz="2400" dirty="0" smtClean="0">
                <a:solidFill>
                  <a:srgbClr val="002060"/>
                </a:solidFill>
              </a:rPr>
              <a:t>Start with Conceptual Site Model and plan with end in mind</a:t>
            </a:r>
          </a:p>
          <a:p>
            <a:pPr marL="222250" indent="-225425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altLang="en-US" sz="2400" dirty="0" smtClean="0">
                <a:solidFill>
                  <a:srgbClr val="002060"/>
                </a:solidFill>
              </a:rPr>
              <a:t>Identify and engage appropriate stakeholders early in the process</a:t>
            </a:r>
          </a:p>
          <a:p>
            <a:pPr marL="222250" indent="-225425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altLang="en-US" sz="2400" dirty="0" smtClean="0">
                <a:solidFill>
                  <a:srgbClr val="002060"/>
                </a:solidFill>
              </a:rPr>
              <a:t>Consider environmental footprint and greener cleanup design through-out life cycle of investigation, remedy, and OM&amp;M </a:t>
            </a:r>
          </a:p>
          <a:p>
            <a:pPr marL="222250" indent="-225425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altLang="en-US" sz="2400" dirty="0" smtClean="0">
                <a:solidFill>
                  <a:srgbClr val="002060"/>
                </a:solidFill>
              </a:rPr>
              <a:t>To the extent possible, preserve and enhance the assets of the property and create opportunities for beneficial reuse</a:t>
            </a:r>
          </a:p>
          <a:p>
            <a:pPr marL="222250" indent="-225425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altLang="en-US" sz="2400" dirty="0" smtClean="0">
                <a:solidFill>
                  <a:srgbClr val="002060"/>
                </a:solidFill>
              </a:rPr>
              <a:t>Seek opportunities to incorporate green remediation techniques in the design and implementation phase</a:t>
            </a:r>
          </a:p>
          <a:p>
            <a:pPr marL="222250" indent="-225425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altLang="en-US" sz="2400" dirty="0" smtClean="0">
                <a:solidFill>
                  <a:srgbClr val="002060"/>
                </a:solidFill>
              </a:rPr>
              <a:t>Where appropriate, ensure future use is consistent with the site’s location in the community and in the environment</a:t>
            </a:r>
          </a:p>
          <a:p>
            <a:pPr marL="0" indent="0" eaLnBrk="1" hangingPunct="1">
              <a:lnSpc>
                <a:spcPct val="11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altLang="en-US" sz="2400" dirty="0" smtClean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205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76800"/>
            <a:ext cx="8040687" cy="85089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85273B"/>
                </a:solidFill>
              </a:rPr>
              <a:t>Pharmacia &amp; Upjohn </a:t>
            </a:r>
            <a:r>
              <a:rPr lang="en-US" sz="2400" dirty="0" smtClean="0">
                <a:solidFill>
                  <a:srgbClr val="85273B"/>
                </a:solidFill>
              </a:rPr>
              <a:t>Company LLC Site</a:t>
            </a:r>
            <a:br>
              <a:rPr lang="en-US" sz="2400" dirty="0" smtClean="0">
                <a:solidFill>
                  <a:srgbClr val="85273B"/>
                </a:solidFill>
              </a:rPr>
            </a:br>
            <a:r>
              <a:rPr lang="en-US" sz="2400" dirty="0" smtClean="0">
                <a:solidFill>
                  <a:srgbClr val="85273B"/>
                </a:solidFill>
              </a:rPr>
              <a:t>North Haven, CT</a:t>
            </a:r>
            <a:endParaRPr lang="en-US" sz="2000" dirty="0">
              <a:solidFill>
                <a:srgbClr val="85273B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7772400" cy="2338387"/>
          </a:xfrm>
        </p:spPr>
        <p:txBody>
          <a:bodyPr>
            <a:normAutofit/>
          </a:bodyPr>
          <a:lstStyle/>
          <a:p>
            <a:pPr algn="ctr"/>
            <a:r>
              <a:rPr lang="en-US" altLang="en-US" sz="4400" dirty="0" smtClean="0">
                <a:solidFill>
                  <a:srgbClr val="002060"/>
                </a:solidFill>
              </a:rPr>
              <a:t>Site Background &amp; </a:t>
            </a:r>
          </a:p>
          <a:p>
            <a:pPr algn="ctr"/>
            <a:r>
              <a:rPr lang="en-US" altLang="en-US" sz="4400" dirty="0" smtClean="0">
                <a:solidFill>
                  <a:srgbClr val="002060"/>
                </a:solidFill>
              </a:rPr>
              <a:t>Selected Remedy</a:t>
            </a:r>
            <a:endParaRPr lang="en-US" altLang="en-US" sz="4400" dirty="0">
              <a:solidFill>
                <a:srgbClr val="002060"/>
              </a:solidFill>
            </a:endParaRPr>
          </a:p>
          <a:p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1524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Case Study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66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3855"/>
            <a:ext cx="6934200" cy="990600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Pharmacia &amp; Upjohn Company LLC Site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3" name="Picture 5" descr="NHaven aerial 09 -sma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1333500"/>
            <a:ext cx="5538787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historic 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8" y="1290637"/>
            <a:ext cx="2630488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historic 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895600"/>
            <a:ext cx="2668587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 descr="Treatment System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4581525"/>
            <a:ext cx="2674938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4228" y="2444038"/>
            <a:ext cx="1393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1800s - 1944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00" y="4114779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1948 - 1996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228" y="5793920"/>
            <a:ext cx="1576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1998 - Present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6763" y="576314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Circa 2003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1928CA-FE65-4549-80D5-34278E4AA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949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Conditions – Post Operations</a:t>
            </a:r>
          </a:p>
        </p:txBody>
      </p:sp>
      <p:sp>
        <p:nvSpPr>
          <p:cNvPr id="18435" name="Rectangle 1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686800" cy="54102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2400" dirty="0" smtClean="0">
                <a:solidFill>
                  <a:srgbClr val="002060"/>
                </a:solidFill>
              </a:rPr>
              <a:t>Primary Causes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dirty="0" smtClean="0">
                <a:solidFill>
                  <a:srgbClr val="002060"/>
                </a:solidFill>
              </a:rPr>
              <a:t>140 year industrial history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dirty="0" smtClean="0">
                <a:solidFill>
                  <a:srgbClr val="002060"/>
                </a:solidFill>
              </a:rPr>
              <a:t>Releases from aboveground / underground tank operations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dirty="0" smtClean="0">
                <a:solidFill>
                  <a:srgbClr val="002060"/>
                </a:solidFill>
              </a:rPr>
              <a:t>Use of lagoons (former clay borrow pits) for wastewater treatment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dirty="0" smtClean="0">
                <a:solidFill>
                  <a:srgbClr val="002060"/>
                </a:solidFill>
              </a:rPr>
              <a:t>Onsite stockpiling of wastewater treatment residuals/sludge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2400" dirty="0" smtClean="0">
                <a:solidFill>
                  <a:srgbClr val="002060"/>
                </a:solidFill>
              </a:rPr>
              <a:t>Resulting Site Conditions</a:t>
            </a:r>
          </a:p>
          <a:p>
            <a:pPr lvl="1">
              <a:spcBef>
                <a:spcPts val="0"/>
              </a:spcBef>
            </a:pPr>
            <a:r>
              <a:rPr lang="en-US" altLang="en-US" dirty="0" smtClean="0">
                <a:solidFill>
                  <a:srgbClr val="002060"/>
                </a:solidFill>
              </a:rPr>
              <a:t>Chemical impacts in </a:t>
            </a:r>
            <a:r>
              <a:rPr lang="en-US" altLang="en-US" dirty="0">
                <a:solidFill>
                  <a:srgbClr val="002060"/>
                </a:solidFill>
              </a:rPr>
              <a:t>soil, groundwater and adjacent title flat </a:t>
            </a:r>
            <a:r>
              <a:rPr lang="en-US" altLang="en-US" dirty="0" smtClean="0">
                <a:solidFill>
                  <a:srgbClr val="002060"/>
                </a:solidFill>
              </a:rPr>
              <a:t>sediments</a:t>
            </a:r>
          </a:p>
          <a:p>
            <a:pPr lvl="1">
              <a:spcBef>
                <a:spcPts val="0"/>
              </a:spcBef>
            </a:pPr>
            <a:r>
              <a:rPr lang="en-US" altLang="en-US" dirty="0" smtClean="0">
                <a:solidFill>
                  <a:srgbClr val="002060"/>
                </a:solidFill>
              </a:rPr>
              <a:t>Constituents include broad range VOCs</a:t>
            </a:r>
            <a:r>
              <a:rPr lang="en-US" altLang="en-US" dirty="0">
                <a:solidFill>
                  <a:srgbClr val="002060"/>
                </a:solidFill>
              </a:rPr>
              <a:t>, SVOCs, </a:t>
            </a:r>
            <a:r>
              <a:rPr lang="en-US" altLang="en-US" dirty="0" smtClean="0">
                <a:solidFill>
                  <a:srgbClr val="002060"/>
                </a:solidFill>
              </a:rPr>
              <a:t>PCB and metals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dirty="0" smtClean="0">
                <a:solidFill>
                  <a:srgbClr val="002060"/>
                </a:solidFill>
              </a:rPr>
              <a:t>Areas with free </a:t>
            </a:r>
            <a:r>
              <a:rPr lang="en-US" altLang="en-US" dirty="0">
                <a:solidFill>
                  <a:srgbClr val="002060"/>
                </a:solidFill>
              </a:rPr>
              <a:t>phase organics (DNAPL) below </a:t>
            </a:r>
            <a:r>
              <a:rPr lang="en-US" altLang="en-US" dirty="0" smtClean="0">
                <a:solidFill>
                  <a:srgbClr val="002060"/>
                </a:solidFill>
              </a:rPr>
              <a:t>water table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dirty="0" smtClean="0">
                <a:solidFill>
                  <a:srgbClr val="002060"/>
                </a:solidFill>
              </a:rPr>
              <a:t>Large quantities of impacted waste water residuals/sludge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dirty="0" smtClean="0">
                <a:solidFill>
                  <a:srgbClr val="002060"/>
                </a:solidFill>
              </a:rPr>
              <a:t>Shallow groundwater impacts across the Site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dirty="0" smtClean="0">
                <a:solidFill>
                  <a:srgbClr val="002060"/>
                </a:solidFill>
              </a:rPr>
              <a:t>Limited impacts below </a:t>
            </a:r>
            <a:r>
              <a:rPr lang="en-US" altLang="en-US" dirty="0" err="1" smtClean="0">
                <a:solidFill>
                  <a:srgbClr val="002060"/>
                </a:solidFill>
              </a:rPr>
              <a:t>aquitard</a:t>
            </a:r>
            <a:endParaRPr lang="en-US" altLang="en-US" dirty="0" smtClean="0">
              <a:solidFill>
                <a:srgbClr val="002060"/>
              </a:solidFill>
            </a:endParaRPr>
          </a:p>
          <a:p>
            <a:pPr marL="230188" lvl="0" indent="-230188" eaLnBrk="1" hangingPunct="1">
              <a:spcBef>
                <a:spcPts val="0"/>
              </a:spcBef>
            </a:pPr>
            <a:r>
              <a:rPr lang="en-US" altLang="en-US" sz="2400" dirty="0" smtClean="0">
                <a:solidFill>
                  <a:srgbClr val="002060"/>
                </a:solidFill>
              </a:rPr>
              <a:t>Regulatory Drivers</a:t>
            </a:r>
          </a:p>
          <a:p>
            <a:pPr marL="627063" lvl="1" indent="-230188" eaLnBrk="1" hangingPunct="1">
              <a:spcBef>
                <a:spcPts val="0"/>
              </a:spcBef>
            </a:pPr>
            <a:r>
              <a:rPr lang="en-US" altLang="en-US" dirty="0" smtClean="0">
                <a:solidFill>
                  <a:srgbClr val="002060"/>
                </a:solidFill>
              </a:rPr>
              <a:t>RCRA </a:t>
            </a:r>
            <a:r>
              <a:rPr lang="en-US" altLang="en-US" dirty="0">
                <a:solidFill>
                  <a:srgbClr val="002060"/>
                </a:solidFill>
              </a:rPr>
              <a:t>3008(h) Corrective Action </a:t>
            </a:r>
            <a:r>
              <a:rPr lang="en-US" altLang="en-US" dirty="0" smtClean="0">
                <a:solidFill>
                  <a:srgbClr val="002060"/>
                </a:solidFill>
              </a:rPr>
              <a:t>Order</a:t>
            </a:r>
          </a:p>
          <a:p>
            <a:pPr marL="627063" lvl="1" indent="-230188" eaLnBrk="1" hangingPunct="1">
              <a:spcBef>
                <a:spcPts val="0"/>
              </a:spcBef>
            </a:pPr>
            <a:r>
              <a:rPr lang="en-US" altLang="en-US" dirty="0" smtClean="0">
                <a:solidFill>
                  <a:srgbClr val="002060"/>
                </a:solidFill>
              </a:rPr>
              <a:t>CT Transfer Act</a:t>
            </a:r>
            <a:endParaRPr lang="en-US" altLang="en-US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endParaRPr lang="en-US" altLang="en-US" sz="1400" dirty="0" smtClean="0">
              <a:solidFill>
                <a:srgbClr val="85273B"/>
              </a:solidFill>
            </a:endParaRPr>
          </a:p>
          <a:p>
            <a:pPr eaLnBrk="1" hangingPunct="1">
              <a:buClr>
                <a:srgbClr val="000099"/>
              </a:buClr>
              <a:buSzPct val="75000"/>
              <a:buFont typeface="Arial" pitchFamily="34" charset="0"/>
              <a:buNone/>
            </a:pPr>
            <a:endParaRPr lang="en-US" altLang="en-US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2450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228599"/>
            <a:ext cx="9143999" cy="53340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en-US" sz="26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Greener Cleanup Design/Construction Considerations</a:t>
            </a:r>
            <a:endParaRPr lang="en-US" sz="2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Arial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39712" y="990600"/>
            <a:ext cx="8523288" cy="5791200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002060"/>
                </a:solidFill>
                <a:cs typeface="Arial" pitchFamily="34" charset="0"/>
              </a:rPr>
              <a:t>Environmental </a:t>
            </a:r>
            <a:r>
              <a:rPr lang="en-US" sz="2400" kern="0" dirty="0">
                <a:solidFill>
                  <a:srgbClr val="002060"/>
                </a:solidFill>
                <a:cs typeface="Arial" pitchFamily="34" charset="0"/>
              </a:rPr>
              <a:t>footprint</a:t>
            </a:r>
          </a:p>
          <a:p>
            <a:pPr marL="228600" indent="-22860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002060"/>
                </a:solidFill>
                <a:cs typeface="Arial" pitchFamily="34" charset="0"/>
              </a:rPr>
              <a:t>Overall chemical mass removal (i.e. DNAPL area)</a:t>
            </a:r>
            <a:endParaRPr lang="en-US" sz="2400" kern="0" dirty="0">
              <a:solidFill>
                <a:srgbClr val="002060"/>
              </a:solidFill>
              <a:cs typeface="Arial" pitchFamily="34" charset="0"/>
            </a:endParaRPr>
          </a:p>
          <a:p>
            <a:pPr marL="228600" indent="-22860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002060"/>
                </a:solidFill>
                <a:cs typeface="Arial" pitchFamily="34" charset="0"/>
              </a:rPr>
              <a:t>Impact/nuisances to the community</a:t>
            </a:r>
            <a:endParaRPr lang="en-US" sz="2400" kern="0" dirty="0">
              <a:solidFill>
                <a:srgbClr val="002060"/>
              </a:solidFill>
              <a:cs typeface="Arial" pitchFamily="34" charset="0"/>
            </a:endParaRPr>
          </a:p>
          <a:p>
            <a:pPr marL="228600" indent="-22860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002060"/>
                </a:solidFill>
                <a:cs typeface="Arial" pitchFamily="34" charset="0"/>
              </a:rPr>
              <a:t>Remediation worker safety</a:t>
            </a:r>
          </a:p>
          <a:p>
            <a:pPr marL="228600" indent="-22860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002060"/>
                </a:solidFill>
                <a:cs typeface="Arial" pitchFamily="34" charset="0"/>
              </a:rPr>
              <a:t>Beneficial </a:t>
            </a:r>
            <a:r>
              <a:rPr lang="en-US" sz="2400" kern="0" dirty="0">
                <a:solidFill>
                  <a:srgbClr val="002060"/>
                </a:solidFill>
                <a:cs typeface="Arial" pitchFamily="34" charset="0"/>
              </a:rPr>
              <a:t>reuse of Site</a:t>
            </a:r>
          </a:p>
          <a:p>
            <a:pPr marL="228600" indent="-22860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002060"/>
                </a:solidFill>
                <a:cs typeface="Arial" pitchFamily="34" charset="0"/>
              </a:rPr>
              <a:t>Public support for </a:t>
            </a:r>
            <a:r>
              <a:rPr lang="en-US" sz="2400" kern="0" dirty="0" smtClean="0">
                <a:solidFill>
                  <a:srgbClr val="002060"/>
                </a:solidFill>
                <a:cs typeface="Arial" pitchFamily="34" charset="0"/>
              </a:rPr>
              <a:t>remedy</a:t>
            </a:r>
          </a:p>
          <a:p>
            <a:pPr marL="228600" indent="-22860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Short term vs long term costs</a:t>
            </a:r>
          </a:p>
          <a:p>
            <a:pPr marL="228600" indent="-22860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ore elements for greener cleanup (defined by ASTM)</a:t>
            </a:r>
          </a:p>
          <a:p>
            <a:pPr marL="685800" lvl="1" indent="-22860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Energy</a:t>
            </a:r>
          </a:p>
          <a:p>
            <a:pPr marL="685800" lvl="1" indent="-22860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Air</a:t>
            </a:r>
          </a:p>
          <a:p>
            <a:pPr marL="685800" lvl="1" indent="-22860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Water</a:t>
            </a:r>
          </a:p>
          <a:p>
            <a:pPr marL="685800" lvl="1" indent="-22860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Land &amp; Ecosystems</a:t>
            </a:r>
          </a:p>
          <a:p>
            <a:pPr marL="685800" lvl="1" indent="-228600"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Materials &amp; Waste</a:t>
            </a:r>
            <a:endParaRPr lang="en-US" sz="2400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Clr>
                <a:srgbClr val="000099"/>
              </a:buClr>
              <a:buSzPct val="100000"/>
              <a:buFont typeface="Arial" pitchFamily="34" charset="0"/>
              <a:buChar char="•"/>
              <a:defRPr/>
            </a:pPr>
            <a:endParaRPr lang="en-US" sz="2400" kern="0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282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990600"/>
          </a:xfrm>
        </p:spPr>
        <p:txBody>
          <a:bodyPr/>
          <a:lstStyle/>
          <a:p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CMS Carbon Footprint Comparison</a:t>
            </a:r>
            <a:b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b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Energy, Air, Water, Materials &amp; Waste, Land Reuse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1230042"/>
              </p:ext>
            </p:extLst>
          </p:nvPr>
        </p:nvGraphicFramePr>
        <p:xfrm>
          <a:off x="457200" y="1066800"/>
          <a:ext cx="8229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03326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Framework_PPTOptional pages">
  <a:themeElements>
    <a:clrScheme name="">
      <a:dk1>
        <a:srgbClr val="666666"/>
      </a:dk1>
      <a:lt1>
        <a:srgbClr val="FFFFFF"/>
      </a:lt1>
      <a:dk2>
        <a:srgbClr val="8DC63F"/>
      </a:dk2>
      <a:lt2>
        <a:srgbClr val="89D4E3"/>
      </a:lt2>
      <a:accent1>
        <a:srgbClr val="0092D0"/>
      </a:accent1>
      <a:accent2>
        <a:srgbClr val="C6C6C6"/>
      </a:accent2>
      <a:accent3>
        <a:srgbClr val="FFFFFF"/>
      </a:accent3>
      <a:accent4>
        <a:srgbClr val="565656"/>
      </a:accent4>
      <a:accent5>
        <a:srgbClr val="AAC7E4"/>
      </a:accent5>
      <a:accent6>
        <a:srgbClr val="B3B3B3"/>
      </a:accent6>
      <a:hlink>
        <a:srgbClr val="00AEEF"/>
      </a:hlink>
      <a:folHlink>
        <a:srgbClr val="46166B"/>
      </a:folHlink>
    </a:clrScheme>
    <a:fontScheme name="6_Framework_PPTOptional pag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solidFill>
            <a:srgbClr val="0093CF"/>
          </a:solidFill>
          <a:headEnd type="none" w="med" len="med"/>
          <a:tailEnd type="none" w="med" len="med"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pitchFamily="34" charset="0"/>
            <a:ea typeface="ＭＳ Ｐゴシック" charset="-128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pitchFamily="34" charset="0"/>
            <a:ea typeface="ＭＳ Ｐゴシック" charset="-128"/>
          </a:defRPr>
        </a:defPPr>
      </a:lstStyle>
    </a:lnDef>
  </a:objectDefaults>
  <a:extraClrSchemeLst>
    <a:extraClrScheme>
      <a:clrScheme name="6_Framework_PPTOptional 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Framework_PPTOptional 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Framework_PPTOptional 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Framework_PPTOptional 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Framework_PPTOptional 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Framework_PPTOptional 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Framework_PPTOptional 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Framework_PPTOptional 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Framework_PPTOptional 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Framework_PPTOptional 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Framework_PPTOptional 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Framework_PPTOptional 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Category xmlns="c8b29bcb-b169-418d-b6de-168b605ec885">ELT</Category>
  </documentManagement>
</p:properties>
</file>

<file path=customXml/item3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PolicyAudit">
      <p:Name>Auditing</p:Name>
      <p:Description>Audits user actions on documents and list items to the Audit Log.</p:Description>
      <p:CustomData>
        <Audit>
          <Update/>
          <View/>
          <CheckInOut/>
          <MoveCopy/>
          <DeleteRestore/>
        </Audit>
      </p:CustomData>
    </p:PolicyItem>
  </p:PolicyItems>
</p:Policy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C6900A2DBB7D4298868E6A0FD08E57" ma:contentTypeVersion="6" ma:contentTypeDescription="Create a new document." ma:contentTypeScope="" ma:versionID="51621fc079a3b9b142790bcc97bb4b26">
  <xsd:schema xmlns:xsd="http://www.w3.org/2001/XMLSchema" xmlns:p="http://schemas.microsoft.com/office/2006/metadata/properties" xmlns:ns2="c8b29bcb-b169-418d-b6de-168b605ec885" xmlns:ns3="72df3fdb-92ca-46d4-b985-72dfa6d2d250" targetNamespace="http://schemas.microsoft.com/office/2006/metadata/properties" ma:root="true" ma:fieldsID="f2e639ef674f3ae30f7cdd6d54ab5949" ns2:_="" ns3:_="">
    <xsd:import namespace="c8b29bcb-b169-418d-b6de-168b605ec885"/>
    <xsd:import namespace="72df3fdb-92ca-46d4-b985-72dfa6d2d250"/>
    <xsd:element name="properties">
      <xsd:complexType>
        <xsd:sequence>
          <xsd:element name="documentManagement">
            <xsd:complexType>
              <xsd:all>
                <xsd:element ref="ns2:Category"/>
                <xsd:element ref="ns3:_dlc_Exempt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c8b29bcb-b169-418d-b6de-168b605ec885" elementFormDefault="qualified">
    <xsd:import namespace="http://schemas.microsoft.com/office/2006/documentManagement/types"/>
    <xsd:element name="Category" ma:index="8" ma:displayName="Category" ma:format="Dropdown" ma:internalName="Category">
      <xsd:simpleType>
        <xsd:union memberTypes="dms:Text">
          <xsd:simpleType>
            <xsd:restriction base="dms:Choice">
              <xsd:enumeration value="Archive"/>
              <xsd:enumeration value="Board of Directors"/>
              <xsd:enumeration value="Business Development"/>
              <xsd:enumeration value="Divisional Information"/>
              <xsd:enumeration value="ELT"/>
              <xsd:enumeration value="Finance"/>
              <xsd:enumeration value="Legal"/>
              <xsd:enumeration value="Medical"/>
              <xsd:enumeration value="Pfizer Global Manufacturing"/>
              <xsd:enumeration value="Policy, External Affairs &amp; Communications"/>
              <xsd:enumeration value="Useful Information"/>
              <xsd:enumeration value="Worldwide Biopharmaceuticals Business"/>
              <xsd:enumeration value="Worldwide R&amp;D"/>
            </xsd:restriction>
          </xsd:simpleType>
        </xsd:union>
      </xsd:simpleType>
    </xsd:element>
  </xsd:schema>
  <xsd:schema xmlns:xsd="http://www.w3.org/2001/XMLSchema" xmlns:dms="http://schemas.microsoft.com/office/2006/documentManagement/types" targetNamespace="72df3fdb-92ca-46d4-b985-72dfa6d2d250" elementFormDefault="qualified">
    <xsd:import namespace="http://schemas.microsoft.com/office/2006/documentManagement/types"/>
    <xsd:element name="_dlc_Exempt" ma:index="9" nillable="true" ma:displayName="Exempt from Policy" ma:description="" ma:hidden="true" ma:internalName="_dlc_Exempt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8045385D-C882-40AE-AA21-6A868FBEAC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BAC457-CD4E-45F5-B113-45F3AEBE106E}">
  <ds:schemaRefs>
    <ds:schemaRef ds:uri="http://purl.org/dc/terms/"/>
    <ds:schemaRef ds:uri="http://schemas.openxmlformats.org/package/2006/metadata/core-properties"/>
    <ds:schemaRef ds:uri="c8b29bcb-b169-418d-b6de-168b605ec885"/>
    <ds:schemaRef ds:uri="http://purl.org/dc/dcmitype/"/>
    <ds:schemaRef ds:uri="http://schemas.microsoft.com/office/2006/documentManagement/types"/>
    <ds:schemaRef ds:uri="http://schemas.microsoft.com/office/2006/metadata/properties"/>
    <ds:schemaRef ds:uri="72df3fdb-92ca-46d4-b985-72dfa6d2d250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3681405-1EED-410F-82C7-9E0C5C87A9C6}">
  <ds:schemaRefs>
    <ds:schemaRef ds:uri="office.server.policy"/>
  </ds:schemaRefs>
</ds:datastoreItem>
</file>

<file path=customXml/itemProps4.xml><?xml version="1.0" encoding="utf-8"?>
<ds:datastoreItem xmlns:ds="http://schemas.openxmlformats.org/officeDocument/2006/customXml" ds:itemID="{AD6E73EB-23ED-4EB1-80F8-8A2D88E06B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b29bcb-b169-418d-b6de-168b605ec885"/>
    <ds:schemaRef ds:uri="72df3fdb-92ca-46d4-b985-72dfa6d2d250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10543</TotalTime>
  <Words>1131</Words>
  <Application>Microsoft Office PowerPoint</Application>
  <PresentationFormat>On-screen Show (4:3)</PresentationFormat>
  <Paragraphs>183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6_Framework_PPTOptional pages</vt:lpstr>
      <vt:lpstr>Industry Perspective on Greener Cleanups  PHARMACIA &amp; UPJOHN COMPANY LLC Greener Cleanup Case Study</vt:lpstr>
      <vt:lpstr>Presentation Outline</vt:lpstr>
      <vt:lpstr>Why Sustainable, Greener Cleanup?</vt:lpstr>
      <vt:lpstr>Some General Principles</vt:lpstr>
      <vt:lpstr>Pharmacia &amp; Upjohn Company LLC Site North Haven, CT</vt:lpstr>
      <vt:lpstr>Pharmacia &amp; Upjohn Company LLC Site</vt:lpstr>
      <vt:lpstr>Site Conditions – Post Operations</vt:lpstr>
      <vt:lpstr>PowerPoint Presentation</vt:lpstr>
      <vt:lpstr>CMS Carbon Footprint Comparison Energy, Air, Water, Materials &amp; Waste, Land Reuse</vt:lpstr>
      <vt:lpstr>PowerPoint Presentation</vt:lpstr>
      <vt:lpstr>Key Components of CMS Selected Remedy </vt:lpstr>
      <vt:lpstr>Sediment Removals Land &amp; Ecosystems: Conserve, Protect &amp; Restore</vt:lpstr>
      <vt:lpstr>Groundwater Control Water: Improve Quality, Decrease Quantity of Use</vt:lpstr>
      <vt:lpstr>In-Situ Thermal Remediation of DNAPL Energy: Reduction, Efficiency and Renewables</vt:lpstr>
      <vt:lpstr>East Side Consolidation, Stabilization, Covers Materials &amp; Waste:  Minimize, Reuse, Recycle </vt:lpstr>
      <vt:lpstr>East Side Ecological Restoration Land &amp; Ecosystems: Conserve, Protect &amp; Restore</vt:lpstr>
      <vt:lpstr>Pharmacia &amp; Upjohn Company LLC Site North Haven, CT</vt:lpstr>
      <vt:lpstr>Greener Cleanup Value-Added: Not Just Money Saved</vt:lpstr>
      <vt:lpstr>Notable Green BMPs</vt:lpstr>
      <vt:lpstr>Review of Green Remediation Cost Impacts for North Haven</vt:lpstr>
      <vt:lpstr>PowerPoint Presentation</vt:lpstr>
      <vt:lpstr>Pharmacia &amp; Upjohn Company LLC Site North Haven, CT</vt:lpstr>
      <vt:lpstr>PowerPoint Presentation</vt:lpstr>
      <vt:lpstr>PowerPoint Presentation</vt:lpstr>
    </vt:vector>
  </TitlesOfParts>
  <Company>Pfizer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Downey, Russell G.</dc:creator>
  <cp:lastModifiedBy>rgdowney</cp:lastModifiedBy>
  <cp:revision>709</cp:revision>
  <cp:lastPrinted>2016-05-09T12:45:31Z</cp:lastPrinted>
  <dcterms:created xsi:type="dcterms:W3CDTF">2010-07-13T13:11:45Z</dcterms:created>
  <dcterms:modified xsi:type="dcterms:W3CDTF">2016-09-23T19:13:52Z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0x0101005BC6900A2DBB7D4298868E6A0FD08E57</vt:lpwstr>
  </property>
</Properties>
</file>