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4" r:id="rId3"/>
  </p:sldMasterIdLst>
  <p:notesMasterIdLst>
    <p:notesMasterId r:id="rId12"/>
  </p:notesMasterIdLst>
  <p:handoutMasterIdLst>
    <p:handoutMasterId r:id="rId13"/>
  </p:handoutMasterIdLst>
  <p:sldIdLst>
    <p:sldId id="258" r:id="rId4"/>
    <p:sldId id="270" r:id="rId5"/>
    <p:sldId id="262" r:id="rId6"/>
    <p:sldId id="263" r:id="rId7"/>
    <p:sldId id="268" r:id="rId8"/>
    <p:sldId id="266" r:id="rId9"/>
    <p:sldId id="269" r:id="rId10"/>
    <p:sldId id="271" r:id="rId11"/>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11" autoAdjust="0"/>
    <p:restoredTop sz="70681" autoAdjust="0"/>
  </p:normalViewPr>
  <p:slideViewPr>
    <p:cSldViewPr>
      <p:cViewPr>
        <p:scale>
          <a:sx n="76" d="100"/>
          <a:sy n="76" d="100"/>
        </p:scale>
        <p:origin x="-1728"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handoutMaster" Target="handoutMasters/handout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1C810F-AC89-43BC-B5F0-86968275EE65}"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40F9E14C-256F-4AC9-A6AD-64DE6E54EFCF}">
      <dgm:prSet phldrT="[Text]"/>
      <dgm:spPr/>
      <dgm:t>
        <a:bodyPr/>
        <a:lstStyle/>
        <a:p>
          <a:r>
            <a:rPr lang="en-US" b="1" dirty="0" smtClean="0">
              <a:latin typeface="Arial" panose="020B0604020202020204" pitchFamily="34" charset="0"/>
              <a:cs typeface="Arial" panose="020B0604020202020204" pitchFamily="34" charset="0"/>
            </a:rPr>
            <a:t>Methods and technologies to detect hazardous substances in the environment</a:t>
          </a:r>
          <a:endParaRPr lang="en-US" b="1" dirty="0">
            <a:latin typeface="Arial" panose="020B0604020202020204" pitchFamily="34" charset="0"/>
            <a:cs typeface="Arial" panose="020B0604020202020204" pitchFamily="34" charset="0"/>
          </a:endParaRPr>
        </a:p>
      </dgm:t>
    </dgm:pt>
    <dgm:pt modelId="{371BE978-1A77-473B-AFD6-C78880F3BBF8}" type="parTrans" cxnId="{A9522449-8882-4405-A830-3C91971BA0A7}">
      <dgm:prSet/>
      <dgm:spPr/>
      <dgm:t>
        <a:bodyPr/>
        <a:lstStyle/>
        <a:p>
          <a:endParaRPr lang="en-US">
            <a:latin typeface="Arial" panose="020B0604020202020204" pitchFamily="34" charset="0"/>
            <a:cs typeface="Arial" panose="020B0604020202020204" pitchFamily="34" charset="0"/>
          </a:endParaRPr>
        </a:p>
      </dgm:t>
    </dgm:pt>
    <dgm:pt modelId="{CEC58BC2-AC15-4C7F-903B-F26C20D0FE5C}" type="sibTrans" cxnId="{A9522449-8882-4405-A830-3C91971BA0A7}">
      <dgm:prSet/>
      <dgm:spPr/>
      <dgm:t>
        <a:bodyPr/>
        <a:lstStyle/>
        <a:p>
          <a:endParaRPr lang="en-US">
            <a:latin typeface="Arial" panose="020B0604020202020204" pitchFamily="34" charset="0"/>
            <a:cs typeface="Arial" panose="020B0604020202020204" pitchFamily="34" charset="0"/>
          </a:endParaRPr>
        </a:p>
      </dgm:t>
    </dgm:pt>
    <dgm:pt modelId="{AD330851-3D3D-412D-A1D0-C23957177AC6}">
      <dgm:prSet phldrT="[Text]"/>
      <dgm:spPr/>
      <dgm:t>
        <a:bodyPr/>
        <a:lstStyle/>
        <a:p>
          <a:r>
            <a:rPr lang="en-US" b="1" dirty="0" smtClean="0">
              <a:latin typeface="Arial" panose="020B0604020202020204" pitchFamily="34" charset="0"/>
              <a:cs typeface="Arial" panose="020B0604020202020204" pitchFamily="34" charset="0"/>
            </a:rPr>
            <a:t>Advanced techniques for the detection, assessment, and evaluation of the effects on human health of hazardous substances</a:t>
          </a:r>
          <a:endParaRPr lang="en-US" b="1" dirty="0">
            <a:latin typeface="Arial" panose="020B0604020202020204" pitchFamily="34" charset="0"/>
            <a:cs typeface="Arial" panose="020B0604020202020204" pitchFamily="34" charset="0"/>
          </a:endParaRPr>
        </a:p>
      </dgm:t>
    </dgm:pt>
    <dgm:pt modelId="{E3A4891C-DE8B-42D3-A7A6-16E6CEECEB41}" type="parTrans" cxnId="{4D5556ED-7CA7-45DE-92BE-4D68F3C731D2}">
      <dgm:prSet/>
      <dgm:spPr/>
      <dgm:t>
        <a:bodyPr/>
        <a:lstStyle/>
        <a:p>
          <a:endParaRPr lang="en-US">
            <a:latin typeface="Arial" panose="020B0604020202020204" pitchFamily="34" charset="0"/>
            <a:cs typeface="Arial" panose="020B0604020202020204" pitchFamily="34" charset="0"/>
          </a:endParaRPr>
        </a:p>
      </dgm:t>
    </dgm:pt>
    <dgm:pt modelId="{59223534-EDE5-4D05-A245-5B174FC5C43F}" type="sibTrans" cxnId="{4D5556ED-7CA7-45DE-92BE-4D68F3C731D2}">
      <dgm:prSet/>
      <dgm:spPr/>
      <dgm:t>
        <a:bodyPr/>
        <a:lstStyle/>
        <a:p>
          <a:endParaRPr lang="en-US">
            <a:latin typeface="Arial" panose="020B0604020202020204" pitchFamily="34" charset="0"/>
            <a:cs typeface="Arial" panose="020B0604020202020204" pitchFamily="34" charset="0"/>
          </a:endParaRPr>
        </a:p>
      </dgm:t>
    </dgm:pt>
    <dgm:pt modelId="{ABEF81A1-49D0-4181-93C1-87B42AD36865}">
      <dgm:prSet phldrT="[Text]"/>
      <dgm:spPr>
        <a:solidFill>
          <a:schemeClr val="accent6"/>
        </a:solidFill>
      </dgm:spPr>
      <dgm:t>
        <a:bodyPr/>
        <a:lstStyle/>
        <a:p>
          <a:r>
            <a:rPr lang="en-US" b="1" dirty="0" smtClean="0">
              <a:latin typeface="Arial" panose="020B0604020202020204" pitchFamily="34" charset="0"/>
              <a:cs typeface="Arial" panose="020B0604020202020204" pitchFamily="34" charset="0"/>
            </a:rPr>
            <a:t>Methods to assess the risks to human health presented by hazardous substances</a:t>
          </a:r>
          <a:endParaRPr lang="en-US" b="1" dirty="0">
            <a:latin typeface="Arial" panose="020B0604020202020204" pitchFamily="34" charset="0"/>
            <a:cs typeface="Arial" panose="020B0604020202020204" pitchFamily="34" charset="0"/>
          </a:endParaRPr>
        </a:p>
      </dgm:t>
    </dgm:pt>
    <dgm:pt modelId="{EFC4D35F-50CE-4C2F-A0A5-0643C05197D8}" type="parTrans" cxnId="{E81A17B5-3F34-4E26-908E-83DCCC5DBEF4}">
      <dgm:prSet/>
      <dgm:spPr/>
      <dgm:t>
        <a:bodyPr/>
        <a:lstStyle/>
        <a:p>
          <a:endParaRPr lang="en-US">
            <a:latin typeface="Arial" panose="020B0604020202020204" pitchFamily="34" charset="0"/>
            <a:cs typeface="Arial" panose="020B0604020202020204" pitchFamily="34" charset="0"/>
          </a:endParaRPr>
        </a:p>
      </dgm:t>
    </dgm:pt>
    <dgm:pt modelId="{FBCD8AB5-FB1F-4CCA-B1CD-20C90BFDD3C1}" type="sibTrans" cxnId="{E81A17B5-3F34-4E26-908E-83DCCC5DBEF4}">
      <dgm:prSet/>
      <dgm:spPr/>
      <dgm:t>
        <a:bodyPr/>
        <a:lstStyle/>
        <a:p>
          <a:endParaRPr lang="en-US">
            <a:latin typeface="Arial" panose="020B0604020202020204" pitchFamily="34" charset="0"/>
            <a:cs typeface="Arial" panose="020B0604020202020204" pitchFamily="34" charset="0"/>
          </a:endParaRPr>
        </a:p>
      </dgm:t>
    </dgm:pt>
    <dgm:pt modelId="{E178D227-8235-4DCB-9798-EFE5154F369C}">
      <dgm:prSet phldrT="[Text]"/>
      <dgm:spPr/>
      <dgm:t>
        <a:bodyPr/>
        <a:lstStyle/>
        <a:p>
          <a:r>
            <a:rPr lang="en-US" b="1" dirty="0" smtClean="0">
              <a:latin typeface="Arial" panose="020B0604020202020204" pitchFamily="34" charset="0"/>
              <a:cs typeface="Arial" panose="020B0604020202020204" pitchFamily="34" charset="0"/>
            </a:rPr>
            <a:t>Basic biological, chemical, and physical methods to reduce the amount and toxicity of hazardous substances</a:t>
          </a:r>
          <a:endParaRPr lang="en-US" b="1" dirty="0">
            <a:latin typeface="Arial" panose="020B0604020202020204" pitchFamily="34" charset="0"/>
            <a:cs typeface="Arial" panose="020B0604020202020204" pitchFamily="34" charset="0"/>
          </a:endParaRPr>
        </a:p>
      </dgm:t>
    </dgm:pt>
    <dgm:pt modelId="{CC6A6810-8297-4E49-B0D1-A374B89A0E1E}" type="parTrans" cxnId="{0FE087CD-1CD7-47F9-A620-696F531CDDCB}">
      <dgm:prSet/>
      <dgm:spPr/>
      <dgm:t>
        <a:bodyPr/>
        <a:lstStyle/>
        <a:p>
          <a:endParaRPr lang="en-US">
            <a:latin typeface="Arial" panose="020B0604020202020204" pitchFamily="34" charset="0"/>
            <a:cs typeface="Arial" panose="020B0604020202020204" pitchFamily="34" charset="0"/>
          </a:endParaRPr>
        </a:p>
      </dgm:t>
    </dgm:pt>
    <dgm:pt modelId="{922E061F-3296-404E-898D-9D28888FD273}" type="sibTrans" cxnId="{0FE087CD-1CD7-47F9-A620-696F531CDDCB}">
      <dgm:prSet/>
      <dgm:spPr/>
      <dgm:t>
        <a:bodyPr/>
        <a:lstStyle/>
        <a:p>
          <a:endParaRPr lang="en-US">
            <a:latin typeface="Arial" panose="020B0604020202020204" pitchFamily="34" charset="0"/>
            <a:cs typeface="Arial" panose="020B0604020202020204" pitchFamily="34" charset="0"/>
          </a:endParaRPr>
        </a:p>
      </dgm:t>
    </dgm:pt>
    <dgm:pt modelId="{C22A47DB-9C74-4807-87ED-F08C579D9598}" type="pres">
      <dgm:prSet presAssocID="{CF1C810F-AC89-43BC-B5F0-86968275EE65}" presName="diagram" presStyleCnt="0">
        <dgm:presLayoutVars>
          <dgm:dir/>
          <dgm:resizeHandles val="exact"/>
        </dgm:presLayoutVars>
      </dgm:prSet>
      <dgm:spPr/>
      <dgm:t>
        <a:bodyPr/>
        <a:lstStyle/>
        <a:p>
          <a:endParaRPr lang="en-US"/>
        </a:p>
      </dgm:t>
    </dgm:pt>
    <dgm:pt modelId="{B3AA7F8B-AFF4-4579-B84C-8FE5DF3C2F6F}" type="pres">
      <dgm:prSet presAssocID="{40F9E14C-256F-4AC9-A6AD-64DE6E54EFCF}" presName="node" presStyleLbl="node1" presStyleIdx="0" presStyleCnt="4" custLinFactNeighborX="5000">
        <dgm:presLayoutVars>
          <dgm:bulletEnabled val="1"/>
        </dgm:presLayoutVars>
      </dgm:prSet>
      <dgm:spPr>
        <a:prstGeom prst="roundRect">
          <a:avLst/>
        </a:prstGeom>
      </dgm:spPr>
      <dgm:t>
        <a:bodyPr/>
        <a:lstStyle/>
        <a:p>
          <a:endParaRPr lang="en-US"/>
        </a:p>
      </dgm:t>
    </dgm:pt>
    <dgm:pt modelId="{35FC5FF9-23E9-4A35-82E1-FE74DBFA73C0}" type="pres">
      <dgm:prSet presAssocID="{CEC58BC2-AC15-4C7F-903B-F26C20D0FE5C}" presName="sibTrans" presStyleCnt="0"/>
      <dgm:spPr/>
    </dgm:pt>
    <dgm:pt modelId="{F301618A-31BB-4EC9-A2BB-EC922C0B01F8}" type="pres">
      <dgm:prSet presAssocID="{AD330851-3D3D-412D-A1D0-C23957177AC6}" presName="node" presStyleLbl="node1" presStyleIdx="1" presStyleCnt="4" custLinFactNeighborY="-56">
        <dgm:presLayoutVars>
          <dgm:bulletEnabled val="1"/>
        </dgm:presLayoutVars>
      </dgm:prSet>
      <dgm:spPr>
        <a:prstGeom prst="roundRect">
          <a:avLst/>
        </a:prstGeom>
      </dgm:spPr>
      <dgm:t>
        <a:bodyPr/>
        <a:lstStyle/>
        <a:p>
          <a:endParaRPr lang="en-US"/>
        </a:p>
      </dgm:t>
    </dgm:pt>
    <dgm:pt modelId="{4CEEAF5C-C299-42B7-A60E-8AC5E3921391}" type="pres">
      <dgm:prSet presAssocID="{59223534-EDE5-4D05-A245-5B174FC5C43F}" presName="sibTrans" presStyleCnt="0"/>
      <dgm:spPr/>
    </dgm:pt>
    <dgm:pt modelId="{0C961D1B-F2C1-4BEB-90E6-89A703DBB7F7}" type="pres">
      <dgm:prSet presAssocID="{ABEF81A1-49D0-4181-93C1-87B42AD36865}" presName="node" presStyleLbl="node1" presStyleIdx="2" presStyleCnt="4" custLinFactNeighborX="5000" custLinFactNeighborY="-5925">
        <dgm:presLayoutVars>
          <dgm:bulletEnabled val="1"/>
        </dgm:presLayoutVars>
      </dgm:prSet>
      <dgm:spPr>
        <a:prstGeom prst="roundRect">
          <a:avLst/>
        </a:prstGeom>
      </dgm:spPr>
      <dgm:t>
        <a:bodyPr/>
        <a:lstStyle/>
        <a:p>
          <a:endParaRPr lang="en-US"/>
        </a:p>
      </dgm:t>
    </dgm:pt>
    <dgm:pt modelId="{393B2290-4973-465C-AC9A-2BA92A1B848D}" type="pres">
      <dgm:prSet presAssocID="{FBCD8AB5-FB1F-4CCA-B1CD-20C90BFDD3C1}" presName="sibTrans" presStyleCnt="0"/>
      <dgm:spPr/>
    </dgm:pt>
    <dgm:pt modelId="{0B935D50-9FE5-4AA2-9E99-B5A882A020E0}" type="pres">
      <dgm:prSet presAssocID="{E178D227-8235-4DCB-9798-EFE5154F369C}" presName="node" presStyleLbl="node1" presStyleIdx="3" presStyleCnt="4" custLinFactNeighborY="-5925">
        <dgm:presLayoutVars>
          <dgm:bulletEnabled val="1"/>
        </dgm:presLayoutVars>
      </dgm:prSet>
      <dgm:spPr>
        <a:prstGeom prst="roundRect">
          <a:avLst/>
        </a:prstGeom>
      </dgm:spPr>
      <dgm:t>
        <a:bodyPr/>
        <a:lstStyle/>
        <a:p>
          <a:endParaRPr lang="en-US"/>
        </a:p>
      </dgm:t>
    </dgm:pt>
  </dgm:ptLst>
  <dgm:cxnLst>
    <dgm:cxn modelId="{FB9A09DF-83DD-4D1E-9AC4-07B9E5C69024}" type="presOf" srcId="{40F9E14C-256F-4AC9-A6AD-64DE6E54EFCF}" destId="{B3AA7F8B-AFF4-4579-B84C-8FE5DF3C2F6F}" srcOrd="0" destOrd="0" presId="urn:microsoft.com/office/officeart/2005/8/layout/default"/>
    <dgm:cxn modelId="{0FE087CD-1CD7-47F9-A620-696F531CDDCB}" srcId="{CF1C810F-AC89-43BC-B5F0-86968275EE65}" destId="{E178D227-8235-4DCB-9798-EFE5154F369C}" srcOrd="3" destOrd="0" parTransId="{CC6A6810-8297-4E49-B0D1-A374B89A0E1E}" sibTransId="{922E061F-3296-404E-898D-9D28888FD273}"/>
    <dgm:cxn modelId="{CB4EE673-7B99-472B-9474-DBEDB0180910}" type="presOf" srcId="{ABEF81A1-49D0-4181-93C1-87B42AD36865}" destId="{0C961D1B-F2C1-4BEB-90E6-89A703DBB7F7}" srcOrd="0" destOrd="0" presId="urn:microsoft.com/office/officeart/2005/8/layout/default"/>
    <dgm:cxn modelId="{A9522449-8882-4405-A830-3C91971BA0A7}" srcId="{CF1C810F-AC89-43BC-B5F0-86968275EE65}" destId="{40F9E14C-256F-4AC9-A6AD-64DE6E54EFCF}" srcOrd="0" destOrd="0" parTransId="{371BE978-1A77-473B-AFD6-C78880F3BBF8}" sibTransId="{CEC58BC2-AC15-4C7F-903B-F26C20D0FE5C}"/>
    <dgm:cxn modelId="{E81A17B5-3F34-4E26-908E-83DCCC5DBEF4}" srcId="{CF1C810F-AC89-43BC-B5F0-86968275EE65}" destId="{ABEF81A1-49D0-4181-93C1-87B42AD36865}" srcOrd="2" destOrd="0" parTransId="{EFC4D35F-50CE-4C2F-A0A5-0643C05197D8}" sibTransId="{FBCD8AB5-FB1F-4CCA-B1CD-20C90BFDD3C1}"/>
    <dgm:cxn modelId="{4D5556ED-7CA7-45DE-92BE-4D68F3C731D2}" srcId="{CF1C810F-AC89-43BC-B5F0-86968275EE65}" destId="{AD330851-3D3D-412D-A1D0-C23957177AC6}" srcOrd="1" destOrd="0" parTransId="{E3A4891C-DE8B-42D3-A7A6-16E6CEECEB41}" sibTransId="{59223534-EDE5-4D05-A245-5B174FC5C43F}"/>
    <dgm:cxn modelId="{D49BC80C-87E1-4739-81CC-A755A49CD7B3}" type="presOf" srcId="{CF1C810F-AC89-43BC-B5F0-86968275EE65}" destId="{C22A47DB-9C74-4807-87ED-F08C579D9598}" srcOrd="0" destOrd="0" presId="urn:microsoft.com/office/officeart/2005/8/layout/default"/>
    <dgm:cxn modelId="{ABBB3861-29B1-4EFF-97DB-EC635BEF4434}" type="presOf" srcId="{E178D227-8235-4DCB-9798-EFE5154F369C}" destId="{0B935D50-9FE5-4AA2-9E99-B5A882A020E0}" srcOrd="0" destOrd="0" presId="urn:microsoft.com/office/officeart/2005/8/layout/default"/>
    <dgm:cxn modelId="{F9464927-0D8F-4788-AE16-A55E4374B827}" type="presOf" srcId="{AD330851-3D3D-412D-A1D0-C23957177AC6}" destId="{F301618A-31BB-4EC9-A2BB-EC922C0B01F8}" srcOrd="0" destOrd="0" presId="urn:microsoft.com/office/officeart/2005/8/layout/default"/>
    <dgm:cxn modelId="{FE2C1C1D-989C-454A-B657-8ECBD06D9966}" type="presParOf" srcId="{C22A47DB-9C74-4807-87ED-F08C579D9598}" destId="{B3AA7F8B-AFF4-4579-B84C-8FE5DF3C2F6F}" srcOrd="0" destOrd="0" presId="urn:microsoft.com/office/officeart/2005/8/layout/default"/>
    <dgm:cxn modelId="{47D5BED0-6086-4FE7-A451-6695368B6FD2}" type="presParOf" srcId="{C22A47DB-9C74-4807-87ED-F08C579D9598}" destId="{35FC5FF9-23E9-4A35-82E1-FE74DBFA73C0}" srcOrd="1" destOrd="0" presId="urn:microsoft.com/office/officeart/2005/8/layout/default"/>
    <dgm:cxn modelId="{AAD48038-63FF-4ADD-973A-2571915FF56A}" type="presParOf" srcId="{C22A47DB-9C74-4807-87ED-F08C579D9598}" destId="{F301618A-31BB-4EC9-A2BB-EC922C0B01F8}" srcOrd="2" destOrd="0" presId="urn:microsoft.com/office/officeart/2005/8/layout/default"/>
    <dgm:cxn modelId="{4FFFE9DF-B88D-4AD1-9C41-45A556BC36AA}" type="presParOf" srcId="{C22A47DB-9C74-4807-87ED-F08C579D9598}" destId="{4CEEAF5C-C299-42B7-A60E-8AC5E3921391}" srcOrd="3" destOrd="0" presId="urn:microsoft.com/office/officeart/2005/8/layout/default"/>
    <dgm:cxn modelId="{0A51E12F-BFCB-48B4-9CCE-667EE9BA35A7}" type="presParOf" srcId="{C22A47DB-9C74-4807-87ED-F08C579D9598}" destId="{0C961D1B-F2C1-4BEB-90E6-89A703DBB7F7}" srcOrd="4" destOrd="0" presId="urn:microsoft.com/office/officeart/2005/8/layout/default"/>
    <dgm:cxn modelId="{13F97276-C33B-4F1B-9F70-4A519400FCF1}" type="presParOf" srcId="{C22A47DB-9C74-4807-87ED-F08C579D9598}" destId="{393B2290-4973-465C-AC9A-2BA92A1B848D}" srcOrd="5" destOrd="0" presId="urn:microsoft.com/office/officeart/2005/8/layout/default"/>
    <dgm:cxn modelId="{05B0D584-D7F8-4C7B-8D29-F4C009417369}" type="presParOf" srcId="{C22A47DB-9C74-4807-87ED-F08C579D9598}" destId="{0B935D50-9FE5-4AA2-9E99-B5A882A020E0}" srcOrd="6"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2D3800-CB9F-4037-9F1D-A8D557FBA3C8}"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A32F6F34-FBD9-4070-9B53-AAEED517A4EC}">
      <dgm:prSet phldrT="[Text]" custT="1"/>
      <dgm:spPr>
        <a:solidFill>
          <a:schemeClr val="accent2"/>
        </a:solidFill>
      </dgm:spPr>
      <dgm:t>
        <a:bodyPr/>
        <a:lstStyle/>
        <a:p>
          <a:r>
            <a:rPr lang="en-US" sz="1600" b="1" dirty="0" smtClean="0">
              <a:latin typeface="Arial" panose="020B0604020202020204" pitchFamily="34" charset="0"/>
              <a:cs typeface="Arial" panose="020B0604020202020204" pitchFamily="34" charset="0"/>
            </a:rPr>
            <a:t>Biological response data</a:t>
          </a:r>
          <a:endParaRPr lang="en-US" sz="1600" b="1" dirty="0">
            <a:latin typeface="Arial" panose="020B0604020202020204" pitchFamily="34" charset="0"/>
            <a:cs typeface="Arial" panose="020B0604020202020204" pitchFamily="34" charset="0"/>
          </a:endParaRPr>
        </a:p>
      </dgm:t>
    </dgm:pt>
    <dgm:pt modelId="{4744BFF6-63C6-488A-B1DA-E94694243D33}" type="parTrans" cxnId="{FD9677C2-E8E3-46CC-B230-9E778B89E8A4}">
      <dgm:prSet/>
      <dgm:spPr/>
      <dgm:t>
        <a:bodyPr/>
        <a:lstStyle/>
        <a:p>
          <a:endParaRPr lang="en-US"/>
        </a:p>
      </dgm:t>
    </dgm:pt>
    <dgm:pt modelId="{472B743F-9B19-4DF3-AAC0-BB736AE16CAE}" type="sibTrans" cxnId="{FD9677C2-E8E3-46CC-B230-9E778B89E8A4}">
      <dgm:prSet/>
      <dgm:spPr/>
      <dgm:t>
        <a:bodyPr/>
        <a:lstStyle/>
        <a:p>
          <a:endParaRPr lang="en-US"/>
        </a:p>
      </dgm:t>
    </dgm:pt>
    <dgm:pt modelId="{7ED85405-C824-4600-828F-C75865AEA995}">
      <dgm:prSet phldrT="[Text]" custT="1"/>
      <dgm:spPr>
        <a:solidFill>
          <a:schemeClr val="accent2"/>
        </a:solidFill>
      </dgm:spPr>
      <dgm:t>
        <a:bodyPr/>
        <a:lstStyle/>
        <a:p>
          <a:r>
            <a:rPr lang="en-US" sz="1600" b="1" dirty="0" smtClean="0">
              <a:latin typeface="Arial" panose="020B0604020202020204" pitchFamily="34" charset="0"/>
              <a:cs typeface="Arial" panose="020B0604020202020204" pitchFamily="34" charset="0"/>
            </a:rPr>
            <a:t>Exposure data</a:t>
          </a:r>
          <a:endParaRPr lang="en-US" sz="1600" b="1" dirty="0">
            <a:latin typeface="Arial" panose="020B0604020202020204" pitchFamily="34" charset="0"/>
            <a:cs typeface="Arial" panose="020B0604020202020204" pitchFamily="34" charset="0"/>
          </a:endParaRPr>
        </a:p>
      </dgm:t>
    </dgm:pt>
    <dgm:pt modelId="{BBA873EB-ED11-46F7-9842-3B8FF96A91F4}" type="parTrans" cxnId="{16C8051A-BE5C-48B0-BB2F-96B35B8301E5}">
      <dgm:prSet/>
      <dgm:spPr/>
      <dgm:t>
        <a:bodyPr/>
        <a:lstStyle/>
        <a:p>
          <a:endParaRPr lang="en-US"/>
        </a:p>
      </dgm:t>
    </dgm:pt>
    <dgm:pt modelId="{B54579C5-B64F-4FA4-A348-5821662F6FF8}" type="sibTrans" cxnId="{16C8051A-BE5C-48B0-BB2F-96B35B8301E5}">
      <dgm:prSet/>
      <dgm:spPr/>
      <dgm:t>
        <a:bodyPr/>
        <a:lstStyle/>
        <a:p>
          <a:endParaRPr lang="en-US"/>
        </a:p>
      </dgm:t>
    </dgm:pt>
    <dgm:pt modelId="{77454C61-362E-4D74-A283-EA334D545DAD}">
      <dgm:prSet phldrT="[Text]" custT="1"/>
      <dgm:spPr>
        <a:solidFill>
          <a:schemeClr val="accent2"/>
        </a:solidFill>
      </dgm:spPr>
      <dgm:t>
        <a:bodyPr/>
        <a:lstStyle/>
        <a:p>
          <a:r>
            <a:rPr lang="en-US" sz="1600" b="1" dirty="0" smtClean="0">
              <a:latin typeface="Arial" panose="020B0604020202020204" pitchFamily="34" charset="0"/>
              <a:cs typeface="Arial" panose="020B0604020202020204" pitchFamily="34" charset="0"/>
            </a:rPr>
            <a:t>Fate and transport data</a:t>
          </a:r>
          <a:endParaRPr lang="en-US" sz="1600" b="1" dirty="0">
            <a:latin typeface="Arial" panose="020B0604020202020204" pitchFamily="34" charset="0"/>
            <a:cs typeface="Arial" panose="020B0604020202020204" pitchFamily="34" charset="0"/>
          </a:endParaRPr>
        </a:p>
      </dgm:t>
    </dgm:pt>
    <dgm:pt modelId="{D8A19078-BFC9-4D20-A46E-B72F20A00566}" type="parTrans" cxnId="{D06092E6-0C5D-4176-AA0A-4ADE4A8B617A}">
      <dgm:prSet/>
      <dgm:spPr/>
      <dgm:t>
        <a:bodyPr/>
        <a:lstStyle/>
        <a:p>
          <a:endParaRPr lang="en-US"/>
        </a:p>
      </dgm:t>
    </dgm:pt>
    <dgm:pt modelId="{166C3AB7-B9D1-43FA-8405-F7AF52EF292E}" type="sibTrans" cxnId="{D06092E6-0C5D-4176-AA0A-4ADE4A8B617A}">
      <dgm:prSet/>
      <dgm:spPr/>
      <dgm:t>
        <a:bodyPr/>
        <a:lstStyle/>
        <a:p>
          <a:endParaRPr lang="en-US"/>
        </a:p>
      </dgm:t>
    </dgm:pt>
    <dgm:pt modelId="{5B0A5B62-69D0-4B07-9A1F-E8314C262D7F}">
      <dgm:prSet phldrT="[Text]" custT="1"/>
      <dgm:spPr>
        <a:solidFill>
          <a:schemeClr val="accent2"/>
        </a:solidFill>
      </dgm:spPr>
      <dgm:t>
        <a:bodyPr/>
        <a:lstStyle/>
        <a:p>
          <a:r>
            <a:rPr lang="en-US" sz="1600" b="1" dirty="0" smtClean="0">
              <a:latin typeface="Arial" panose="020B0604020202020204" pitchFamily="34" charset="0"/>
              <a:cs typeface="Arial" panose="020B0604020202020204" pitchFamily="34" charset="0"/>
            </a:rPr>
            <a:t>Sustainable remediation data</a:t>
          </a:r>
          <a:endParaRPr lang="en-US" sz="1600" b="1" dirty="0">
            <a:latin typeface="Arial" panose="020B0604020202020204" pitchFamily="34" charset="0"/>
            <a:cs typeface="Arial" panose="020B0604020202020204" pitchFamily="34" charset="0"/>
          </a:endParaRPr>
        </a:p>
      </dgm:t>
    </dgm:pt>
    <dgm:pt modelId="{5D2CC564-DA2C-4966-856C-0F0A8EDD27D3}" type="parTrans" cxnId="{3C04D5BC-59D8-4EC0-992B-088B47220A2F}">
      <dgm:prSet/>
      <dgm:spPr/>
      <dgm:t>
        <a:bodyPr/>
        <a:lstStyle/>
        <a:p>
          <a:endParaRPr lang="en-US"/>
        </a:p>
      </dgm:t>
    </dgm:pt>
    <dgm:pt modelId="{C6A799C3-1C9E-4491-8B1A-B12DF16BD794}" type="sibTrans" cxnId="{3C04D5BC-59D8-4EC0-992B-088B47220A2F}">
      <dgm:prSet/>
      <dgm:spPr/>
      <dgm:t>
        <a:bodyPr/>
        <a:lstStyle/>
        <a:p>
          <a:endParaRPr lang="en-US"/>
        </a:p>
      </dgm:t>
    </dgm:pt>
    <dgm:pt modelId="{224FA5F7-5A3E-4AFE-8855-A2213E1D109E}">
      <dgm:prSet phldrT="[Text]" custT="1"/>
      <dgm:spPr>
        <a:solidFill>
          <a:schemeClr val="accent2"/>
        </a:solidFill>
      </dgm:spPr>
      <dgm:t>
        <a:bodyPr/>
        <a:lstStyle/>
        <a:p>
          <a:r>
            <a:rPr lang="en-US" sz="1500" b="1" dirty="0" smtClean="0">
              <a:latin typeface="Arial" panose="020B0604020202020204" pitchFamily="34" charset="0"/>
              <a:cs typeface="Arial" panose="020B0604020202020204" pitchFamily="34" charset="0"/>
            </a:rPr>
            <a:t>Epidemiology data</a:t>
          </a:r>
        </a:p>
      </dgm:t>
    </dgm:pt>
    <dgm:pt modelId="{34BD9CB3-66BA-425B-839F-4B9FB8D90712}" type="parTrans" cxnId="{BF6CC2BB-4568-4091-874A-942B587869C1}">
      <dgm:prSet/>
      <dgm:spPr/>
      <dgm:t>
        <a:bodyPr/>
        <a:lstStyle/>
        <a:p>
          <a:endParaRPr lang="en-US"/>
        </a:p>
      </dgm:t>
    </dgm:pt>
    <dgm:pt modelId="{696FC9F3-A084-40BE-96DF-9016F0F7C70F}" type="sibTrans" cxnId="{BF6CC2BB-4568-4091-874A-942B587869C1}">
      <dgm:prSet/>
      <dgm:spPr/>
      <dgm:t>
        <a:bodyPr/>
        <a:lstStyle/>
        <a:p>
          <a:endParaRPr lang="en-US"/>
        </a:p>
      </dgm:t>
    </dgm:pt>
    <dgm:pt modelId="{09C0C2C4-4750-4239-AC29-BBAE8DBB5807}" type="pres">
      <dgm:prSet presAssocID="{D82D3800-CB9F-4037-9F1D-A8D557FBA3C8}" presName="cycle" presStyleCnt="0">
        <dgm:presLayoutVars>
          <dgm:dir/>
          <dgm:resizeHandles val="exact"/>
        </dgm:presLayoutVars>
      </dgm:prSet>
      <dgm:spPr/>
      <dgm:t>
        <a:bodyPr/>
        <a:lstStyle/>
        <a:p>
          <a:endParaRPr lang="en-US"/>
        </a:p>
      </dgm:t>
    </dgm:pt>
    <dgm:pt modelId="{60733AE9-7E92-4FF3-8C91-A7192D6CCD5E}" type="pres">
      <dgm:prSet presAssocID="{A32F6F34-FBD9-4070-9B53-AAEED517A4EC}" presName="node" presStyleLbl="node1" presStyleIdx="0" presStyleCnt="5" custScaleX="130192" custScaleY="113560" custRadScaleRad="98225">
        <dgm:presLayoutVars>
          <dgm:bulletEnabled val="1"/>
        </dgm:presLayoutVars>
      </dgm:prSet>
      <dgm:spPr/>
      <dgm:t>
        <a:bodyPr/>
        <a:lstStyle/>
        <a:p>
          <a:endParaRPr lang="en-US"/>
        </a:p>
      </dgm:t>
    </dgm:pt>
    <dgm:pt modelId="{AE9C9951-A9E0-4D0B-BF72-70C93C8DBC0C}" type="pres">
      <dgm:prSet presAssocID="{A32F6F34-FBD9-4070-9B53-AAEED517A4EC}" presName="spNode" presStyleCnt="0"/>
      <dgm:spPr/>
    </dgm:pt>
    <dgm:pt modelId="{B387A91A-3028-4277-A826-AF3E3360D55B}" type="pres">
      <dgm:prSet presAssocID="{472B743F-9B19-4DF3-AAC0-BB736AE16CAE}" presName="sibTrans" presStyleLbl="sibTrans1D1" presStyleIdx="0" presStyleCnt="5"/>
      <dgm:spPr/>
      <dgm:t>
        <a:bodyPr/>
        <a:lstStyle/>
        <a:p>
          <a:endParaRPr lang="en-US"/>
        </a:p>
      </dgm:t>
    </dgm:pt>
    <dgm:pt modelId="{A444A502-369F-4803-B7BB-05C821C410D5}" type="pres">
      <dgm:prSet presAssocID="{7ED85405-C824-4600-828F-C75865AEA995}" presName="node" presStyleLbl="node1" presStyleIdx="1" presStyleCnt="5" custScaleX="104219" custScaleY="104771" custRadScaleRad="97189" custRadScaleInc="25474">
        <dgm:presLayoutVars>
          <dgm:bulletEnabled val="1"/>
        </dgm:presLayoutVars>
      </dgm:prSet>
      <dgm:spPr/>
      <dgm:t>
        <a:bodyPr/>
        <a:lstStyle/>
        <a:p>
          <a:endParaRPr lang="en-US"/>
        </a:p>
      </dgm:t>
    </dgm:pt>
    <dgm:pt modelId="{D3FA6036-6772-462E-A309-E07AD9B108F5}" type="pres">
      <dgm:prSet presAssocID="{7ED85405-C824-4600-828F-C75865AEA995}" presName="spNode" presStyleCnt="0"/>
      <dgm:spPr/>
    </dgm:pt>
    <dgm:pt modelId="{B700D4D7-0EFC-49E9-A1F4-DDFF455359AD}" type="pres">
      <dgm:prSet presAssocID="{B54579C5-B64F-4FA4-A348-5821662F6FF8}" presName="sibTrans" presStyleLbl="sibTrans1D1" presStyleIdx="1" presStyleCnt="5"/>
      <dgm:spPr/>
      <dgm:t>
        <a:bodyPr/>
        <a:lstStyle/>
        <a:p>
          <a:endParaRPr lang="en-US"/>
        </a:p>
      </dgm:t>
    </dgm:pt>
    <dgm:pt modelId="{E189231F-4C8A-450D-AE27-9F18A57A8329}" type="pres">
      <dgm:prSet presAssocID="{77454C61-362E-4D74-A283-EA334D545DAD}" presName="node" presStyleLbl="node1" presStyleIdx="2" presStyleCnt="5" custScaleX="123634" custScaleY="97521" custRadScaleRad="96452" custRadScaleInc="-5485">
        <dgm:presLayoutVars>
          <dgm:bulletEnabled val="1"/>
        </dgm:presLayoutVars>
      </dgm:prSet>
      <dgm:spPr/>
      <dgm:t>
        <a:bodyPr/>
        <a:lstStyle/>
        <a:p>
          <a:endParaRPr lang="en-US"/>
        </a:p>
      </dgm:t>
    </dgm:pt>
    <dgm:pt modelId="{EDDC6665-F9D8-4133-B00B-4FEBC6456D71}" type="pres">
      <dgm:prSet presAssocID="{77454C61-362E-4D74-A283-EA334D545DAD}" presName="spNode" presStyleCnt="0"/>
      <dgm:spPr/>
    </dgm:pt>
    <dgm:pt modelId="{01FFAC0C-EEC0-40F8-B118-C1DE71B1EDB7}" type="pres">
      <dgm:prSet presAssocID="{166C3AB7-B9D1-43FA-8405-F7AF52EF292E}" presName="sibTrans" presStyleLbl="sibTrans1D1" presStyleIdx="2" presStyleCnt="5"/>
      <dgm:spPr/>
      <dgm:t>
        <a:bodyPr/>
        <a:lstStyle/>
        <a:p>
          <a:endParaRPr lang="en-US"/>
        </a:p>
      </dgm:t>
    </dgm:pt>
    <dgm:pt modelId="{A25A93BA-5E84-443D-9C90-5ABD22B50337}" type="pres">
      <dgm:prSet presAssocID="{5B0A5B62-69D0-4B07-9A1F-E8314C262D7F}" presName="node" presStyleLbl="node1" presStyleIdx="3" presStyleCnt="5" custScaleX="118805" custScaleY="98923" custRadScaleRad="96918" custRadScaleInc="5564">
        <dgm:presLayoutVars>
          <dgm:bulletEnabled val="1"/>
        </dgm:presLayoutVars>
      </dgm:prSet>
      <dgm:spPr/>
      <dgm:t>
        <a:bodyPr/>
        <a:lstStyle/>
        <a:p>
          <a:endParaRPr lang="en-US"/>
        </a:p>
      </dgm:t>
    </dgm:pt>
    <dgm:pt modelId="{000B43A5-EFD6-4932-A52C-BA0B6437A74C}" type="pres">
      <dgm:prSet presAssocID="{5B0A5B62-69D0-4B07-9A1F-E8314C262D7F}" presName="spNode" presStyleCnt="0"/>
      <dgm:spPr/>
    </dgm:pt>
    <dgm:pt modelId="{94857D0E-2E57-4426-8075-D6F114A3EE80}" type="pres">
      <dgm:prSet presAssocID="{C6A799C3-1C9E-4491-8B1A-B12DF16BD794}" presName="sibTrans" presStyleLbl="sibTrans1D1" presStyleIdx="3" presStyleCnt="5"/>
      <dgm:spPr/>
      <dgm:t>
        <a:bodyPr/>
        <a:lstStyle/>
        <a:p>
          <a:endParaRPr lang="en-US"/>
        </a:p>
      </dgm:t>
    </dgm:pt>
    <dgm:pt modelId="{F4EE176E-85EC-412A-BD7F-EC6BC15A1FCB}" type="pres">
      <dgm:prSet presAssocID="{224FA5F7-5A3E-4AFE-8855-A2213E1D109E}" presName="node" presStyleLbl="node1" presStyleIdx="4" presStyleCnt="5" custScaleX="102111" custScaleY="104771" custRadScaleRad="97189" custRadScaleInc="-25474">
        <dgm:presLayoutVars>
          <dgm:bulletEnabled val="1"/>
        </dgm:presLayoutVars>
      </dgm:prSet>
      <dgm:spPr/>
      <dgm:t>
        <a:bodyPr/>
        <a:lstStyle/>
        <a:p>
          <a:endParaRPr lang="en-US"/>
        </a:p>
      </dgm:t>
    </dgm:pt>
    <dgm:pt modelId="{CB7F73AE-50AA-48EF-A0B0-0F889197B0B2}" type="pres">
      <dgm:prSet presAssocID="{224FA5F7-5A3E-4AFE-8855-A2213E1D109E}" presName="spNode" presStyleCnt="0"/>
      <dgm:spPr/>
    </dgm:pt>
    <dgm:pt modelId="{4A0FAEA9-2BE5-41ED-A254-D086CC2DCFD7}" type="pres">
      <dgm:prSet presAssocID="{696FC9F3-A084-40BE-96DF-9016F0F7C70F}" presName="sibTrans" presStyleLbl="sibTrans1D1" presStyleIdx="4" presStyleCnt="5"/>
      <dgm:spPr/>
      <dgm:t>
        <a:bodyPr/>
        <a:lstStyle/>
        <a:p>
          <a:endParaRPr lang="en-US"/>
        </a:p>
      </dgm:t>
    </dgm:pt>
  </dgm:ptLst>
  <dgm:cxnLst>
    <dgm:cxn modelId="{651BC310-5F62-48E8-A99F-4AD1B2CEF67F}" type="presOf" srcId="{B54579C5-B64F-4FA4-A348-5821662F6FF8}" destId="{B700D4D7-0EFC-49E9-A1F4-DDFF455359AD}" srcOrd="0" destOrd="0" presId="urn:microsoft.com/office/officeart/2005/8/layout/cycle6"/>
    <dgm:cxn modelId="{C0054BFF-A1E1-4789-BC48-CADCB4C56CC0}" type="presOf" srcId="{C6A799C3-1C9E-4491-8B1A-B12DF16BD794}" destId="{94857D0E-2E57-4426-8075-D6F114A3EE80}" srcOrd="0" destOrd="0" presId="urn:microsoft.com/office/officeart/2005/8/layout/cycle6"/>
    <dgm:cxn modelId="{B7393669-EA61-4CF1-8C15-15ABD7C2ECAF}" type="presOf" srcId="{472B743F-9B19-4DF3-AAC0-BB736AE16CAE}" destId="{B387A91A-3028-4277-A826-AF3E3360D55B}" srcOrd="0" destOrd="0" presId="urn:microsoft.com/office/officeart/2005/8/layout/cycle6"/>
    <dgm:cxn modelId="{395283EB-F639-4AA6-A362-B3D2B94C2433}" type="presOf" srcId="{224FA5F7-5A3E-4AFE-8855-A2213E1D109E}" destId="{F4EE176E-85EC-412A-BD7F-EC6BC15A1FCB}" srcOrd="0" destOrd="0" presId="urn:microsoft.com/office/officeart/2005/8/layout/cycle6"/>
    <dgm:cxn modelId="{2CBA6530-1D2E-428A-81C9-27AC4B36F404}" type="presOf" srcId="{696FC9F3-A084-40BE-96DF-9016F0F7C70F}" destId="{4A0FAEA9-2BE5-41ED-A254-D086CC2DCFD7}" srcOrd="0" destOrd="0" presId="urn:microsoft.com/office/officeart/2005/8/layout/cycle6"/>
    <dgm:cxn modelId="{8AF41545-E0AD-46C4-ABD2-092D8FA8E80C}" type="presOf" srcId="{D82D3800-CB9F-4037-9F1D-A8D557FBA3C8}" destId="{09C0C2C4-4750-4239-AC29-BBAE8DBB5807}" srcOrd="0" destOrd="0" presId="urn:microsoft.com/office/officeart/2005/8/layout/cycle6"/>
    <dgm:cxn modelId="{3C04D5BC-59D8-4EC0-992B-088B47220A2F}" srcId="{D82D3800-CB9F-4037-9F1D-A8D557FBA3C8}" destId="{5B0A5B62-69D0-4B07-9A1F-E8314C262D7F}" srcOrd="3" destOrd="0" parTransId="{5D2CC564-DA2C-4966-856C-0F0A8EDD27D3}" sibTransId="{C6A799C3-1C9E-4491-8B1A-B12DF16BD794}"/>
    <dgm:cxn modelId="{6B9111FE-9348-467D-A818-A5E3DEA4CBD5}" type="presOf" srcId="{5B0A5B62-69D0-4B07-9A1F-E8314C262D7F}" destId="{A25A93BA-5E84-443D-9C90-5ABD22B50337}" srcOrd="0" destOrd="0" presId="urn:microsoft.com/office/officeart/2005/8/layout/cycle6"/>
    <dgm:cxn modelId="{1A3187E4-5991-45EA-91DA-63DA2AE55BE3}" type="presOf" srcId="{A32F6F34-FBD9-4070-9B53-AAEED517A4EC}" destId="{60733AE9-7E92-4FF3-8C91-A7192D6CCD5E}" srcOrd="0" destOrd="0" presId="urn:microsoft.com/office/officeart/2005/8/layout/cycle6"/>
    <dgm:cxn modelId="{D06092E6-0C5D-4176-AA0A-4ADE4A8B617A}" srcId="{D82D3800-CB9F-4037-9F1D-A8D557FBA3C8}" destId="{77454C61-362E-4D74-A283-EA334D545DAD}" srcOrd="2" destOrd="0" parTransId="{D8A19078-BFC9-4D20-A46E-B72F20A00566}" sibTransId="{166C3AB7-B9D1-43FA-8405-F7AF52EF292E}"/>
    <dgm:cxn modelId="{BF6CC2BB-4568-4091-874A-942B587869C1}" srcId="{D82D3800-CB9F-4037-9F1D-A8D557FBA3C8}" destId="{224FA5F7-5A3E-4AFE-8855-A2213E1D109E}" srcOrd="4" destOrd="0" parTransId="{34BD9CB3-66BA-425B-839F-4B9FB8D90712}" sibTransId="{696FC9F3-A084-40BE-96DF-9016F0F7C70F}"/>
    <dgm:cxn modelId="{FD9677C2-E8E3-46CC-B230-9E778B89E8A4}" srcId="{D82D3800-CB9F-4037-9F1D-A8D557FBA3C8}" destId="{A32F6F34-FBD9-4070-9B53-AAEED517A4EC}" srcOrd="0" destOrd="0" parTransId="{4744BFF6-63C6-488A-B1DA-E94694243D33}" sibTransId="{472B743F-9B19-4DF3-AAC0-BB736AE16CAE}"/>
    <dgm:cxn modelId="{16C8051A-BE5C-48B0-BB2F-96B35B8301E5}" srcId="{D82D3800-CB9F-4037-9F1D-A8D557FBA3C8}" destId="{7ED85405-C824-4600-828F-C75865AEA995}" srcOrd="1" destOrd="0" parTransId="{BBA873EB-ED11-46F7-9842-3B8FF96A91F4}" sibTransId="{B54579C5-B64F-4FA4-A348-5821662F6FF8}"/>
    <dgm:cxn modelId="{319EA352-08E7-4E78-AE7C-61FA2DEDB396}" type="presOf" srcId="{77454C61-362E-4D74-A283-EA334D545DAD}" destId="{E189231F-4C8A-450D-AE27-9F18A57A8329}" srcOrd="0" destOrd="0" presId="urn:microsoft.com/office/officeart/2005/8/layout/cycle6"/>
    <dgm:cxn modelId="{8C9AECC8-B1F6-478B-8936-C849887399F2}" type="presOf" srcId="{166C3AB7-B9D1-43FA-8405-F7AF52EF292E}" destId="{01FFAC0C-EEC0-40F8-B118-C1DE71B1EDB7}" srcOrd="0" destOrd="0" presId="urn:microsoft.com/office/officeart/2005/8/layout/cycle6"/>
    <dgm:cxn modelId="{574E8483-530D-47A4-94C1-61F402968DF8}" type="presOf" srcId="{7ED85405-C824-4600-828F-C75865AEA995}" destId="{A444A502-369F-4803-B7BB-05C821C410D5}" srcOrd="0" destOrd="0" presId="urn:microsoft.com/office/officeart/2005/8/layout/cycle6"/>
    <dgm:cxn modelId="{044BC92C-49F8-4CE5-BF05-7BC3CDE464AC}" type="presParOf" srcId="{09C0C2C4-4750-4239-AC29-BBAE8DBB5807}" destId="{60733AE9-7E92-4FF3-8C91-A7192D6CCD5E}" srcOrd="0" destOrd="0" presId="urn:microsoft.com/office/officeart/2005/8/layout/cycle6"/>
    <dgm:cxn modelId="{7A26B60E-C03D-4EC6-99B2-422CD0CD15F0}" type="presParOf" srcId="{09C0C2C4-4750-4239-AC29-BBAE8DBB5807}" destId="{AE9C9951-A9E0-4D0B-BF72-70C93C8DBC0C}" srcOrd="1" destOrd="0" presId="urn:microsoft.com/office/officeart/2005/8/layout/cycle6"/>
    <dgm:cxn modelId="{B149B930-B049-4505-8413-C95955F8F949}" type="presParOf" srcId="{09C0C2C4-4750-4239-AC29-BBAE8DBB5807}" destId="{B387A91A-3028-4277-A826-AF3E3360D55B}" srcOrd="2" destOrd="0" presId="urn:microsoft.com/office/officeart/2005/8/layout/cycle6"/>
    <dgm:cxn modelId="{00D2687B-F1EA-4BF9-BBF8-28976AB40901}" type="presParOf" srcId="{09C0C2C4-4750-4239-AC29-BBAE8DBB5807}" destId="{A444A502-369F-4803-B7BB-05C821C410D5}" srcOrd="3" destOrd="0" presId="urn:microsoft.com/office/officeart/2005/8/layout/cycle6"/>
    <dgm:cxn modelId="{2A989560-DD35-4C0C-A0B4-4F98FBD74F96}" type="presParOf" srcId="{09C0C2C4-4750-4239-AC29-BBAE8DBB5807}" destId="{D3FA6036-6772-462E-A309-E07AD9B108F5}" srcOrd="4" destOrd="0" presId="urn:microsoft.com/office/officeart/2005/8/layout/cycle6"/>
    <dgm:cxn modelId="{2405E5D7-955A-40C6-AC25-D577413957AF}" type="presParOf" srcId="{09C0C2C4-4750-4239-AC29-BBAE8DBB5807}" destId="{B700D4D7-0EFC-49E9-A1F4-DDFF455359AD}" srcOrd="5" destOrd="0" presId="urn:microsoft.com/office/officeart/2005/8/layout/cycle6"/>
    <dgm:cxn modelId="{6D1E3A4F-0052-4FC1-A5CB-C70DE8E1E3C8}" type="presParOf" srcId="{09C0C2C4-4750-4239-AC29-BBAE8DBB5807}" destId="{E189231F-4C8A-450D-AE27-9F18A57A8329}" srcOrd="6" destOrd="0" presId="urn:microsoft.com/office/officeart/2005/8/layout/cycle6"/>
    <dgm:cxn modelId="{80C25CA9-93AA-47AF-99C6-8435FF9B97D5}" type="presParOf" srcId="{09C0C2C4-4750-4239-AC29-BBAE8DBB5807}" destId="{EDDC6665-F9D8-4133-B00B-4FEBC6456D71}" srcOrd="7" destOrd="0" presId="urn:microsoft.com/office/officeart/2005/8/layout/cycle6"/>
    <dgm:cxn modelId="{5731BF0D-1ECB-458C-8D51-F22806BAEE45}" type="presParOf" srcId="{09C0C2C4-4750-4239-AC29-BBAE8DBB5807}" destId="{01FFAC0C-EEC0-40F8-B118-C1DE71B1EDB7}" srcOrd="8" destOrd="0" presId="urn:microsoft.com/office/officeart/2005/8/layout/cycle6"/>
    <dgm:cxn modelId="{4F845156-5DA0-432C-8797-102497002FF4}" type="presParOf" srcId="{09C0C2C4-4750-4239-AC29-BBAE8DBB5807}" destId="{A25A93BA-5E84-443D-9C90-5ABD22B50337}" srcOrd="9" destOrd="0" presId="urn:microsoft.com/office/officeart/2005/8/layout/cycle6"/>
    <dgm:cxn modelId="{C8E9DE70-EA33-4E02-97EC-641AD2770C3C}" type="presParOf" srcId="{09C0C2C4-4750-4239-AC29-BBAE8DBB5807}" destId="{000B43A5-EFD6-4932-A52C-BA0B6437A74C}" srcOrd="10" destOrd="0" presId="urn:microsoft.com/office/officeart/2005/8/layout/cycle6"/>
    <dgm:cxn modelId="{8B97D6CE-EFDA-4B18-81C3-DB73F37647C3}" type="presParOf" srcId="{09C0C2C4-4750-4239-AC29-BBAE8DBB5807}" destId="{94857D0E-2E57-4426-8075-D6F114A3EE80}" srcOrd="11" destOrd="0" presId="urn:microsoft.com/office/officeart/2005/8/layout/cycle6"/>
    <dgm:cxn modelId="{9CFF98C0-109B-4A58-96B3-5DE033121295}" type="presParOf" srcId="{09C0C2C4-4750-4239-AC29-BBAE8DBB5807}" destId="{F4EE176E-85EC-412A-BD7F-EC6BC15A1FCB}" srcOrd="12" destOrd="0" presId="urn:microsoft.com/office/officeart/2005/8/layout/cycle6"/>
    <dgm:cxn modelId="{463ECD40-D024-4DFA-98BF-9F75496C4970}" type="presParOf" srcId="{09C0C2C4-4750-4239-AC29-BBAE8DBB5807}" destId="{CB7F73AE-50AA-48EF-A0B0-0F889197B0B2}" srcOrd="13" destOrd="0" presId="urn:microsoft.com/office/officeart/2005/8/layout/cycle6"/>
    <dgm:cxn modelId="{11653A21-1DAD-4A13-B171-B69C905E4A02}" type="presParOf" srcId="{09C0C2C4-4750-4239-AC29-BBAE8DBB5807}" destId="{4A0FAEA9-2BE5-41ED-A254-D086CC2DCFD7}" srcOrd="14" destOrd="0" presId="urn:microsoft.com/office/officeart/2005/8/layout/cycle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DFB66EB-C75B-4A16-BFAF-FBFA2BC6FFFB}" type="doc">
      <dgm:prSet loTypeId="urn:microsoft.com/office/officeart/2005/8/layout/hProcess9" loCatId="process" qsTypeId="urn:microsoft.com/office/officeart/2005/8/quickstyle/simple1" qsCatId="simple" csTypeId="urn:microsoft.com/office/officeart/2005/8/colors/colorful2" csCatId="colorful" phldr="1"/>
      <dgm:spPr/>
    </dgm:pt>
    <dgm:pt modelId="{EE668864-5F54-47F8-9195-06DEEABEF608}">
      <dgm:prSet phldrT="[Text]"/>
      <dgm:spPr>
        <a:xfrm>
          <a:off x="636" y="661353"/>
          <a:ext cx="1201451" cy="881805"/>
        </a:xfrm>
      </dgm:spPr>
      <dgm:t>
        <a:bodyPr/>
        <a:lstStyle/>
        <a:p>
          <a:r>
            <a:rPr lang="en-US" b="1" dirty="0" smtClean="0">
              <a:latin typeface="Arial" panose="020B0604020202020204" pitchFamily="34" charset="0"/>
              <a:ea typeface="+mn-ea"/>
              <a:cs typeface="Arial" panose="020B0604020202020204" pitchFamily="34" charset="0"/>
            </a:rPr>
            <a:t>Inventory</a:t>
          </a:r>
          <a:endParaRPr lang="en-US" b="1" dirty="0">
            <a:latin typeface="Arial" panose="020B0604020202020204" pitchFamily="34" charset="0"/>
            <a:ea typeface="+mn-ea"/>
            <a:cs typeface="Arial" panose="020B0604020202020204" pitchFamily="34" charset="0"/>
          </a:endParaRPr>
        </a:p>
      </dgm:t>
    </dgm:pt>
    <dgm:pt modelId="{DF7B2F57-1FEF-4141-9ADA-E579F2516111}" type="parTrans" cxnId="{278E3EFE-D2BD-4704-BD2D-27046E0BDF01}">
      <dgm:prSet/>
      <dgm:spPr/>
      <dgm:t>
        <a:bodyPr/>
        <a:lstStyle/>
        <a:p>
          <a:endParaRPr lang="en-US"/>
        </a:p>
      </dgm:t>
    </dgm:pt>
    <dgm:pt modelId="{418172F3-F497-4E40-93F3-2FD905EDF8E3}" type="sibTrans" cxnId="{278E3EFE-D2BD-4704-BD2D-27046E0BDF01}">
      <dgm:prSet/>
      <dgm:spPr/>
      <dgm:t>
        <a:bodyPr/>
        <a:lstStyle/>
        <a:p>
          <a:endParaRPr lang="en-US"/>
        </a:p>
      </dgm:t>
    </dgm:pt>
    <dgm:pt modelId="{8457CC7B-A220-4A18-8CF8-606FE73CB315}">
      <dgm:prSet phldrT="[Text]"/>
      <dgm:spPr>
        <a:xfrm>
          <a:off x="1251878" y="661353"/>
          <a:ext cx="1201451" cy="881805"/>
        </a:xfrm>
      </dgm:spPr>
      <dgm:t>
        <a:bodyPr/>
        <a:lstStyle/>
        <a:p>
          <a:r>
            <a:rPr lang="en-US" b="1" smtClean="0">
              <a:latin typeface="Arial" panose="020B0604020202020204" pitchFamily="34" charset="0"/>
              <a:ea typeface="+mn-ea"/>
              <a:cs typeface="Arial" panose="020B0604020202020204" pitchFamily="34" charset="0"/>
            </a:rPr>
            <a:t>Repository</a:t>
          </a:r>
          <a:endParaRPr lang="en-US" b="1" dirty="0">
            <a:latin typeface="Arial" panose="020B0604020202020204" pitchFamily="34" charset="0"/>
            <a:ea typeface="+mn-ea"/>
            <a:cs typeface="Arial" panose="020B0604020202020204" pitchFamily="34" charset="0"/>
          </a:endParaRPr>
        </a:p>
      </dgm:t>
    </dgm:pt>
    <dgm:pt modelId="{DB7DBA21-18DD-4A65-AA6A-DA43F375F460}" type="parTrans" cxnId="{6A9BE5D3-B57D-4413-AEB9-8BF1003B4266}">
      <dgm:prSet/>
      <dgm:spPr/>
      <dgm:t>
        <a:bodyPr/>
        <a:lstStyle/>
        <a:p>
          <a:endParaRPr lang="en-US"/>
        </a:p>
      </dgm:t>
    </dgm:pt>
    <dgm:pt modelId="{D3C6DB1E-7C8B-4399-9ED9-3275076C9E09}" type="sibTrans" cxnId="{6A9BE5D3-B57D-4413-AEB9-8BF1003B4266}">
      <dgm:prSet/>
      <dgm:spPr/>
      <dgm:t>
        <a:bodyPr/>
        <a:lstStyle/>
        <a:p>
          <a:endParaRPr lang="en-US"/>
        </a:p>
      </dgm:t>
    </dgm:pt>
    <dgm:pt modelId="{38C287AE-7E59-4B05-8CF8-9312C2FAE880}">
      <dgm:prSet phldrT="[Text]"/>
      <dgm:spPr>
        <a:xfrm>
          <a:off x="2479190" y="661353"/>
          <a:ext cx="1209477" cy="881805"/>
        </a:xfrm>
      </dgm:spPr>
      <dgm:t>
        <a:bodyPr/>
        <a:lstStyle/>
        <a:p>
          <a:r>
            <a:rPr lang="en-US" b="1" dirty="0" smtClean="0">
              <a:latin typeface="Arial" panose="020B0604020202020204" pitchFamily="34" charset="0"/>
              <a:ea typeface="+mn-ea"/>
              <a:cs typeface="Arial" panose="020B0604020202020204" pitchFamily="34" charset="0"/>
            </a:rPr>
            <a:t>Useable Knowledge Architecture</a:t>
          </a:r>
          <a:endParaRPr lang="en-US" b="1" dirty="0">
            <a:latin typeface="Arial" panose="020B0604020202020204" pitchFamily="34" charset="0"/>
            <a:ea typeface="+mn-ea"/>
            <a:cs typeface="Arial" panose="020B0604020202020204" pitchFamily="34" charset="0"/>
          </a:endParaRPr>
        </a:p>
      </dgm:t>
    </dgm:pt>
    <dgm:pt modelId="{B115789A-19C8-4908-BC66-4550A88443F7}" type="parTrans" cxnId="{61A68D4C-E0E0-43A5-BB1A-5B31597C62BD}">
      <dgm:prSet/>
      <dgm:spPr/>
      <dgm:t>
        <a:bodyPr/>
        <a:lstStyle/>
        <a:p>
          <a:endParaRPr lang="en-US"/>
        </a:p>
      </dgm:t>
    </dgm:pt>
    <dgm:pt modelId="{8FE333DE-6C45-48F4-81A0-49185C06FDF8}" type="sibTrans" cxnId="{61A68D4C-E0E0-43A5-BB1A-5B31597C62BD}">
      <dgm:prSet/>
      <dgm:spPr/>
      <dgm:t>
        <a:bodyPr/>
        <a:lstStyle/>
        <a:p>
          <a:endParaRPr lang="en-US"/>
        </a:p>
      </dgm:t>
    </dgm:pt>
    <dgm:pt modelId="{00112398-948D-472D-BF4C-E0A5A6B1CB1C}" type="pres">
      <dgm:prSet presAssocID="{9DFB66EB-C75B-4A16-BFAF-FBFA2BC6FFFB}" presName="CompostProcess" presStyleCnt="0">
        <dgm:presLayoutVars>
          <dgm:dir/>
          <dgm:resizeHandles val="exact"/>
        </dgm:presLayoutVars>
      </dgm:prSet>
      <dgm:spPr/>
    </dgm:pt>
    <dgm:pt modelId="{8A9BB5CD-59F0-47FD-990F-604C35C3E035}" type="pres">
      <dgm:prSet presAssocID="{9DFB66EB-C75B-4A16-BFAF-FBFA2BC6FFFB}" presName="arrow" presStyleLbl="bgShp" presStyleIdx="0" presStyleCnt="1" custLinFactNeighborX="59121" custLinFactNeighborY="-74089"/>
      <dgm:spPr>
        <a:xfrm>
          <a:off x="560069" y="0"/>
          <a:ext cx="3173729" cy="2204513"/>
        </a:xfrm>
        <a:prstGeom prst="rightArrow">
          <a:avLst/>
        </a:prstGeom>
      </dgm:spPr>
    </dgm:pt>
    <dgm:pt modelId="{4DAD2629-6968-4B29-AABB-B3E2F8930B1B}" type="pres">
      <dgm:prSet presAssocID="{9DFB66EB-C75B-4A16-BFAF-FBFA2BC6FFFB}" presName="linearProcess" presStyleCnt="0"/>
      <dgm:spPr/>
    </dgm:pt>
    <dgm:pt modelId="{85451747-A5DA-40BA-B313-A9FBB581EB5D}" type="pres">
      <dgm:prSet presAssocID="{EE668864-5F54-47F8-9195-06DEEABEF608}" presName="textNode" presStyleLbl="node1" presStyleIdx="0" presStyleCnt="3">
        <dgm:presLayoutVars>
          <dgm:bulletEnabled val="1"/>
        </dgm:presLayoutVars>
      </dgm:prSet>
      <dgm:spPr>
        <a:prstGeom prst="roundRect">
          <a:avLst/>
        </a:prstGeom>
      </dgm:spPr>
      <dgm:t>
        <a:bodyPr/>
        <a:lstStyle/>
        <a:p>
          <a:endParaRPr lang="en-US"/>
        </a:p>
      </dgm:t>
    </dgm:pt>
    <dgm:pt modelId="{88FD5242-62AB-4C92-A75F-E47A25A87F8E}" type="pres">
      <dgm:prSet presAssocID="{418172F3-F497-4E40-93F3-2FD905EDF8E3}" presName="sibTrans" presStyleCnt="0"/>
      <dgm:spPr/>
    </dgm:pt>
    <dgm:pt modelId="{AB10056A-F45C-4B76-815C-695F3F3163CA}" type="pres">
      <dgm:prSet presAssocID="{8457CC7B-A220-4A18-8CF8-606FE73CB315}" presName="textNode" presStyleLbl="node1" presStyleIdx="1" presStyleCnt="3" custLinFactNeighborX="-17116" custLinFactNeighborY="0">
        <dgm:presLayoutVars>
          <dgm:bulletEnabled val="1"/>
        </dgm:presLayoutVars>
      </dgm:prSet>
      <dgm:spPr>
        <a:prstGeom prst="roundRect">
          <a:avLst/>
        </a:prstGeom>
      </dgm:spPr>
      <dgm:t>
        <a:bodyPr/>
        <a:lstStyle/>
        <a:p>
          <a:endParaRPr lang="en-US"/>
        </a:p>
      </dgm:t>
    </dgm:pt>
    <dgm:pt modelId="{12A19F98-6D77-4A83-9822-3925BB108E90}" type="pres">
      <dgm:prSet presAssocID="{D3C6DB1E-7C8B-4399-9ED9-3275076C9E09}" presName="sibTrans" presStyleCnt="0"/>
      <dgm:spPr/>
    </dgm:pt>
    <dgm:pt modelId="{784FA665-1C68-4495-B89A-5CA3C788EF10}" type="pres">
      <dgm:prSet presAssocID="{38C287AE-7E59-4B05-8CF8-9312C2FAE880}" presName="textNode" presStyleLbl="node1" presStyleIdx="2" presStyleCnt="3" custScaleX="100668" custLinFactNeighborX="-74068" custLinFactNeighborY="-2846">
        <dgm:presLayoutVars>
          <dgm:bulletEnabled val="1"/>
        </dgm:presLayoutVars>
      </dgm:prSet>
      <dgm:spPr>
        <a:prstGeom prst="roundRect">
          <a:avLst/>
        </a:prstGeom>
      </dgm:spPr>
      <dgm:t>
        <a:bodyPr/>
        <a:lstStyle/>
        <a:p>
          <a:endParaRPr lang="en-US"/>
        </a:p>
      </dgm:t>
    </dgm:pt>
  </dgm:ptLst>
  <dgm:cxnLst>
    <dgm:cxn modelId="{61A68D4C-E0E0-43A5-BB1A-5B31597C62BD}" srcId="{9DFB66EB-C75B-4A16-BFAF-FBFA2BC6FFFB}" destId="{38C287AE-7E59-4B05-8CF8-9312C2FAE880}" srcOrd="2" destOrd="0" parTransId="{B115789A-19C8-4908-BC66-4550A88443F7}" sibTransId="{8FE333DE-6C45-48F4-81A0-49185C06FDF8}"/>
    <dgm:cxn modelId="{278E3EFE-D2BD-4704-BD2D-27046E0BDF01}" srcId="{9DFB66EB-C75B-4A16-BFAF-FBFA2BC6FFFB}" destId="{EE668864-5F54-47F8-9195-06DEEABEF608}" srcOrd="0" destOrd="0" parTransId="{DF7B2F57-1FEF-4141-9ADA-E579F2516111}" sibTransId="{418172F3-F497-4E40-93F3-2FD905EDF8E3}"/>
    <dgm:cxn modelId="{1D95D3F4-BA9B-41B9-8C12-D13E27E1858E}" type="presOf" srcId="{8457CC7B-A220-4A18-8CF8-606FE73CB315}" destId="{AB10056A-F45C-4B76-815C-695F3F3163CA}" srcOrd="0" destOrd="0" presId="urn:microsoft.com/office/officeart/2005/8/layout/hProcess9"/>
    <dgm:cxn modelId="{6A9BE5D3-B57D-4413-AEB9-8BF1003B4266}" srcId="{9DFB66EB-C75B-4A16-BFAF-FBFA2BC6FFFB}" destId="{8457CC7B-A220-4A18-8CF8-606FE73CB315}" srcOrd="1" destOrd="0" parTransId="{DB7DBA21-18DD-4A65-AA6A-DA43F375F460}" sibTransId="{D3C6DB1E-7C8B-4399-9ED9-3275076C9E09}"/>
    <dgm:cxn modelId="{1041F4BE-0AD1-4757-98D7-06770631FE19}" type="presOf" srcId="{9DFB66EB-C75B-4A16-BFAF-FBFA2BC6FFFB}" destId="{00112398-948D-472D-BF4C-E0A5A6B1CB1C}" srcOrd="0" destOrd="0" presId="urn:microsoft.com/office/officeart/2005/8/layout/hProcess9"/>
    <dgm:cxn modelId="{2C57F7CD-FB58-418F-AF8A-E8C562578A71}" type="presOf" srcId="{EE668864-5F54-47F8-9195-06DEEABEF608}" destId="{85451747-A5DA-40BA-B313-A9FBB581EB5D}" srcOrd="0" destOrd="0" presId="urn:microsoft.com/office/officeart/2005/8/layout/hProcess9"/>
    <dgm:cxn modelId="{A981590C-A929-446E-B586-A492AECF5805}" type="presOf" srcId="{38C287AE-7E59-4B05-8CF8-9312C2FAE880}" destId="{784FA665-1C68-4495-B89A-5CA3C788EF10}" srcOrd="0" destOrd="0" presId="urn:microsoft.com/office/officeart/2005/8/layout/hProcess9"/>
    <dgm:cxn modelId="{0D28E852-7856-48E7-B0EA-B7F3D02CBA9B}" type="presParOf" srcId="{00112398-948D-472D-BF4C-E0A5A6B1CB1C}" destId="{8A9BB5CD-59F0-47FD-990F-604C35C3E035}" srcOrd="0" destOrd="0" presId="urn:microsoft.com/office/officeart/2005/8/layout/hProcess9"/>
    <dgm:cxn modelId="{4AE0EF6B-B6EC-4F61-B1AD-292A40A9E66A}" type="presParOf" srcId="{00112398-948D-472D-BF4C-E0A5A6B1CB1C}" destId="{4DAD2629-6968-4B29-AABB-B3E2F8930B1B}" srcOrd="1" destOrd="0" presId="urn:microsoft.com/office/officeart/2005/8/layout/hProcess9"/>
    <dgm:cxn modelId="{BF98E0CF-6938-44D4-94A6-5F6D784FFBBD}" type="presParOf" srcId="{4DAD2629-6968-4B29-AABB-B3E2F8930B1B}" destId="{85451747-A5DA-40BA-B313-A9FBB581EB5D}" srcOrd="0" destOrd="0" presId="urn:microsoft.com/office/officeart/2005/8/layout/hProcess9"/>
    <dgm:cxn modelId="{1CAB37C0-8E19-4B86-B31C-01A24504E16D}" type="presParOf" srcId="{4DAD2629-6968-4B29-AABB-B3E2F8930B1B}" destId="{88FD5242-62AB-4C92-A75F-E47A25A87F8E}" srcOrd="1" destOrd="0" presId="urn:microsoft.com/office/officeart/2005/8/layout/hProcess9"/>
    <dgm:cxn modelId="{02124621-7D7E-40E9-B9E8-60D5C9C31ED2}" type="presParOf" srcId="{4DAD2629-6968-4B29-AABB-B3E2F8930B1B}" destId="{AB10056A-F45C-4B76-815C-695F3F3163CA}" srcOrd="2" destOrd="0" presId="urn:microsoft.com/office/officeart/2005/8/layout/hProcess9"/>
    <dgm:cxn modelId="{FD9B545F-9BF2-42E2-A0C7-449F5637A8BA}" type="presParOf" srcId="{4DAD2629-6968-4B29-AABB-B3E2F8930B1B}" destId="{12A19F98-6D77-4A83-9822-3925BB108E90}" srcOrd="3" destOrd="0" presId="urn:microsoft.com/office/officeart/2005/8/layout/hProcess9"/>
    <dgm:cxn modelId="{2DB2E933-D833-45FD-9B3E-C3E1FF56E1FC}" type="presParOf" srcId="{4DAD2629-6968-4B29-AABB-B3E2F8930B1B}" destId="{784FA665-1C68-4495-B89A-5CA3C788EF10}"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AA7F8B-AFF4-4579-B84C-8FE5DF3C2F6F}">
      <dsp:nvSpPr>
        <dsp:cNvPr id="0" name=""/>
        <dsp:cNvSpPr/>
      </dsp:nvSpPr>
      <dsp:spPr>
        <a:xfrm>
          <a:off x="1097533" y="926"/>
          <a:ext cx="2636266" cy="15817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Arial" panose="020B0604020202020204" pitchFamily="34" charset="0"/>
              <a:cs typeface="Arial" panose="020B0604020202020204" pitchFamily="34" charset="0"/>
            </a:rPr>
            <a:t>Methods and technologies to detect hazardous substances in the environment</a:t>
          </a:r>
          <a:endParaRPr lang="en-US" sz="1600" b="1" kern="1200" dirty="0">
            <a:latin typeface="Arial" panose="020B0604020202020204" pitchFamily="34" charset="0"/>
            <a:cs typeface="Arial" panose="020B0604020202020204" pitchFamily="34" charset="0"/>
          </a:endParaRPr>
        </a:p>
      </dsp:txBody>
      <dsp:txXfrm>
        <a:off x="1174748" y="78141"/>
        <a:ext cx="2481836" cy="1427330"/>
      </dsp:txXfrm>
    </dsp:sp>
    <dsp:sp modelId="{F301618A-31BB-4EC9-A2BB-EC922C0B01F8}">
      <dsp:nvSpPr>
        <dsp:cNvPr id="0" name=""/>
        <dsp:cNvSpPr/>
      </dsp:nvSpPr>
      <dsp:spPr>
        <a:xfrm>
          <a:off x="3865613" y="40"/>
          <a:ext cx="2636266" cy="158176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Arial" panose="020B0604020202020204" pitchFamily="34" charset="0"/>
              <a:cs typeface="Arial" panose="020B0604020202020204" pitchFamily="34" charset="0"/>
            </a:rPr>
            <a:t>Advanced techniques for the detection, assessment, and evaluation of the effects on human health of hazardous substances</a:t>
          </a:r>
          <a:endParaRPr lang="en-US" sz="1600" b="1" kern="1200" dirty="0">
            <a:latin typeface="Arial" panose="020B0604020202020204" pitchFamily="34" charset="0"/>
            <a:cs typeface="Arial" panose="020B0604020202020204" pitchFamily="34" charset="0"/>
          </a:endParaRPr>
        </a:p>
      </dsp:txBody>
      <dsp:txXfrm>
        <a:off x="3942828" y="77255"/>
        <a:ext cx="2481836" cy="1427330"/>
      </dsp:txXfrm>
    </dsp:sp>
    <dsp:sp modelId="{0C961D1B-F2C1-4BEB-90E6-89A703DBB7F7}">
      <dsp:nvSpPr>
        <dsp:cNvPr id="0" name=""/>
        <dsp:cNvSpPr/>
      </dsp:nvSpPr>
      <dsp:spPr>
        <a:xfrm>
          <a:off x="1097533" y="1752594"/>
          <a:ext cx="2636266" cy="1581760"/>
        </a:xfrm>
        <a:prstGeom prst="roundRect">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Arial" panose="020B0604020202020204" pitchFamily="34" charset="0"/>
              <a:cs typeface="Arial" panose="020B0604020202020204" pitchFamily="34" charset="0"/>
            </a:rPr>
            <a:t>Methods to assess the risks to human health presented by hazardous substances</a:t>
          </a:r>
          <a:endParaRPr lang="en-US" sz="1600" b="1" kern="1200" dirty="0">
            <a:latin typeface="Arial" panose="020B0604020202020204" pitchFamily="34" charset="0"/>
            <a:cs typeface="Arial" panose="020B0604020202020204" pitchFamily="34" charset="0"/>
          </a:endParaRPr>
        </a:p>
      </dsp:txBody>
      <dsp:txXfrm>
        <a:off x="1174748" y="1829809"/>
        <a:ext cx="2481836" cy="1427330"/>
      </dsp:txXfrm>
    </dsp:sp>
    <dsp:sp modelId="{0B935D50-9FE5-4AA2-9E99-B5A882A020E0}">
      <dsp:nvSpPr>
        <dsp:cNvPr id="0" name=""/>
        <dsp:cNvSpPr/>
      </dsp:nvSpPr>
      <dsp:spPr>
        <a:xfrm>
          <a:off x="3865613" y="1752594"/>
          <a:ext cx="2636266" cy="158176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Arial" panose="020B0604020202020204" pitchFamily="34" charset="0"/>
              <a:cs typeface="Arial" panose="020B0604020202020204" pitchFamily="34" charset="0"/>
            </a:rPr>
            <a:t>Basic biological, chemical, and physical methods to reduce the amount and toxicity of hazardous substances</a:t>
          </a:r>
          <a:endParaRPr lang="en-US" sz="1600" b="1" kern="1200" dirty="0">
            <a:latin typeface="Arial" panose="020B0604020202020204" pitchFamily="34" charset="0"/>
            <a:cs typeface="Arial" panose="020B0604020202020204" pitchFamily="34" charset="0"/>
          </a:endParaRPr>
        </a:p>
      </dsp:txBody>
      <dsp:txXfrm>
        <a:off x="3942828" y="1829809"/>
        <a:ext cx="2481836" cy="14273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733AE9-7E92-4FF3-8C91-A7192D6CCD5E}">
      <dsp:nvSpPr>
        <dsp:cNvPr id="0" name=""/>
        <dsp:cNvSpPr/>
      </dsp:nvSpPr>
      <dsp:spPr>
        <a:xfrm>
          <a:off x="2617452" y="2674"/>
          <a:ext cx="1988001" cy="1127122"/>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Arial" panose="020B0604020202020204" pitchFamily="34" charset="0"/>
              <a:cs typeface="Arial" panose="020B0604020202020204" pitchFamily="34" charset="0"/>
            </a:rPr>
            <a:t>Biological response data</a:t>
          </a:r>
          <a:endParaRPr lang="en-US" sz="1600" b="1" kern="1200" dirty="0">
            <a:latin typeface="Arial" panose="020B0604020202020204" pitchFamily="34" charset="0"/>
            <a:cs typeface="Arial" panose="020B0604020202020204" pitchFamily="34" charset="0"/>
          </a:endParaRPr>
        </a:p>
      </dsp:txBody>
      <dsp:txXfrm>
        <a:off x="2672474" y="57696"/>
        <a:ext cx="1877957" cy="1017078"/>
      </dsp:txXfrm>
    </dsp:sp>
    <dsp:sp modelId="{B387A91A-3028-4277-A826-AF3E3360D55B}">
      <dsp:nvSpPr>
        <dsp:cNvPr id="0" name=""/>
        <dsp:cNvSpPr/>
      </dsp:nvSpPr>
      <dsp:spPr>
        <a:xfrm>
          <a:off x="1567175" y="534997"/>
          <a:ext cx="3966456" cy="3966456"/>
        </a:xfrm>
        <a:custGeom>
          <a:avLst/>
          <a:gdLst/>
          <a:ahLst/>
          <a:cxnLst/>
          <a:rect l="0" t="0" r="0" b="0"/>
          <a:pathLst>
            <a:path>
              <a:moveTo>
                <a:pt x="3047010" y="309441"/>
              </a:moveTo>
              <a:arcTo wR="1983228" hR="1983228" stAng="18146290" swAng="17757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444A502-369F-4803-B7BB-05C821C410D5}">
      <dsp:nvSpPr>
        <dsp:cNvPr id="0" name=""/>
        <dsp:cNvSpPr/>
      </dsp:nvSpPr>
      <dsp:spPr>
        <a:xfrm>
          <a:off x="4701904" y="1597316"/>
          <a:ext cx="1591399" cy="1039888"/>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Arial" panose="020B0604020202020204" pitchFamily="34" charset="0"/>
              <a:cs typeface="Arial" panose="020B0604020202020204" pitchFamily="34" charset="0"/>
            </a:rPr>
            <a:t>Exposure data</a:t>
          </a:r>
          <a:endParaRPr lang="en-US" sz="1600" b="1" kern="1200" dirty="0">
            <a:latin typeface="Arial" panose="020B0604020202020204" pitchFamily="34" charset="0"/>
            <a:cs typeface="Arial" panose="020B0604020202020204" pitchFamily="34" charset="0"/>
          </a:endParaRPr>
        </a:p>
      </dsp:txBody>
      <dsp:txXfrm>
        <a:off x="4752667" y="1648079"/>
        <a:ext cx="1489873" cy="938362"/>
      </dsp:txXfrm>
    </dsp:sp>
    <dsp:sp modelId="{B700D4D7-0EFC-49E9-A1F4-DDFF455359AD}">
      <dsp:nvSpPr>
        <dsp:cNvPr id="0" name=""/>
        <dsp:cNvSpPr/>
      </dsp:nvSpPr>
      <dsp:spPr>
        <a:xfrm>
          <a:off x="1575998" y="482269"/>
          <a:ext cx="3966456" cy="3966456"/>
        </a:xfrm>
        <a:custGeom>
          <a:avLst/>
          <a:gdLst/>
          <a:ahLst/>
          <a:cxnLst/>
          <a:rect l="0" t="0" r="0" b="0"/>
          <a:pathLst>
            <a:path>
              <a:moveTo>
                <a:pt x="3958147" y="2164572"/>
              </a:moveTo>
              <a:arcTo wR="1983228" hR="1983228" stAng="314784" swAng="166076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189231F-4C8A-450D-AE27-9F18A57A8329}">
      <dsp:nvSpPr>
        <dsp:cNvPr id="0" name=""/>
        <dsp:cNvSpPr/>
      </dsp:nvSpPr>
      <dsp:spPr>
        <a:xfrm>
          <a:off x="3827130" y="3551597"/>
          <a:ext cx="1887862" cy="967929"/>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Arial" panose="020B0604020202020204" pitchFamily="34" charset="0"/>
              <a:cs typeface="Arial" panose="020B0604020202020204" pitchFamily="34" charset="0"/>
            </a:rPr>
            <a:t>Fate and transport data</a:t>
          </a:r>
          <a:endParaRPr lang="en-US" sz="1600" b="1" kern="1200" dirty="0">
            <a:latin typeface="Arial" panose="020B0604020202020204" pitchFamily="34" charset="0"/>
            <a:cs typeface="Arial" panose="020B0604020202020204" pitchFamily="34" charset="0"/>
          </a:endParaRPr>
        </a:p>
      </dsp:txBody>
      <dsp:txXfrm>
        <a:off x="3874380" y="3598847"/>
        <a:ext cx="1793362" cy="873429"/>
      </dsp:txXfrm>
    </dsp:sp>
    <dsp:sp modelId="{01FFAC0C-EEC0-40F8-B118-C1DE71B1EDB7}">
      <dsp:nvSpPr>
        <dsp:cNvPr id="0" name=""/>
        <dsp:cNvSpPr/>
      </dsp:nvSpPr>
      <dsp:spPr>
        <a:xfrm>
          <a:off x="1590311" y="464750"/>
          <a:ext cx="3966456" cy="3966456"/>
        </a:xfrm>
        <a:custGeom>
          <a:avLst/>
          <a:gdLst/>
          <a:ahLst/>
          <a:cxnLst/>
          <a:rect l="0" t="0" r="0" b="0"/>
          <a:pathLst>
            <a:path>
              <a:moveTo>
                <a:pt x="2232113" y="3950777"/>
              </a:moveTo>
              <a:arcTo wR="1983228" hR="1983228" stAng="4967440" swAng="80776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25A93BA-5E84-443D-9C90-5ABD22B50337}">
      <dsp:nvSpPr>
        <dsp:cNvPr id="0" name=""/>
        <dsp:cNvSpPr/>
      </dsp:nvSpPr>
      <dsp:spPr>
        <a:xfrm>
          <a:off x="1538673" y="3551603"/>
          <a:ext cx="1814124" cy="981845"/>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latin typeface="Arial" panose="020B0604020202020204" pitchFamily="34" charset="0"/>
              <a:cs typeface="Arial" panose="020B0604020202020204" pitchFamily="34" charset="0"/>
            </a:rPr>
            <a:t>Sustainable remediation data</a:t>
          </a:r>
          <a:endParaRPr lang="en-US" sz="1600" b="1" kern="1200" dirty="0">
            <a:latin typeface="Arial" panose="020B0604020202020204" pitchFamily="34" charset="0"/>
            <a:cs typeface="Arial" panose="020B0604020202020204" pitchFamily="34" charset="0"/>
          </a:endParaRPr>
        </a:p>
      </dsp:txBody>
      <dsp:txXfrm>
        <a:off x="1586603" y="3599533"/>
        <a:ext cx="1718264" cy="885985"/>
      </dsp:txXfrm>
    </dsp:sp>
    <dsp:sp modelId="{94857D0E-2E57-4426-8075-D6F114A3EE80}">
      <dsp:nvSpPr>
        <dsp:cNvPr id="0" name=""/>
        <dsp:cNvSpPr/>
      </dsp:nvSpPr>
      <dsp:spPr>
        <a:xfrm>
          <a:off x="1682046" y="501744"/>
          <a:ext cx="3966456" cy="3966456"/>
        </a:xfrm>
        <a:custGeom>
          <a:avLst/>
          <a:gdLst/>
          <a:ahLst/>
          <a:cxnLst/>
          <a:rect l="0" t="0" r="0" b="0"/>
          <a:pathLst>
            <a:path>
              <a:moveTo>
                <a:pt x="306090" y="3041719"/>
              </a:moveTo>
              <a:arcTo wR="1983228" hR="1983228" stAng="8864565" swAng="1654583"/>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4EE176E-85EC-412A-BD7F-EC6BC15A1FCB}">
      <dsp:nvSpPr>
        <dsp:cNvPr id="0" name=""/>
        <dsp:cNvSpPr/>
      </dsp:nvSpPr>
      <dsp:spPr>
        <a:xfrm>
          <a:off x="945695" y="1597316"/>
          <a:ext cx="1559211" cy="1039888"/>
        </a:xfrm>
        <a:prstGeom prst="roundRect">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latin typeface="Arial" panose="020B0604020202020204" pitchFamily="34" charset="0"/>
              <a:cs typeface="Arial" panose="020B0604020202020204" pitchFamily="34" charset="0"/>
            </a:rPr>
            <a:t>Epidemiology data</a:t>
          </a:r>
        </a:p>
      </dsp:txBody>
      <dsp:txXfrm>
        <a:off x="996458" y="1648079"/>
        <a:ext cx="1457685" cy="938362"/>
      </dsp:txXfrm>
    </dsp:sp>
    <dsp:sp modelId="{4A0FAEA9-2BE5-41ED-A254-D086CC2DCFD7}">
      <dsp:nvSpPr>
        <dsp:cNvPr id="0" name=""/>
        <dsp:cNvSpPr/>
      </dsp:nvSpPr>
      <dsp:spPr>
        <a:xfrm>
          <a:off x="1689273" y="534997"/>
          <a:ext cx="3966456" cy="3966456"/>
        </a:xfrm>
        <a:custGeom>
          <a:avLst/>
          <a:gdLst/>
          <a:ahLst/>
          <a:cxnLst/>
          <a:rect l="0" t="0" r="0" b="0"/>
          <a:pathLst>
            <a:path>
              <a:moveTo>
                <a:pt x="231597" y="1053182"/>
              </a:moveTo>
              <a:arcTo wR="1983228" hR="1983228" stAng="12477991" swAng="177571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9BB5CD-59F0-47FD-990F-604C35C3E035}">
      <dsp:nvSpPr>
        <dsp:cNvPr id="0" name=""/>
        <dsp:cNvSpPr/>
      </dsp:nvSpPr>
      <dsp:spPr>
        <a:xfrm>
          <a:off x="628649" y="0"/>
          <a:ext cx="3562350" cy="2204513"/>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451747-A5DA-40BA-B313-A9FBB581EB5D}">
      <dsp:nvSpPr>
        <dsp:cNvPr id="0" name=""/>
        <dsp:cNvSpPr/>
      </dsp:nvSpPr>
      <dsp:spPr>
        <a:xfrm>
          <a:off x="714" y="661353"/>
          <a:ext cx="1348568" cy="88180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latin typeface="Arial" panose="020B0604020202020204" pitchFamily="34" charset="0"/>
              <a:ea typeface="+mn-ea"/>
              <a:cs typeface="Arial" panose="020B0604020202020204" pitchFamily="34" charset="0"/>
            </a:rPr>
            <a:t>Inventory</a:t>
          </a:r>
          <a:endParaRPr lang="en-US" sz="1500" b="1" kern="1200" dirty="0">
            <a:latin typeface="Arial" panose="020B0604020202020204" pitchFamily="34" charset="0"/>
            <a:ea typeface="+mn-ea"/>
            <a:cs typeface="Arial" panose="020B0604020202020204" pitchFamily="34" charset="0"/>
          </a:endParaRPr>
        </a:p>
      </dsp:txBody>
      <dsp:txXfrm>
        <a:off x="43760" y="704399"/>
        <a:ext cx="1262476" cy="795713"/>
      </dsp:txXfrm>
    </dsp:sp>
    <dsp:sp modelId="{AB10056A-F45C-4B76-815C-695F3F3163CA}">
      <dsp:nvSpPr>
        <dsp:cNvPr id="0" name=""/>
        <dsp:cNvSpPr/>
      </dsp:nvSpPr>
      <dsp:spPr>
        <a:xfrm>
          <a:off x="1405170" y="661353"/>
          <a:ext cx="1348568" cy="881805"/>
        </a:xfrm>
        <a:prstGeom prst="roundRect">
          <a:avLst/>
        </a:prstGeom>
        <a:solidFill>
          <a:schemeClr val="accent2">
            <a:hueOff val="3615079"/>
            <a:satOff val="-23133"/>
            <a:lumOff val="-1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smtClean="0">
              <a:latin typeface="Arial" panose="020B0604020202020204" pitchFamily="34" charset="0"/>
              <a:ea typeface="+mn-ea"/>
              <a:cs typeface="Arial" panose="020B0604020202020204" pitchFamily="34" charset="0"/>
            </a:rPr>
            <a:t>Repository</a:t>
          </a:r>
          <a:endParaRPr lang="en-US" sz="1500" b="1" kern="1200" dirty="0">
            <a:latin typeface="Arial" panose="020B0604020202020204" pitchFamily="34" charset="0"/>
            <a:ea typeface="+mn-ea"/>
            <a:cs typeface="Arial" panose="020B0604020202020204" pitchFamily="34" charset="0"/>
          </a:endParaRPr>
        </a:p>
      </dsp:txBody>
      <dsp:txXfrm>
        <a:off x="1448216" y="704399"/>
        <a:ext cx="1262476" cy="795713"/>
      </dsp:txXfrm>
    </dsp:sp>
    <dsp:sp modelId="{784FA665-1C68-4495-B89A-5CA3C788EF10}">
      <dsp:nvSpPr>
        <dsp:cNvPr id="0" name=""/>
        <dsp:cNvSpPr/>
      </dsp:nvSpPr>
      <dsp:spPr>
        <a:xfrm>
          <a:off x="2782765" y="636257"/>
          <a:ext cx="1357577" cy="881805"/>
        </a:xfrm>
        <a:prstGeom prst="roundRect">
          <a:avLst/>
        </a:prstGeom>
        <a:solidFill>
          <a:schemeClr val="accent2">
            <a:hueOff val="7230158"/>
            <a:satOff val="-46266"/>
            <a:lumOff val="-294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b="1" kern="1200" dirty="0" smtClean="0">
              <a:latin typeface="Arial" panose="020B0604020202020204" pitchFamily="34" charset="0"/>
              <a:ea typeface="+mn-ea"/>
              <a:cs typeface="Arial" panose="020B0604020202020204" pitchFamily="34" charset="0"/>
            </a:rPr>
            <a:t>Useable Knowledge Architecture</a:t>
          </a:r>
          <a:endParaRPr lang="en-US" sz="1500" b="1" kern="1200" dirty="0">
            <a:latin typeface="Arial" panose="020B0604020202020204" pitchFamily="34" charset="0"/>
            <a:ea typeface="+mn-ea"/>
            <a:cs typeface="Arial" panose="020B0604020202020204" pitchFamily="34" charset="0"/>
          </a:endParaRPr>
        </a:p>
      </dsp:txBody>
      <dsp:txXfrm>
        <a:off x="2825811" y="679303"/>
        <a:ext cx="1271485" cy="79571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3976333" y="0"/>
            <a:ext cx="3041968" cy="465296"/>
          </a:xfrm>
          <a:prstGeom prst="rect">
            <a:avLst/>
          </a:prstGeom>
        </p:spPr>
        <p:txBody>
          <a:bodyPr vert="horz" lIns="93287" tIns="46644" rIns="93287" bIns="46644" rtlCol="0"/>
          <a:lstStyle>
            <a:lvl1pPr algn="r">
              <a:defRPr sz="1200"/>
            </a:lvl1pPr>
          </a:lstStyle>
          <a:p>
            <a:fld id="{EA1CFB0C-7354-406D-9403-75690940ABE1}" type="datetimeFigureOut">
              <a:rPr lang="en-US" smtClean="0"/>
              <a:t>6/23/2015</a:t>
            </a:fld>
            <a:endParaRPr lang="en-US"/>
          </a:p>
        </p:txBody>
      </p:sp>
      <p:sp>
        <p:nvSpPr>
          <p:cNvPr id="4" name="Footer Placeholder 3"/>
          <p:cNvSpPr>
            <a:spLocks noGrp="1"/>
          </p:cNvSpPr>
          <p:nvPr>
            <p:ph type="ftr" sz="quarter" idx="2"/>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3976333" y="8839014"/>
            <a:ext cx="3041968" cy="465296"/>
          </a:xfrm>
          <a:prstGeom prst="rect">
            <a:avLst/>
          </a:prstGeom>
        </p:spPr>
        <p:txBody>
          <a:bodyPr vert="horz" lIns="93287" tIns="46644" rIns="93287" bIns="46644" rtlCol="0" anchor="b"/>
          <a:lstStyle>
            <a:lvl1pPr algn="r">
              <a:defRPr sz="1200"/>
            </a:lvl1pPr>
          </a:lstStyle>
          <a:p>
            <a:fld id="{A8C65F00-5779-4799-8445-1A5F8AE6D950}" type="slidenum">
              <a:rPr lang="en-US" smtClean="0"/>
              <a:t>‹#›</a:t>
            </a:fld>
            <a:endParaRPr lang="en-US"/>
          </a:p>
        </p:txBody>
      </p:sp>
    </p:spTree>
    <p:extLst>
      <p:ext uri="{BB962C8B-B14F-4D97-AF65-F5344CB8AC3E}">
        <p14:creationId xmlns:p14="http://schemas.microsoft.com/office/powerpoint/2010/main" val="29754874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3976333" y="0"/>
            <a:ext cx="3041968" cy="465296"/>
          </a:xfrm>
          <a:prstGeom prst="rect">
            <a:avLst/>
          </a:prstGeom>
        </p:spPr>
        <p:txBody>
          <a:bodyPr vert="horz" lIns="93287" tIns="46644" rIns="93287" bIns="46644" rtlCol="0"/>
          <a:lstStyle>
            <a:lvl1pPr algn="r">
              <a:defRPr sz="1200"/>
            </a:lvl1pPr>
          </a:lstStyle>
          <a:p>
            <a:fld id="{2FFB7CF9-44EA-4B59-9F36-D518BE98B88A}" type="datetimeFigureOut">
              <a:rPr lang="en-US" smtClean="0"/>
              <a:t>6/23/2015</a:t>
            </a:fld>
            <a:endParaRPr lang="en-US"/>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87" tIns="46644" rIns="93287" bIns="4664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3287" tIns="46644" rIns="93287" bIns="46644" rtlCol="0" anchor="b"/>
          <a:lstStyle>
            <a:lvl1pPr algn="r">
              <a:defRPr sz="1200"/>
            </a:lvl1pPr>
          </a:lstStyle>
          <a:p>
            <a:fld id="{89664CBA-87FC-422E-B2AF-9E63E888A795}" type="slidenum">
              <a:rPr lang="en-US" smtClean="0"/>
              <a:t>‹#›</a:t>
            </a:fld>
            <a:endParaRPr lang="en-US"/>
          </a:p>
        </p:txBody>
      </p:sp>
    </p:spTree>
    <p:extLst>
      <p:ext uri="{BB962C8B-B14F-4D97-AF65-F5344CB8AC3E}">
        <p14:creationId xmlns:p14="http://schemas.microsoft.com/office/powerpoint/2010/main" val="75403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Welcome and introduction</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Because of the wealth of data in the SRP, tackling data challenges and finding ways to integrate data is a new opportunity to improve the SRP.</a:t>
            </a:r>
          </a:p>
          <a:p>
            <a:pPr marL="171450" lvl="0" indent="-171450">
              <a:buFont typeface="Arial"/>
              <a:buChar char="•"/>
            </a:pPr>
            <a:r>
              <a:rPr lang="en-US" sz="1200" kern="1200" dirty="0" smtClean="0">
                <a:solidFill>
                  <a:schemeClr val="tx1"/>
                </a:solidFill>
                <a:effectLst/>
                <a:latin typeface="+mn-lt"/>
                <a:ea typeface="+mn-ea"/>
                <a:cs typeface="+mn-cs"/>
              </a:rPr>
              <a:t>SRP is a </a:t>
            </a:r>
            <a:r>
              <a:rPr lang="en-US" sz="1200" b="1" kern="1200" dirty="0" smtClean="0">
                <a:solidFill>
                  <a:schemeClr val="tx1"/>
                </a:solidFill>
                <a:effectLst/>
                <a:latin typeface="+mn-lt"/>
                <a:ea typeface="+mn-ea"/>
                <a:cs typeface="+mn-cs"/>
              </a:rPr>
              <a:t>mature</a:t>
            </a:r>
            <a:r>
              <a:rPr lang="en-US" sz="1200" kern="1200" dirty="0" smtClean="0">
                <a:solidFill>
                  <a:schemeClr val="tx1"/>
                </a:solidFill>
                <a:effectLst/>
                <a:latin typeface="+mn-lt"/>
                <a:ea typeface="+mn-ea"/>
                <a:cs typeface="+mn-cs"/>
              </a:rPr>
              <a:t> program with 28 years of programmatic and research successes</a:t>
            </a:r>
          </a:p>
          <a:p>
            <a:pPr marL="171450" lvl="0" indent="-171450">
              <a:buFont typeface="Arial"/>
              <a:buChar char="•"/>
            </a:pPr>
            <a:r>
              <a:rPr lang="en-US" sz="1200" kern="1200" dirty="0" smtClean="0">
                <a:solidFill>
                  <a:schemeClr val="tx1"/>
                </a:solidFill>
                <a:effectLst/>
                <a:latin typeface="+mn-lt"/>
                <a:ea typeface="+mn-ea"/>
                <a:cs typeface="+mn-cs"/>
              </a:rPr>
              <a:t>SRP led the way in support of the multi/</a:t>
            </a:r>
            <a:r>
              <a:rPr lang="en-US" sz="1200" b="1" kern="1200" dirty="0" err="1" smtClean="0">
                <a:solidFill>
                  <a:schemeClr val="tx1"/>
                </a:solidFill>
                <a:effectLst/>
                <a:latin typeface="+mn-lt"/>
                <a:ea typeface="+mn-ea"/>
                <a:cs typeface="+mn-cs"/>
              </a:rPr>
              <a:t>transdisciplinary</a:t>
            </a:r>
            <a:r>
              <a:rPr lang="en-US" sz="1200" kern="1200" dirty="0" smtClean="0">
                <a:solidFill>
                  <a:schemeClr val="tx1"/>
                </a:solidFill>
                <a:effectLst/>
                <a:latin typeface="+mn-lt"/>
                <a:ea typeface="+mn-ea"/>
                <a:cs typeface="+mn-cs"/>
              </a:rPr>
              <a:t> research needed to address the </a:t>
            </a:r>
            <a:r>
              <a:rPr lang="en-US" sz="1200" b="1" kern="1200" dirty="0" smtClean="0">
                <a:solidFill>
                  <a:schemeClr val="tx1"/>
                </a:solidFill>
                <a:effectLst/>
                <a:latin typeface="+mn-lt"/>
                <a:ea typeface="+mn-ea"/>
                <a:cs typeface="+mn-cs"/>
              </a:rPr>
              <a:t>complex</a:t>
            </a:r>
            <a:r>
              <a:rPr lang="en-US" sz="1200" kern="1200" dirty="0" smtClean="0">
                <a:solidFill>
                  <a:schemeClr val="tx1"/>
                </a:solidFill>
                <a:effectLst/>
                <a:latin typeface="+mn-lt"/>
                <a:ea typeface="+mn-ea"/>
                <a:cs typeface="+mn-cs"/>
              </a:rPr>
              <a:t> human health and environmental issues related to hazardous substances</a:t>
            </a:r>
          </a:p>
          <a:p>
            <a:pPr marL="171450" lvl="0" indent="-171450">
              <a:buFont typeface="Arial"/>
              <a:buChar char="•"/>
            </a:pPr>
            <a:r>
              <a:rPr lang="en-US" sz="1200" kern="1200" dirty="0" smtClean="0">
                <a:solidFill>
                  <a:schemeClr val="tx1"/>
                </a:solidFill>
                <a:effectLst/>
                <a:latin typeface="+mn-lt"/>
                <a:ea typeface="+mn-ea"/>
                <a:cs typeface="+mn-cs"/>
              </a:rPr>
              <a:t>The next step in the evolution is increased collaboration to include not only sharing of ideas and approaches – but to </a:t>
            </a:r>
            <a:r>
              <a:rPr lang="en-US" sz="1200" b="1" kern="1200" dirty="0" smtClean="0">
                <a:solidFill>
                  <a:schemeClr val="tx1"/>
                </a:solidFill>
                <a:effectLst/>
                <a:latin typeface="+mn-lt"/>
                <a:ea typeface="+mn-ea"/>
                <a:cs typeface="+mn-cs"/>
              </a:rPr>
              <a:t>enable sharing of data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9664CBA-87FC-422E-B2AF-9E63E888A795}" type="slidenum">
              <a:rPr lang="en-US" smtClean="0"/>
              <a:t>1</a:t>
            </a:fld>
            <a:endParaRPr lang="en-US"/>
          </a:p>
        </p:txBody>
      </p:sp>
    </p:spTree>
    <p:extLst>
      <p:ext uri="{BB962C8B-B14F-4D97-AF65-F5344CB8AC3E}">
        <p14:creationId xmlns:p14="http://schemas.microsoft.com/office/powerpoint/2010/main" val="2063969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NIEHS Superfund Research Program funds university-based multidisciplinary research on human health and environmental issues related to hazardous substances. The central goal is to understand and break the link between chemical exposure and disease.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Superfund Research Program is conducted in accordance with the Superfund Amendments and Reauthorization Act (SARA) of 1986. The mandates specified in SARA describe the Program's primary objectives to be the development of: </a:t>
            </a:r>
          </a:p>
          <a:p>
            <a:pPr marL="228600" indent="-228600">
              <a:buAutoNum type="alphaLcParenBoth"/>
            </a:pPr>
            <a:r>
              <a:rPr lang="en-US" sz="1200" b="0" i="0" kern="1200" dirty="0" smtClean="0">
                <a:solidFill>
                  <a:schemeClr val="tx1"/>
                </a:solidFill>
                <a:effectLst/>
                <a:latin typeface="+mn-lt"/>
                <a:ea typeface="+mn-ea"/>
                <a:cs typeface="+mn-cs"/>
              </a:rPr>
              <a:t>methods and technologies to detect hazardous substances in the environment </a:t>
            </a:r>
          </a:p>
          <a:p>
            <a:pPr marL="228600" indent="-228600">
              <a:buAutoNum type="alphaLcParenBoth"/>
            </a:pPr>
            <a:r>
              <a:rPr lang="en-US" sz="1200" b="0" i="0" kern="1200" dirty="0" smtClean="0">
                <a:solidFill>
                  <a:schemeClr val="tx1"/>
                </a:solidFill>
                <a:effectLst/>
                <a:latin typeface="+mn-lt"/>
                <a:ea typeface="+mn-ea"/>
                <a:cs typeface="+mn-cs"/>
              </a:rPr>
              <a:t>advanced techniques for the detection, assessment, and evaluation of the effects on human health of hazardous substances</a:t>
            </a:r>
          </a:p>
          <a:p>
            <a:pPr marL="228600" indent="-228600">
              <a:buAutoNum type="alphaLcParenBoth"/>
            </a:pPr>
            <a:r>
              <a:rPr lang="en-US" sz="1200" b="0" i="0" kern="1200" dirty="0" smtClean="0">
                <a:solidFill>
                  <a:schemeClr val="tx1"/>
                </a:solidFill>
                <a:effectLst/>
                <a:latin typeface="+mn-lt"/>
                <a:ea typeface="+mn-ea"/>
                <a:cs typeface="+mn-cs"/>
              </a:rPr>
              <a:t>methods to assess the risks to human health presented by hazardous substances</a:t>
            </a:r>
          </a:p>
          <a:p>
            <a:pPr marL="228600" indent="-228600">
              <a:buAutoNum type="alphaLcParenBoth"/>
            </a:pPr>
            <a:r>
              <a:rPr lang="en-US" sz="1200" b="0" i="0" kern="1200" dirty="0" smtClean="0">
                <a:solidFill>
                  <a:schemeClr val="tx1"/>
                </a:solidFill>
                <a:effectLst/>
                <a:latin typeface="+mn-lt"/>
                <a:ea typeface="+mn-ea"/>
                <a:cs typeface="+mn-cs"/>
              </a:rPr>
              <a:t>basic biological, chemical, and physical methods to reduce the amount and toxicity of hazardous substances.</a:t>
            </a:r>
            <a:endParaRPr lang="en-US" dirty="0"/>
          </a:p>
        </p:txBody>
      </p:sp>
      <p:sp>
        <p:nvSpPr>
          <p:cNvPr id="4" name="Slide Number Placeholder 3"/>
          <p:cNvSpPr>
            <a:spLocks noGrp="1"/>
          </p:cNvSpPr>
          <p:nvPr>
            <p:ph type="sldNum" sz="quarter" idx="10"/>
          </p:nvPr>
        </p:nvSpPr>
        <p:spPr/>
        <p:txBody>
          <a:bodyPr/>
          <a:lstStyle/>
          <a:p>
            <a:fld id="{1BA97FC8-F04A-4D09-8EE1-98FF67DDF5A5}" type="slidenum">
              <a:rPr lang="en-US">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155965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SRP uses multiple funding mechanisms to support research including individual research projects, small business grants, training and education programs, and multi-project Centers. The SRP multi-project Centers are the mainstay of the program and bring many of these disciplines together in the same Center to bear on these complex issues.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Each multi-project Center includes a variety of health and environmental disciplines, shown here, as well as training, outreach and research translation – all tied together and integrated under a unifying theme, which helps to capture the complexity of hazardous waste sites across disciplines. This unifying theme at each Center helps link the projects in different research domains. Some Centers are linked with a unified theme related to specific contaminants or groups of chemicals like arsenic and mercury or polycyclic aromatic hydrocarbons (PAHs). A few other examples of themes relate to nutrition and Superfund toxicity, risk assessment, developmental and reproductive toxicity of Superfund chemicals, and regional hazardous waste issues.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In keeping with the NIEHS mission, teams of diverse professionals develop, test, and implement unique, solution-oriented approaches to address complex environmental health problems. They are improving the understanding of environmental contaminants, which may lead to lower environmental cleanup costs, reduced risk of exposure, and improvements in human health.</a:t>
            </a:r>
          </a:p>
          <a:p>
            <a:endParaRPr lang="en-US" dirty="0"/>
          </a:p>
        </p:txBody>
      </p:sp>
      <p:sp>
        <p:nvSpPr>
          <p:cNvPr id="4" name="Slide Number Placeholder 3"/>
          <p:cNvSpPr>
            <a:spLocks noGrp="1"/>
          </p:cNvSpPr>
          <p:nvPr>
            <p:ph type="sldNum" sz="quarter" idx="10"/>
          </p:nvPr>
        </p:nvSpPr>
        <p:spPr/>
        <p:txBody>
          <a:bodyPr/>
          <a:lstStyle/>
          <a:p>
            <a:fld id="{C19132EA-BD15-4CA4-88E8-706B29EDB6D6}"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833131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map of publications from the SRP shows SRP publications distributed based on the journals that published the work.</a:t>
            </a:r>
          </a:p>
          <a:p>
            <a:r>
              <a:rPr lang="en-US" sz="1200" kern="1200" dirty="0" smtClean="0">
                <a:solidFill>
                  <a:schemeClr val="tx1"/>
                </a:solidFill>
                <a:effectLst/>
                <a:latin typeface="+mn-lt"/>
                <a:ea typeface="+mn-ea"/>
                <a:cs typeface="+mn-cs"/>
              </a:rPr>
              <a:t>This diversity of research across the science spectrum helps to illustrate the diversity of data being generated by the program.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SRP grantees are working in a variety of fields, from chemistry and biology basic research, earth science research, medical research, to social science research.</a:t>
            </a:r>
          </a:p>
          <a:p>
            <a:r>
              <a:rPr lang="en-US" sz="1200" kern="1200" dirty="0" smtClean="0">
                <a:solidFill>
                  <a:schemeClr val="tx1"/>
                </a:solidFill>
                <a:effectLst/>
                <a:latin typeface="+mn-lt"/>
                <a:ea typeface="+mn-ea"/>
                <a:cs typeface="+mn-cs"/>
              </a:rPr>
              <a:t>Since the SRP has been around since 1987, there is also a wealth of historical data that needs to be tapped into.</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(enter) This huge diversity of data, including historical data, presents an opportunity for the SRP. By integrating all of these types of data and sharing them across the different disciplines and research projects, we may be able to better answer important questions related to reducing the burden of disease and improving human health. Because of the complexity surrounding exposure to environmental agents and health effects, coming at questions from a wide range of angles may help answer tough questions.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(enter) The diversity within the program also presents an opportunity to take advantage of new resources and broaden data available to researchers. We want to help researchers in different research domains become aware of and understand data resources in other research domains. This will help scientists better understand data diversity and take advantage of data sharing.</a:t>
            </a:r>
          </a:p>
          <a:p>
            <a:r>
              <a:rPr lang="en-US" sz="1200" kern="1200" dirty="0" smtClean="0">
                <a:solidFill>
                  <a:schemeClr val="tx1"/>
                </a:solidFill>
                <a:effectLst/>
                <a:latin typeface="+mn-lt"/>
                <a:ea typeface="+mn-ea"/>
                <a:cs typeface="+mn-cs"/>
              </a:rPr>
              <a:t>_____</a:t>
            </a:r>
          </a:p>
          <a:p>
            <a:r>
              <a:rPr lang="en-US" sz="1200" kern="1200" dirty="0" smtClean="0">
                <a:solidFill>
                  <a:schemeClr val="tx1"/>
                </a:solidFill>
                <a:effectLst/>
                <a:latin typeface="+mn-lt"/>
                <a:ea typeface="+mn-ea"/>
                <a:cs typeface="+mn-cs"/>
              </a:rPr>
              <a:t>For reference:</a:t>
            </a:r>
          </a:p>
          <a:p>
            <a:r>
              <a:rPr lang="en-US" sz="1200" kern="1200" dirty="0" smtClean="0">
                <a:solidFill>
                  <a:schemeClr val="tx1"/>
                </a:solidFill>
                <a:effectLst/>
                <a:latin typeface="+mn-lt"/>
                <a:ea typeface="+mn-ea"/>
                <a:cs typeface="+mn-cs"/>
              </a:rPr>
              <a:t>Info about publication topic map:</a:t>
            </a:r>
          </a:p>
          <a:p>
            <a:r>
              <a:rPr lang="en-US" sz="1200" kern="1200" dirty="0" smtClean="0">
                <a:solidFill>
                  <a:schemeClr val="tx1"/>
                </a:solidFill>
                <a:effectLst/>
                <a:latin typeface="+mn-lt"/>
                <a:ea typeface="+mn-ea"/>
                <a:cs typeface="+mn-cs"/>
              </a:rPr>
              <a:t>-Grants (P42, R01, and SBIR) funded between 2008 and 2012 were used in a grant # search of PubMed and Web of Science</a:t>
            </a:r>
          </a:p>
          <a:p>
            <a:r>
              <a:rPr lang="en-US" sz="1200" kern="1200" dirty="0" smtClean="0">
                <a:solidFill>
                  <a:schemeClr val="tx1"/>
                </a:solidFill>
                <a:effectLst/>
                <a:latin typeface="+mn-lt"/>
                <a:ea typeface="+mn-ea"/>
                <a:cs typeface="+mn-cs"/>
              </a:rPr>
              <a:t>-951 publications – pubs were generally between 2008 and 2012</a:t>
            </a:r>
          </a:p>
          <a:p>
            <a:r>
              <a:rPr lang="en-US" sz="1200" kern="1200" dirty="0" smtClean="0">
                <a:solidFill>
                  <a:schemeClr val="tx1"/>
                </a:solidFill>
                <a:effectLst/>
                <a:latin typeface="+mn-lt"/>
                <a:ea typeface="+mn-ea"/>
                <a:cs typeface="+mn-cs"/>
              </a:rPr>
              <a:t>-Pubs classified by the journal they were published in.</a:t>
            </a:r>
          </a:p>
          <a:p>
            <a:r>
              <a:rPr lang="en-US" sz="1200" kern="1200" dirty="0" smtClean="0">
                <a:solidFill>
                  <a:schemeClr val="tx1"/>
                </a:solidFill>
                <a:effectLst/>
                <a:latin typeface="+mn-lt"/>
                <a:ea typeface="+mn-ea"/>
                <a:cs typeface="+mn-cs"/>
              </a:rPr>
              <a:t>-circle area =fractional journal count (number of pubs per journal – size adjusted based on number of articles)</a:t>
            </a:r>
          </a:p>
          <a:p>
            <a:endParaRPr lang="en-US" dirty="0"/>
          </a:p>
        </p:txBody>
      </p:sp>
      <p:sp>
        <p:nvSpPr>
          <p:cNvPr id="4" name="Slide Number Placeholder 3"/>
          <p:cNvSpPr>
            <a:spLocks noGrp="1"/>
          </p:cNvSpPr>
          <p:nvPr>
            <p:ph type="sldNum" sz="quarter" idx="10"/>
          </p:nvPr>
        </p:nvSpPr>
        <p:spPr/>
        <p:txBody>
          <a:bodyPr/>
          <a:lstStyle/>
          <a:p>
            <a:fld id="{89664CBA-87FC-422E-B2AF-9E63E888A795}" type="slidenum">
              <a:rPr lang="en-US" smtClean="0"/>
              <a:t>4</a:t>
            </a:fld>
            <a:endParaRPr lang="en-US"/>
          </a:p>
        </p:txBody>
      </p:sp>
    </p:spTree>
    <p:extLst>
      <p:ext uri="{BB962C8B-B14F-4D97-AF65-F5344CB8AC3E}">
        <p14:creationId xmlns:p14="http://schemas.microsoft.com/office/powerpoint/2010/main" val="3889402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SRP is in a unique position because we have a huge variety of types of data. For 28 years, the SRP has been bringing together research domains that do not normally meet under the same roof. We want to take that to the next level and bring diverse data formats from a variety of scientists – from engineers to microbiologists – integrating diverse data to enhance environmental health research.</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(enter) Ultimately, by integrating and sharing data across these different research domains, we hope to enhance the knowledge base, enhancing environmental health solutions through data integration --- (enter) and therefore, reducing the burden of disease and improving public health.</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BA97FC8-F04A-4D09-8EE1-98FF67DDF5A5}"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155965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begin to accomplish this, we have to figure out how to put the pieces together.</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Here are a few questions we need to address to begin moving toward integrating data. These questions emphasize the need for </a:t>
            </a:r>
            <a:r>
              <a:rPr lang="en-US" sz="1200" b="1" u="sng" kern="1200" dirty="0" smtClean="0">
                <a:solidFill>
                  <a:schemeClr val="tx1"/>
                </a:solidFill>
                <a:effectLst/>
                <a:latin typeface="+mn-lt"/>
                <a:ea typeface="+mn-ea"/>
                <a:cs typeface="+mn-cs"/>
              </a:rPr>
              <a:t>data sharing</a:t>
            </a:r>
            <a:r>
              <a:rPr lang="en-US" sz="1200" kern="1200" dirty="0" smtClean="0">
                <a:solidFill>
                  <a:schemeClr val="tx1"/>
                </a:solidFill>
                <a:effectLst/>
                <a:latin typeface="+mn-lt"/>
                <a:ea typeface="+mn-ea"/>
                <a:cs typeface="+mn-cs"/>
              </a:rPr>
              <a:t>, which is an NIH priority. Data sharing is essential for expedited translation of research results into knowledge to improve human health.</a:t>
            </a:r>
          </a:p>
          <a:p>
            <a:r>
              <a:rPr lang="en-US" sz="1200" kern="1200" dirty="0" smtClean="0">
                <a:solidFill>
                  <a:schemeClr val="tx1"/>
                </a:solidFill>
                <a:effectLst/>
                <a:latin typeface="+mn-lt"/>
                <a:ea typeface="+mn-ea"/>
                <a:cs typeface="+mn-cs"/>
              </a:rPr>
              <a:t>So how do we get there? We are very interested in your thoughts and would like to benefit from your experience and expertise. Here are some thoughts to begin this conversation: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know we have diverse science - How can the diverse science within SRP be used together and shared?</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know researchers are already talking to each other but how do we take it to the next level and enable projects to share data with other projects and Centers?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How do we make this data available and more useable?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How do we encourage researchers to leverage existing data?</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We want your input on these questions – if you have thoughts or examples that may be useful to the SRP, please get in touch with me to discuss them.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9664CBA-87FC-422E-B2AF-9E63E888A795}" type="slidenum">
              <a:rPr lang="en-US" smtClean="0"/>
              <a:t>6</a:t>
            </a:fld>
            <a:endParaRPr lang="en-US"/>
          </a:p>
        </p:txBody>
      </p:sp>
    </p:spTree>
    <p:extLst>
      <p:ext uri="{BB962C8B-B14F-4D97-AF65-F5344CB8AC3E}">
        <p14:creationId xmlns:p14="http://schemas.microsoft.com/office/powerpoint/2010/main" val="227853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SRP has a variety of different kinds of data across multiple platforms. We want to figure out how to integrate these data across platforms and create a new knowledge architecture.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To do this, we need to discuss and develop ways to inventory the data we already have. We also should consider creating repositories to store and collect data.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By creating and integrating an environmental health knowledge architecture, we will:</a:t>
            </a:r>
          </a:p>
          <a:p>
            <a:pPr marL="171450" lvl="0" indent="-171450">
              <a:buFont typeface="Arial"/>
              <a:buChar char="•"/>
            </a:pPr>
            <a:r>
              <a:rPr lang="en-US" sz="1200" kern="1200" dirty="0" smtClean="0">
                <a:solidFill>
                  <a:schemeClr val="tx1"/>
                </a:solidFill>
                <a:effectLst/>
                <a:latin typeface="+mn-lt"/>
                <a:ea typeface="+mn-ea"/>
                <a:cs typeface="+mn-cs"/>
              </a:rPr>
              <a:t>Enhance collaborations and communications among environmental health science investigators</a:t>
            </a:r>
          </a:p>
          <a:p>
            <a:pPr marL="171450" lvl="0" indent="-171450">
              <a:buFont typeface="Arial"/>
              <a:buChar char="•"/>
            </a:pPr>
            <a:r>
              <a:rPr lang="en-US" sz="1200" kern="1200" dirty="0" smtClean="0">
                <a:solidFill>
                  <a:schemeClr val="tx1"/>
                </a:solidFill>
                <a:effectLst/>
                <a:latin typeface="+mn-lt"/>
                <a:ea typeface="+mn-ea"/>
                <a:cs typeface="+mn-cs"/>
              </a:rPr>
              <a:t>Integrate investigator-initiated research</a:t>
            </a:r>
          </a:p>
          <a:p>
            <a:pPr marL="171450" lvl="0" indent="-171450">
              <a:buFont typeface="Arial"/>
              <a:buChar char="•"/>
            </a:pPr>
            <a:r>
              <a:rPr lang="en-US" sz="1200" kern="1200" dirty="0" smtClean="0">
                <a:solidFill>
                  <a:schemeClr val="tx1"/>
                </a:solidFill>
                <a:effectLst/>
                <a:latin typeface="+mn-lt"/>
                <a:ea typeface="+mn-ea"/>
                <a:cs typeface="+mn-cs"/>
              </a:rPr>
              <a:t>Seize emerging scientific opportunities  </a:t>
            </a:r>
          </a:p>
          <a:p>
            <a:pPr marL="171450" lvl="0" indent="-171450">
              <a:buFont typeface="Arial"/>
              <a:buChar char="•"/>
            </a:pPr>
            <a:r>
              <a:rPr lang="en-US" sz="1200" kern="1200" dirty="0" smtClean="0">
                <a:solidFill>
                  <a:schemeClr val="tx1"/>
                </a:solidFill>
                <a:effectLst/>
                <a:latin typeface="+mn-lt"/>
                <a:ea typeface="+mn-ea"/>
                <a:cs typeface="+mn-cs"/>
              </a:rPr>
              <a:t>Manage knowledge to meet public health and disease burden outcomes and products</a:t>
            </a:r>
          </a:p>
          <a:p>
            <a:pPr marL="171450" lvl="0" indent="-171450">
              <a:buFont typeface="Arial"/>
              <a:buChar cha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BA97FC8-F04A-4D09-8EE1-98FF67DDF5A5}"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21559655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a segue into Allen </a:t>
            </a:r>
            <a:r>
              <a:rPr lang="en-US" sz="1200" kern="1200" dirty="0" err="1" smtClean="0">
                <a:solidFill>
                  <a:schemeClr val="tx1"/>
                </a:solidFill>
                <a:effectLst/>
                <a:latin typeface="+mn-lt"/>
                <a:ea typeface="+mn-ea"/>
                <a:cs typeface="+mn-cs"/>
              </a:rPr>
              <a:t>Dearry’s</a:t>
            </a:r>
            <a:r>
              <a:rPr lang="en-US" sz="1200" kern="1200" dirty="0" smtClean="0">
                <a:solidFill>
                  <a:schemeClr val="tx1"/>
                </a:solidFill>
                <a:effectLst/>
                <a:latin typeface="+mn-lt"/>
                <a:ea typeface="+mn-ea"/>
                <a:cs typeface="+mn-cs"/>
              </a:rPr>
              <a:t> presentation, who will discuss how NIH is beginning to address issues related to big data, including the “Four V’s” of Big Data – Volume, Velocity, Variety, and Veracity. </a:t>
            </a:r>
          </a:p>
          <a:p>
            <a:r>
              <a:rPr lang="en-US" sz="1200" kern="1200" dirty="0" smtClean="0">
                <a:solidFill>
                  <a:schemeClr val="tx1"/>
                </a:solidFill>
                <a:effectLst/>
                <a:latin typeface="+mn-lt"/>
                <a:ea typeface="+mn-ea"/>
                <a:cs typeface="+mn-cs"/>
              </a:rPr>
              <a:t> </a:t>
            </a:r>
          </a:p>
          <a:p>
            <a:r>
              <a:rPr lang="en-US" sz="1200" kern="1200" smtClean="0">
                <a:solidFill>
                  <a:schemeClr val="tx1"/>
                </a:solidFill>
                <a:effectLst/>
                <a:latin typeface="+mn-lt"/>
                <a:ea typeface="+mn-ea"/>
                <a:cs typeface="+mn-cs"/>
              </a:rPr>
              <a:t>As </a:t>
            </a:r>
            <a:r>
              <a:rPr lang="en-US" sz="1200" kern="1200" dirty="0" smtClean="0">
                <a:solidFill>
                  <a:schemeClr val="tx1"/>
                </a:solidFill>
                <a:effectLst/>
                <a:latin typeface="+mn-lt"/>
                <a:ea typeface="+mn-ea"/>
                <a:cs typeface="+mn-cs"/>
              </a:rPr>
              <a:t>you have just heard, the SRP definitely has the “Variety” – so looking forward, we are interested in seeing what other agencies and programs are doing in the realm of “Big Data” and using this information to work toward integrating SRP data across multiple platforms in order to enhance the knowledge base and protect human health.</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9664CBA-87FC-422E-B2AF-9E63E888A795}" type="slidenum">
              <a:rPr lang="en-US" smtClean="0"/>
              <a:t>8</a:t>
            </a:fld>
            <a:endParaRPr lang="en-US"/>
          </a:p>
        </p:txBody>
      </p:sp>
    </p:spTree>
    <p:extLst>
      <p:ext uri="{BB962C8B-B14F-4D97-AF65-F5344CB8AC3E}">
        <p14:creationId xmlns:p14="http://schemas.microsoft.com/office/powerpoint/2010/main" val="15472647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1"/>
          <p:cNvSpPr txBox="1">
            <a:spLocks noChangeArrowheads="1"/>
          </p:cNvSpPr>
          <p:nvPr/>
        </p:nvSpPr>
        <p:spPr bwMode="auto">
          <a:xfrm>
            <a:off x="1858992" y="6459221"/>
            <a:ext cx="5426075" cy="290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137146" bIns="91431" anchor="b">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fontAlgn="base" hangingPunct="1">
              <a:lnSpc>
                <a:spcPct val="90000"/>
              </a:lnSpc>
              <a:spcBef>
                <a:spcPct val="0"/>
              </a:spcBef>
              <a:spcAft>
                <a:spcPct val="0"/>
              </a:spcAft>
              <a:defRPr/>
            </a:pPr>
            <a:r>
              <a:rPr lang="en-US" sz="1100" smtClean="0">
                <a:solidFill>
                  <a:srgbClr val="000000"/>
                </a:solidFill>
                <a:cs typeface="Arial" charset="0"/>
              </a:rPr>
              <a:t> National Institutes of Health • U.S. Department of Health and Human Services</a:t>
            </a:r>
          </a:p>
        </p:txBody>
      </p:sp>
      <p:cxnSp>
        <p:nvCxnSpPr>
          <p:cNvPr id="6" name="Straight Connector 5"/>
          <p:cNvCxnSpPr/>
          <p:nvPr/>
        </p:nvCxnSpPr>
        <p:spPr>
          <a:xfrm>
            <a:off x="0" y="1152525"/>
            <a:ext cx="9144000" cy="0"/>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495" y="239724"/>
            <a:ext cx="58912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44475" y="1828823"/>
            <a:ext cx="8684372" cy="1492623"/>
          </a:xfrm>
          <a:noFill/>
          <a:ln w="9525">
            <a:noFill/>
            <a:miter lim="800000"/>
            <a:headEnd/>
            <a:tailEnd/>
          </a:ln>
        </p:spPr>
        <p:txBody>
          <a:bodyPr anchor="b"/>
          <a:lstStyle>
            <a:lvl1pPr algn="ctr">
              <a:defRPr lang="en-US" sz="4400">
                <a:latin typeface="+mj-lt"/>
              </a:defRPr>
            </a:lvl1pPr>
          </a:lstStyle>
          <a:p>
            <a:pPr lvl="0"/>
            <a:r>
              <a:rPr lang="en-US" smtClean="0"/>
              <a:t>Click to edit Master title style</a:t>
            </a:r>
            <a:endParaRPr lang="en-US" dirty="0"/>
          </a:p>
        </p:txBody>
      </p:sp>
      <p:sp>
        <p:nvSpPr>
          <p:cNvPr id="3075" name="Rectangle 3"/>
          <p:cNvSpPr>
            <a:spLocks noGrp="1" noChangeArrowheads="1"/>
          </p:cNvSpPr>
          <p:nvPr>
            <p:ph type="subTitle" idx="1"/>
          </p:nvPr>
        </p:nvSpPr>
        <p:spPr>
          <a:xfrm>
            <a:off x="244481" y="3550047"/>
            <a:ext cx="8684371" cy="1703015"/>
          </a:xfrm>
          <a:noFill/>
          <a:ln w="9525">
            <a:noFill/>
            <a:miter lim="800000"/>
            <a:headEnd/>
            <a:tailEnd/>
          </a:ln>
        </p:spPr>
        <p:txBody>
          <a:bodyPr/>
          <a:lstStyle>
            <a:lvl1pPr marL="0" indent="0" algn="ctr">
              <a:lnSpc>
                <a:spcPct val="100000"/>
              </a:lnSpc>
              <a:buNone/>
              <a:defRPr lang="en-US" sz="2600" b="1" dirty="0">
                <a:latin typeface="+mn-lt"/>
                <a:ea typeface="ＭＳ Ｐゴシック" charset="-128"/>
              </a:defRPr>
            </a:lvl1pPr>
          </a:lstStyle>
          <a:p>
            <a:pPr lvl="0"/>
            <a:r>
              <a:rPr lang="en-US" smtClean="0"/>
              <a:t>Click to edit Master subtitle style</a:t>
            </a:r>
            <a:endParaRPr lang="en-US" dirty="0"/>
          </a:p>
        </p:txBody>
      </p:sp>
    </p:spTree>
    <p:extLst>
      <p:ext uri="{BB962C8B-B14F-4D97-AF65-F5344CB8AC3E}">
        <p14:creationId xmlns:p14="http://schemas.microsoft.com/office/powerpoint/2010/main" val="2365038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88535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6369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with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242047" y="2057400"/>
            <a:ext cx="8686800" cy="4416426"/>
          </a:xfrm>
        </p:spPr>
        <p:txBody>
          <a:bodyPr/>
          <a:lstStyle>
            <a:lvl1pPr>
              <a:lnSpc>
                <a:spcPct val="90000"/>
              </a:lnSpc>
              <a:spcBef>
                <a:spcPts val="1200"/>
              </a:spcBef>
              <a:defRPr sz="2400"/>
            </a:lvl1pPr>
            <a:lvl2pPr>
              <a:lnSpc>
                <a:spcPct val="90000"/>
              </a:lnSpc>
              <a:spcBef>
                <a:spcPts val="1200"/>
              </a:spcBef>
              <a:defRPr sz="2400"/>
            </a:lvl2pPr>
            <a:lvl3pPr>
              <a:lnSpc>
                <a:spcPct val="90000"/>
              </a:lnSpc>
              <a:spcBef>
                <a:spcPts val="1200"/>
              </a:spcBef>
              <a:defRPr sz="2400"/>
            </a:lvl3pPr>
            <a:lvl4pPr>
              <a:lnSpc>
                <a:spcPct val="90000"/>
              </a:lnSpc>
              <a:spcBef>
                <a:spcPts val="1200"/>
              </a:spcBef>
              <a:defRPr sz="2400"/>
            </a:lvl4pPr>
            <a:lvl5pPr>
              <a:lnSpc>
                <a:spcPct val="90000"/>
              </a:lnSpc>
              <a:spcBef>
                <a:spcPts val="1200"/>
              </a:spcBef>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10"/>
          </p:nvPr>
        </p:nvSpPr>
        <p:spPr>
          <a:xfrm>
            <a:off x="242047" y="1506538"/>
            <a:ext cx="8686800" cy="469900"/>
          </a:xfrm>
        </p:spPr>
        <p:txBody>
          <a:bodyPr/>
          <a:lstStyle>
            <a:lvl1pPr marL="0" indent="0">
              <a:buNone/>
              <a:defRPr sz="2800" b="1">
                <a:solidFill>
                  <a:schemeClr val="accent1"/>
                </a:solidFill>
              </a:defRPr>
            </a:lvl1pPr>
          </a:lstStyle>
          <a:p>
            <a:pPr lvl="0"/>
            <a:r>
              <a:rPr lang="en-US" smtClean="0"/>
              <a:t>Click to edit Master text styles</a:t>
            </a:r>
          </a:p>
        </p:txBody>
      </p:sp>
    </p:spTree>
    <p:extLst>
      <p:ext uri="{BB962C8B-B14F-4D97-AF65-F5344CB8AC3E}">
        <p14:creationId xmlns:p14="http://schemas.microsoft.com/office/powerpoint/2010/main" val="752411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1"/>
          <p:cNvSpPr txBox="1">
            <a:spLocks noChangeArrowheads="1"/>
          </p:cNvSpPr>
          <p:nvPr/>
        </p:nvSpPr>
        <p:spPr bwMode="auto">
          <a:xfrm>
            <a:off x="1858963" y="6459538"/>
            <a:ext cx="542607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7160" bIns="91440" anchor="b">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fontAlgn="base" hangingPunct="1">
              <a:lnSpc>
                <a:spcPct val="90000"/>
              </a:lnSpc>
              <a:spcBef>
                <a:spcPct val="0"/>
              </a:spcBef>
              <a:spcAft>
                <a:spcPct val="0"/>
              </a:spcAft>
              <a:defRPr/>
            </a:pPr>
            <a:r>
              <a:rPr lang="en-US" sz="1100" smtClean="0">
                <a:solidFill>
                  <a:srgbClr val="000000"/>
                </a:solidFill>
                <a:cs typeface="Arial" charset="0"/>
              </a:rPr>
              <a:t> National Institutes of Health • U.S. Department of Health and Human Services</a:t>
            </a:r>
          </a:p>
        </p:txBody>
      </p:sp>
      <p:cxnSp>
        <p:nvCxnSpPr>
          <p:cNvPr id="6" name="Straight Connector 5"/>
          <p:cNvCxnSpPr/>
          <p:nvPr/>
        </p:nvCxnSpPr>
        <p:spPr>
          <a:xfrm>
            <a:off x="0" y="1152525"/>
            <a:ext cx="9144000" cy="0"/>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475" y="239713"/>
            <a:ext cx="58912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44475" y="1828800"/>
            <a:ext cx="8684372" cy="1492623"/>
          </a:xfrm>
          <a:noFill/>
          <a:ln w="9525">
            <a:noFill/>
            <a:miter lim="800000"/>
            <a:headEnd/>
            <a:tailEnd/>
          </a:ln>
        </p:spPr>
        <p:txBody>
          <a:bodyPr anchor="b"/>
          <a:lstStyle>
            <a:lvl1pPr algn="ctr">
              <a:defRPr lang="en-US" sz="4400">
                <a:latin typeface="+mj-lt"/>
              </a:defRPr>
            </a:lvl1pPr>
          </a:lstStyle>
          <a:p>
            <a:pPr lvl="0"/>
            <a:r>
              <a:rPr lang="en-US" smtClean="0"/>
              <a:t>Click to edit Master title style</a:t>
            </a:r>
            <a:endParaRPr lang="en-US" dirty="0"/>
          </a:p>
        </p:txBody>
      </p:sp>
      <p:sp>
        <p:nvSpPr>
          <p:cNvPr id="3075" name="Rectangle 3"/>
          <p:cNvSpPr>
            <a:spLocks noGrp="1" noChangeArrowheads="1"/>
          </p:cNvSpPr>
          <p:nvPr>
            <p:ph type="subTitle" idx="1"/>
          </p:nvPr>
        </p:nvSpPr>
        <p:spPr>
          <a:xfrm>
            <a:off x="244475" y="3550024"/>
            <a:ext cx="8684371" cy="1703014"/>
          </a:xfrm>
          <a:noFill/>
          <a:ln w="9525">
            <a:noFill/>
            <a:miter lim="800000"/>
            <a:headEnd/>
            <a:tailEnd/>
          </a:ln>
        </p:spPr>
        <p:txBody>
          <a:bodyPr/>
          <a:lstStyle>
            <a:lvl1pPr marL="0" indent="0" algn="ctr">
              <a:lnSpc>
                <a:spcPct val="100000"/>
              </a:lnSpc>
              <a:buNone/>
              <a:defRPr lang="en-US" sz="2600" b="1" dirty="0">
                <a:latin typeface="+mn-lt"/>
                <a:ea typeface="ＭＳ Ｐゴシック" charset="-128"/>
              </a:defRPr>
            </a:lvl1pPr>
          </a:lstStyle>
          <a:p>
            <a:pPr lvl="0"/>
            <a:r>
              <a:rPr lang="en-US" smtClean="0"/>
              <a:t>Click to edit Master subtitle style</a:t>
            </a:r>
            <a:endParaRPr lang="en-US" dirty="0"/>
          </a:p>
        </p:txBody>
      </p:sp>
    </p:spTree>
    <p:extLst>
      <p:ext uri="{BB962C8B-B14F-4D97-AF65-F5344CB8AC3E}">
        <p14:creationId xmlns:p14="http://schemas.microsoft.com/office/powerpoint/2010/main" val="1299323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lnSpc>
                <a:spcPct val="90000"/>
              </a:lnSpc>
              <a:spcBef>
                <a:spcPts val="1200"/>
              </a:spcBef>
              <a:defRPr sz="2400"/>
            </a:lvl1pPr>
            <a:lvl2pPr>
              <a:lnSpc>
                <a:spcPct val="90000"/>
              </a:lnSpc>
              <a:spcBef>
                <a:spcPts val="1200"/>
              </a:spcBef>
              <a:defRPr sz="2400"/>
            </a:lvl2pPr>
            <a:lvl3pPr>
              <a:lnSpc>
                <a:spcPct val="90000"/>
              </a:lnSpc>
              <a:spcBef>
                <a:spcPts val="1200"/>
              </a:spcBef>
              <a:defRPr sz="2400"/>
            </a:lvl3pPr>
            <a:lvl4pPr>
              <a:lnSpc>
                <a:spcPct val="90000"/>
              </a:lnSpc>
              <a:spcBef>
                <a:spcPts val="1200"/>
              </a:spcBef>
              <a:defRPr sz="2400"/>
            </a:lvl4pPr>
            <a:lvl5pPr>
              <a:lnSpc>
                <a:spcPct val="90000"/>
              </a:lnSpc>
              <a:spcBef>
                <a:spcPts val="1200"/>
              </a:spcBef>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388596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with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242047" y="2057400"/>
            <a:ext cx="8686800" cy="4416426"/>
          </a:xfrm>
        </p:spPr>
        <p:txBody>
          <a:bodyPr/>
          <a:lstStyle>
            <a:lvl1pPr>
              <a:lnSpc>
                <a:spcPct val="90000"/>
              </a:lnSpc>
              <a:spcBef>
                <a:spcPts val="1200"/>
              </a:spcBef>
              <a:defRPr sz="2400"/>
            </a:lvl1pPr>
            <a:lvl2pPr>
              <a:lnSpc>
                <a:spcPct val="90000"/>
              </a:lnSpc>
              <a:spcBef>
                <a:spcPts val="1200"/>
              </a:spcBef>
              <a:defRPr sz="2400"/>
            </a:lvl2pPr>
            <a:lvl3pPr>
              <a:lnSpc>
                <a:spcPct val="90000"/>
              </a:lnSpc>
              <a:spcBef>
                <a:spcPts val="1200"/>
              </a:spcBef>
              <a:defRPr sz="2400"/>
            </a:lvl3pPr>
            <a:lvl4pPr>
              <a:lnSpc>
                <a:spcPct val="90000"/>
              </a:lnSpc>
              <a:spcBef>
                <a:spcPts val="1200"/>
              </a:spcBef>
              <a:defRPr sz="2400"/>
            </a:lvl4pPr>
            <a:lvl5pPr>
              <a:lnSpc>
                <a:spcPct val="90000"/>
              </a:lnSpc>
              <a:spcBef>
                <a:spcPts val="1200"/>
              </a:spcBef>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10"/>
          </p:nvPr>
        </p:nvSpPr>
        <p:spPr>
          <a:xfrm>
            <a:off x="242047" y="1506538"/>
            <a:ext cx="8686800" cy="469900"/>
          </a:xfrm>
        </p:spPr>
        <p:txBody>
          <a:bodyPr/>
          <a:lstStyle>
            <a:lvl1pPr marL="0" indent="0">
              <a:buNone/>
              <a:defRPr sz="2800" b="1">
                <a:solidFill>
                  <a:schemeClr val="accent1"/>
                </a:solidFill>
              </a:defRPr>
            </a:lvl1pPr>
          </a:lstStyle>
          <a:p>
            <a:pPr lvl="0"/>
            <a:r>
              <a:rPr lang="en-US" smtClean="0"/>
              <a:t>Click to edit Master text styles</a:t>
            </a:r>
          </a:p>
        </p:txBody>
      </p:sp>
    </p:spTree>
    <p:extLst>
      <p:ext uri="{BB962C8B-B14F-4D97-AF65-F5344CB8AC3E}">
        <p14:creationId xmlns:p14="http://schemas.microsoft.com/office/powerpoint/2010/main" val="1800914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242046" y="1600200"/>
            <a:ext cx="4276165" cy="4906926"/>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10"/>
          </p:nvPr>
        </p:nvSpPr>
        <p:spPr>
          <a:xfrm>
            <a:off x="4652682" y="1612900"/>
            <a:ext cx="4276165" cy="4894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776514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54493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901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lnSpc>
                <a:spcPct val="90000"/>
              </a:lnSpc>
              <a:spcBef>
                <a:spcPts val="1200"/>
              </a:spcBef>
              <a:defRPr sz="2400"/>
            </a:lvl1pPr>
            <a:lvl2pPr>
              <a:lnSpc>
                <a:spcPct val="90000"/>
              </a:lnSpc>
              <a:spcBef>
                <a:spcPts val="1200"/>
              </a:spcBef>
              <a:defRPr sz="2400"/>
            </a:lvl2pPr>
            <a:lvl3pPr>
              <a:lnSpc>
                <a:spcPct val="90000"/>
              </a:lnSpc>
              <a:spcBef>
                <a:spcPts val="1200"/>
              </a:spcBef>
              <a:defRPr sz="2400"/>
            </a:lvl3pPr>
            <a:lvl4pPr>
              <a:lnSpc>
                <a:spcPct val="90000"/>
              </a:lnSpc>
              <a:spcBef>
                <a:spcPts val="1200"/>
              </a:spcBef>
              <a:defRPr sz="2400"/>
            </a:lvl4pPr>
            <a:lvl5pPr>
              <a:lnSpc>
                <a:spcPct val="90000"/>
              </a:lnSpc>
              <a:spcBef>
                <a:spcPts val="1200"/>
              </a:spcBef>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17569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ith subhea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242047" y="2057409"/>
            <a:ext cx="8686800" cy="4416427"/>
          </a:xfrm>
        </p:spPr>
        <p:txBody>
          <a:bodyPr/>
          <a:lstStyle>
            <a:lvl1pPr>
              <a:lnSpc>
                <a:spcPct val="90000"/>
              </a:lnSpc>
              <a:spcBef>
                <a:spcPts val="1200"/>
              </a:spcBef>
              <a:defRPr sz="2400"/>
            </a:lvl1pPr>
            <a:lvl2pPr>
              <a:lnSpc>
                <a:spcPct val="90000"/>
              </a:lnSpc>
              <a:spcBef>
                <a:spcPts val="1200"/>
              </a:spcBef>
              <a:defRPr sz="2400"/>
            </a:lvl2pPr>
            <a:lvl3pPr>
              <a:lnSpc>
                <a:spcPct val="90000"/>
              </a:lnSpc>
              <a:spcBef>
                <a:spcPts val="1200"/>
              </a:spcBef>
              <a:defRPr sz="2400"/>
            </a:lvl3pPr>
            <a:lvl4pPr>
              <a:lnSpc>
                <a:spcPct val="90000"/>
              </a:lnSpc>
              <a:spcBef>
                <a:spcPts val="1200"/>
              </a:spcBef>
              <a:defRPr sz="2400"/>
            </a:lvl4pPr>
            <a:lvl5pPr>
              <a:lnSpc>
                <a:spcPct val="90000"/>
              </a:lnSpc>
              <a:spcBef>
                <a:spcPts val="1200"/>
              </a:spcBef>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10"/>
          </p:nvPr>
        </p:nvSpPr>
        <p:spPr>
          <a:xfrm>
            <a:off x="242047" y="1506539"/>
            <a:ext cx="8686800" cy="469900"/>
          </a:xfrm>
        </p:spPr>
        <p:txBody>
          <a:bodyPr/>
          <a:lstStyle>
            <a:lvl1pPr marL="0" indent="0">
              <a:buNone/>
              <a:defRPr sz="2800" b="1">
                <a:solidFill>
                  <a:schemeClr val="accent1"/>
                </a:solidFill>
              </a:defRPr>
            </a:lvl1pPr>
          </a:lstStyle>
          <a:p>
            <a:pPr lvl="0"/>
            <a:r>
              <a:rPr lang="en-US" smtClean="0"/>
              <a:t>Click to edit Master text styles</a:t>
            </a:r>
          </a:p>
        </p:txBody>
      </p:sp>
    </p:spTree>
    <p:extLst>
      <p:ext uri="{BB962C8B-B14F-4D97-AF65-F5344CB8AC3E}">
        <p14:creationId xmlns:p14="http://schemas.microsoft.com/office/powerpoint/2010/main" val="1325821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242077" y="1600216"/>
            <a:ext cx="4276165" cy="4906927"/>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10"/>
          </p:nvPr>
        </p:nvSpPr>
        <p:spPr>
          <a:xfrm>
            <a:off x="4652687" y="1612922"/>
            <a:ext cx="4276165" cy="48942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33227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02142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9239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1"/>
          <p:cNvSpPr txBox="1">
            <a:spLocks noChangeArrowheads="1"/>
          </p:cNvSpPr>
          <p:nvPr/>
        </p:nvSpPr>
        <p:spPr bwMode="auto">
          <a:xfrm>
            <a:off x="1858963" y="6459538"/>
            <a:ext cx="542607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137160" bIns="91440" anchor="b">
            <a:spAutoFit/>
          </a:bodyPr>
          <a:lstStyle>
            <a:lvl1pPr eaLnBrk="0" hangingPunct="0">
              <a:defRPr>
                <a:solidFill>
                  <a:schemeClr val="tx1"/>
                </a:solidFill>
                <a:latin typeface="Arial" charset="0"/>
                <a:ea typeface="MS PGothic" pitchFamily="34" charset="-128"/>
              </a:defRPr>
            </a:lvl1pPr>
            <a:lvl2pPr marL="742950" indent="-285750" eaLnBrk="0" hangingPunct="0">
              <a:defRPr>
                <a:solidFill>
                  <a:schemeClr val="tx1"/>
                </a:solidFill>
                <a:latin typeface="Arial" charset="0"/>
                <a:ea typeface="MS PGothic" pitchFamily="34" charset="-128"/>
              </a:defRPr>
            </a:lvl2pPr>
            <a:lvl3pPr marL="1143000" indent="-228600" eaLnBrk="0" hangingPunct="0">
              <a:defRPr>
                <a:solidFill>
                  <a:schemeClr val="tx1"/>
                </a:solidFill>
                <a:latin typeface="Arial" charset="0"/>
                <a:ea typeface="MS PGothic" pitchFamily="34" charset="-128"/>
              </a:defRPr>
            </a:lvl3pPr>
            <a:lvl4pPr marL="1600200" indent="-228600" eaLnBrk="0" hangingPunct="0">
              <a:defRPr>
                <a:solidFill>
                  <a:schemeClr val="tx1"/>
                </a:solidFill>
                <a:latin typeface="Arial" charset="0"/>
                <a:ea typeface="MS PGothic" pitchFamily="34" charset="-128"/>
              </a:defRPr>
            </a:lvl4pPr>
            <a:lvl5pPr marL="2057400" indent="-228600" eaLnBrk="0" hangingPunct="0">
              <a:defRPr>
                <a:solidFill>
                  <a:schemeClr val="tx1"/>
                </a:solidFill>
                <a:latin typeface="Arial" charset="0"/>
                <a:ea typeface="MS PGothic" pitchFamily="34" charset="-128"/>
              </a:defRPr>
            </a:lvl5pPr>
            <a:lvl6pPr marL="2514600" indent="-228600" eaLnBrk="0" fontAlgn="base" hangingPunct="0">
              <a:spcBef>
                <a:spcPct val="0"/>
              </a:spcBef>
              <a:spcAft>
                <a:spcPct val="0"/>
              </a:spcAft>
              <a:defRPr>
                <a:solidFill>
                  <a:schemeClr val="tx1"/>
                </a:solidFill>
                <a:latin typeface="Arial" charset="0"/>
                <a:ea typeface="MS PGothic" pitchFamily="34" charset="-128"/>
              </a:defRPr>
            </a:lvl6pPr>
            <a:lvl7pPr marL="2971800" indent="-228600" eaLnBrk="0" fontAlgn="base" hangingPunct="0">
              <a:spcBef>
                <a:spcPct val="0"/>
              </a:spcBef>
              <a:spcAft>
                <a:spcPct val="0"/>
              </a:spcAft>
              <a:defRPr>
                <a:solidFill>
                  <a:schemeClr val="tx1"/>
                </a:solidFill>
                <a:latin typeface="Arial" charset="0"/>
                <a:ea typeface="MS PGothic" pitchFamily="34" charset="-128"/>
              </a:defRPr>
            </a:lvl7pPr>
            <a:lvl8pPr marL="3429000" indent="-228600" eaLnBrk="0" fontAlgn="base" hangingPunct="0">
              <a:spcBef>
                <a:spcPct val="0"/>
              </a:spcBef>
              <a:spcAft>
                <a:spcPct val="0"/>
              </a:spcAft>
              <a:defRPr>
                <a:solidFill>
                  <a:schemeClr val="tx1"/>
                </a:solidFill>
                <a:latin typeface="Arial" charset="0"/>
                <a:ea typeface="MS PGothic" pitchFamily="34" charset="-128"/>
              </a:defRPr>
            </a:lvl8pPr>
            <a:lvl9pPr marL="3886200" indent="-228600" eaLnBrk="0" fontAlgn="base" hangingPunct="0">
              <a:spcBef>
                <a:spcPct val="0"/>
              </a:spcBef>
              <a:spcAft>
                <a:spcPct val="0"/>
              </a:spcAft>
              <a:defRPr>
                <a:solidFill>
                  <a:schemeClr val="tx1"/>
                </a:solidFill>
                <a:latin typeface="Arial" charset="0"/>
                <a:ea typeface="MS PGothic" pitchFamily="34" charset="-128"/>
              </a:defRPr>
            </a:lvl9pPr>
          </a:lstStyle>
          <a:p>
            <a:pPr algn="ctr" eaLnBrk="1" fontAlgn="base" hangingPunct="1">
              <a:lnSpc>
                <a:spcPct val="90000"/>
              </a:lnSpc>
              <a:spcBef>
                <a:spcPct val="0"/>
              </a:spcBef>
              <a:spcAft>
                <a:spcPct val="0"/>
              </a:spcAft>
              <a:defRPr/>
            </a:pPr>
            <a:r>
              <a:rPr lang="en-US" sz="1100" smtClean="0">
                <a:solidFill>
                  <a:srgbClr val="000000"/>
                </a:solidFill>
                <a:cs typeface="Arial" charset="0"/>
              </a:rPr>
              <a:t> National Institutes of Health • U.S. Department of Health and Human Services</a:t>
            </a:r>
          </a:p>
        </p:txBody>
      </p:sp>
      <p:cxnSp>
        <p:nvCxnSpPr>
          <p:cNvPr id="6" name="Straight Connector 5"/>
          <p:cNvCxnSpPr/>
          <p:nvPr/>
        </p:nvCxnSpPr>
        <p:spPr>
          <a:xfrm>
            <a:off x="0" y="1152525"/>
            <a:ext cx="9144000" cy="0"/>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7" name="Picture 2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4475" y="239713"/>
            <a:ext cx="58912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244475" y="1828800"/>
            <a:ext cx="8684372" cy="1492623"/>
          </a:xfrm>
          <a:noFill/>
          <a:ln w="9525">
            <a:noFill/>
            <a:miter lim="800000"/>
            <a:headEnd/>
            <a:tailEnd/>
          </a:ln>
        </p:spPr>
        <p:txBody>
          <a:bodyPr anchor="b"/>
          <a:lstStyle>
            <a:lvl1pPr algn="ctr">
              <a:defRPr lang="en-US" sz="4400">
                <a:latin typeface="+mj-lt"/>
              </a:defRPr>
            </a:lvl1pPr>
          </a:lstStyle>
          <a:p>
            <a:pPr lvl="0"/>
            <a:r>
              <a:rPr lang="en-US" dirty="0" smtClean="0"/>
              <a:t>Click to edit Master title style</a:t>
            </a:r>
            <a:endParaRPr lang="en-US" dirty="0"/>
          </a:p>
        </p:txBody>
      </p:sp>
      <p:sp>
        <p:nvSpPr>
          <p:cNvPr id="3075" name="Rectangle 3"/>
          <p:cNvSpPr>
            <a:spLocks noGrp="1" noChangeArrowheads="1"/>
          </p:cNvSpPr>
          <p:nvPr>
            <p:ph type="subTitle" idx="1"/>
          </p:nvPr>
        </p:nvSpPr>
        <p:spPr>
          <a:xfrm>
            <a:off x="244475" y="3550024"/>
            <a:ext cx="8684371" cy="1703014"/>
          </a:xfrm>
          <a:noFill/>
          <a:ln w="9525">
            <a:noFill/>
            <a:miter lim="800000"/>
            <a:headEnd/>
            <a:tailEnd/>
          </a:ln>
        </p:spPr>
        <p:txBody>
          <a:bodyPr/>
          <a:lstStyle>
            <a:lvl1pPr marL="0" indent="0" algn="ctr">
              <a:lnSpc>
                <a:spcPct val="100000"/>
              </a:lnSpc>
              <a:buNone/>
              <a:defRPr lang="en-US" sz="2600" b="1" dirty="0">
                <a:latin typeface="+mn-lt"/>
                <a:ea typeface="ＭＳ Ｐゴシック" charset="-128"/>
              </a:defRPr>
            </a:lvl1pPr>
          </a:lstStyle>
          <a:p>
            <a:pPr lvl="0"/>
            <a:r>
              <a:rPr lang="en-US" dirty="0" smtClean="0"/>
              <a:t>Click to edit Master subtitle style</a:t>
            </a:r>
            <a:endParaRPr lang="en-US" dirty="0"/>
          </a:p>
        </p:txBody>
      </p:sp>
    </p:spTree>
    <p:extLst>
      <p:ext uri="{BB962C8B-B14F-4D97-AF65-F5344CB8AC3E}">
        <p14:creationId xmlns:p14="http://schemas.microsoft.com/office/powerpoint/2010/main" val="3050005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lnSpc>
                <a:spcPct val="90000"/>
              </a:lnSpc>
              <a:spcBef>
                <a:spcPts val="1200"/>
              </a:spcBef>
              <a:defRPr sz="2400"/>
            </a:lvl1pPr>
            <a:lvl2pPr>
              <a:lnSpc>
                <a:spcPct val="90000"/>
              </a:lnSpc>
              <a:spcBef>
                <a:spcPts val="1200"/>
              </a:spcBef>
              <a:defRPr sz="2400"/>
            </a:lvl2pPr>
            <a:lvl3pPr>
              <a:lnSpc>
                <a:spcPct val="90000"/>
              </a:lnSpc>
              <a:spcBef>
                <a:spcPts val="1200"/>
              </a:spcBef>
              <a:defRPr sz="2400"/>
            </a:lvl3pPr>
            <a:lvl4pPr>
              <a:lnSpc>
                <a:spcPct val="90000"/>
              </a:lnSpc>
              <a:spcBef>
                <a:spcPts val="1200"/>
              </a:spcBef>
              <a:defRPr sz="2400"/>
            </a:lvl4pPr>
            <a:lvl5pPr>
              <a:lnSpc>
                <a:spcPct val="90000"/>
              </a:lnSpc>
              <a:spcBef>
                <a:spcPts val="1200"/>
              </a:spcBef>
              <a:defRPr sz="24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82678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242046" y="1600200"/>
            <a:ext cx="4276165" cy="4906926"/>
          </a:xfrm>
        </p:spPr>
        <p:txBody>
          <a:bodyPr/>
          <a:lstStyle>
            <a:lvl1pPr>
              <a:lnSpc>
                <a:spcPct val="90000"/>
              </a:lnSpc>
              <a:spcBef>
                <a:spcPts val="1200"/>
              </a:spcBef>
              <a:defRPr/>
            </a:lvl1pPr>
            <a:lvl2pPr>
              <a:lnSpc>
                <a:spcPct val="90000"/>
              </a:lnSpc>
              <a:spcBef>
                <a:spcPts val="1200"/>
              </a:spcBef>
              <a:defRPr/>
            </a:lvl2pPr>
            <a:lvl3pPr>
              <a:lnSpc>
                <a:spcPct val="90000"/>
              </a:lnSpc>
              <a:spcBef>
                <a:spcPts val="1200"/>
              </a:spcBef>
              <a:defRPr/>
            </a:lvl3pPr>
            <a:lvl4pPr>
              <a:lnSpc>
                <a:spcPct val="90000"/>
              </a:lnSpc>
              <a:spcBef>
                <a:spcPts val="1200"/>
              </a:spcBef>
              <a:defRPr/>
            </a:lvl4pPr>
            <a:lvl5pPr>
              <a:lnSpc>
                <a:spcPct val="90000"/>
              </a:lnSpc>
              <a:spcBef>
                <a:spcPts val="12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Content Placeholder 5"/>
          <p:cNvSpPr>
            <a:spLocks noGrp="1"/>
          </p:cNvSpPr>
          <p:nvPr>
            <p:ph sz="quarter" idx="10"/>
          </p:nvPr>
        </p:nvSpPr>
        <p:spPr>
          <a:xfrm>
            <a:off x="4652682" y="1612900"/>
            <a:ext cx="4276165" cy="48942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730841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047" y="914401"/>
            <a:ext cx="8686800" cy="57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t"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242047" y="1600208"/>
            <a:ext cx="8686800" cy="4873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1" tIns="45716" rIns="91431" bIns="4571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pic>
        <p:nvPicPr>
          <p:cNvPr id="1028"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23"/>
            <a:ext cx="91440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0" y="768351"/>
            <a:ext cx="9144000" cy="0"/>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197722" y="6442537"/>
            <a:ext cx="2946296" cy="415485"/>
          </a:xfrm>
          <a:prstGeom prst="rect">
            <a:avLst/>
          </a:prstGeom>
          <a:noFill/>
        </p:spPr>
        <p:txBody>
          <a:bodyPr wrap="none" lIns="91431" tIns="45716" rIns="137146" bIns="91431" anchor="b">
            <a:spAutoFit/>
          </a:bodyPr>
          <a:lstStyle/>
          <a:p>
            <a:pPr algn="r" fontAlgn="base">
              <a:lnSpc>
                <a:spcPct val="90000"/>
              </a:lnSpc>
              <a:spcBef>
                <a:spcPct val="0"/>
              </a:spcBef>
              <a:spcAft>
                <a:spcPct val="0"/>
              </a:spcAft>
              <a:defRPr/>
            </a:pPr>
            <a:r>
              <a:rPr lang="en-US" sz="1000" dirty="0">
                <a:solidFill>
                  <a:srgbClr val="000000">
                    <a:lumMod val="65000"/>
                    <a:lumOff val="35000"/>
                  </a:srgbClr>
                </a:solidFill>
                <a:latin typeface="Arial" charset="0"/>
                <a:ea typeface="MS PGothic" pitchFamily="34" charset="-128"/>
                <a:cs typeface="Arial" charset="0"/>
              </a:rPr>
              <a:t>National Institutes of Health</a:t>
            </a:r>
          </a:p>
          <a:p>
            <a:pPr algn="r" fontAlgn="base">
              <a:lnSpc>
                <a:spcPct val="90000"/>
              </a:lnSpc>
              <a:spcBef>
                <a:spcPct val="0"/>
              </a:spcBef>
              <a:spcAft>
                <a:spcPct val="0"/>
              </a:spcAft>
              <a:defRPr/>
            </a:pPr>
            <a:r>
              <a:rPr lang="en-US" sz="1000" dirty="0">
                <a:solidFill>
                  <a:srgbClr val="000000">
                    <a:lumMod val="65000"/>
                    <a:lumOff val="35000"/>
                  </a:srgbClr>
                </a:solidFill>
                <a:latin typeface="Arial" charset="0"/>
                <a:ea typeface="MS PGothic" pitchFamily="34" charset="-128"/>
                <a:cs typeface="Arial" charset="0"/>
              </a:rPr>
              <a:t>U.S. Department of Health and Human Services</a:t>
            </a:r>
          </a:p>
        </p:txBody>
      </p:sp>
      <p:pic>
        <p:nvPicPr>
          <p:cNvPr id="1031" name="Picture 2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1313" y="123848"/>
            <a:ext cx="445293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1536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iming>
    <p:tnLst>
      <p:par>
        <p:cTn id="1" dur="indefinite" restart="never" nodeType="tmRoot"/>
      </p:par>
    </p:tnLst>
  </p:timing>
  <p:txStyles>
    <p:titleStyle>
      <a:lvl1pPr algn="l" rtl="0" eaLnBrk="1" fontAlgn="base" hangingPunct="1">
        <a:spcBef>
          <a:spcPct val="0"/>
        </a:spcBef>
        <a:spcAft>
          <a:spcPct val="0"/>
        </a:spcAft>
        <a:defRPr sz="2800" b="1">
          <a:solidFill>
            <a:schemeClr val="tx2"/>
          </a:solidFill>
          <a:latin typeface="+mj-lt"/>
          <a:ea typeface="MS PGothic" pitchFamily="34" charset="-128"/>
          <a:cs typeface="ＭＳ Ｐゴシック" pitchFamily="-112" charset="-128"/>
        </a:defRPr>
      </a:lvl1pPr>
      <a:lvl2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2pPr>
      <a:lvl3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3pPr>
      <a:lvl4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4pPr>
      <a:lvl5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5pPr>
      <a:lvl6pPr marL="457154" algn="l" rtl="0" eaLnBrk="1" fontAlgn="base" hangingPunct="1">
        <a:spcBef>
          <a:spcPct val="0"/>
        </a:spcBef>
        <a:spcAft>
          <a:spcPct val="0"/>
        </a:spcAft>
        <a:defRPr sz="2600" b="1">
          <a:solidFill>
            <a:schemeClr val="tx2"/>
          </a:solidFill>
          <a:latin typeface="Arial" charset="0"/>
        </a:defRPr>
      </a:lvl6pPr>
      <a:lvl7pPr marL="914309" algn="l" rtl="0" eaLnBrk="1" fontAlgn="base" hangingPunct="1">
        <a:spcBef>
          <a:spcPct val="0"/>
        </a:spcBef>
        <a:spcAft>
          <a:spcPct val="0"/>
        </a:spcAft>
        <a:defRPr sz="2600" b="1">
          <a:solidFill>
            <a:schemeClr val="tx2"/>
          </a:solidFill>
          <a:latin typeface="Arial" charset="0"/>
        </a:defRPr>
      </a:lvl7pPr>
      <a:lvl8pPr marL="1371463" algn="l" rtl="0" eaLnBrk="1" fontAlgn="base" hangingPunct="1">
        <a:spcBef>
          <a:spcPct val="0"/>
        </a:spcBef>
        <a:spcAft>
          <a:spcPct val="0"/>
        </a:spcAft>
        <a:defRPr sz="2600" b="1">
          <a:solidFill>
            <a:schemeClr val="tx2"/>
          </a:solidFill>
          <a:latin typeface="Arial" charset="0"/>
        </a:defRPr>
      </a:lvl8pPr>
      <a:lvl9pPr marL="1828618" algn="l" rtl="0" eaLnBrk="1" fontAlgn="base" hangingPunct="1">
        <a:spcBef>
          <a:spcPct val="0"/>
        </a:spcBef>
        <a:spcAft>
          <a:spcPct val="0"/>
        </a:spcAft>
        <a:defRPr sz="2600" b="1">
          <a:solidFill>
            <a:schemeClr val="tx2"/>
          </a:solidFill>
          <a:latin typeface="Arial" charset="0"/>
        </a:defRPr>
      </a:lvl9pPr>
    </p:titleStyle>
    <p:bodyStyle>
      <a:lvl1pPr marL="225403" indent="-225403"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cs typeface="ＭＳ Ｐゴシック" pitchFamily="-112" charset="-128"/>
        </a:defRPr>
      </a:lvl1pPr>
      <a:lvl2pPr marL="576205" indent="-236515"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defRPr>
      </a:lvl2pPr>
      <a:lvl3pPr marL="857164" indent="-166671"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defRPr>
      </a:lvl3pPr>
      <a:lvl4pPr marL="1139711" indent="-168258"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defRPr>
      </a:lvl4pPr>
      <a:lvl5pPr marL="1433369" indent="-179370"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defRPr>
      </a:lvl5pPr>
      <a:lvl6pPr marL="1890524" indent="-179370" algn="l" rtl="0" eaLnBrk="1" fontAlgn="base" hangingPunct="1">
        <a:lnSpc>
          <a:spcPct val="95000"/>
        </a:lnSpc>
        <a:spcBef>
          <a:spcPct val="70000"/>
        </a:spcBef>
        <a:spcAft>
          <a:spcPct val="0"/>
        </a:spcAft>
        <a:buClr>
          <a:schemeClr val="tx2"/>
        </a:buClr>
        <a:buChar char="•"/>
        <a:defRPr sz="1900">
          <a:solidFill>
            <a:schemeClr val="tx1"/>
          </a:solidFill>
          <a:latin typeface="+mn-lt"/>
        </a:defRPr>
      </a:lvl6pPr>
      <a:lvl7pPr marL="2347679" indent="-179370" algn="l" rtl="0" eaLnBrk="1" fontAlgn="base" hangingPunct="1">
        <a:lnSpc>
          <a:spcPct val="95000"/>
        </a:lnSpc>
        <a:spcBef>
          <a:spcPct val="70000"/>
        </a:spcBef>
        <a:spcAft>
          <a:spcPct val="0"/>
        </a:spcAft>
        <a:buClr>
          <a:schemeClr val="tx2"/>
        </a:buClr>
        <a:buChar char="•"/>
        <a:defRPr sz="1900">
          <a:solidFill>
            <a:schemeClr val="tx1"/>
          </a:solidFill>
          <a:latin typeface="+mn-lt"/>
        </a:defRPr>
      </a:lvl7pPr>
      <a:lvl8pPr marL="2804833" indent="-179370" algn="l" rtl="0" eaLnBrk="1" fontAlgn="base" hangingPunct="1">
        <a:lnSpc>
          <a:spcPct val="95000"/>
        </a:lnSpc>
        <a:spcBef>
          <a:spcPct val="70000"/>
        </a:spcBef>
        <a:spcAft>
          <a:spcPct val="0"/>
        </a:spcAft>
        <a:buClr>
          <a:schemeClr val="tx2"/>
        </a:buClr>
        <a:buChar char="•"/>
        <a:defRPr sz="1900">
          <a:solidFill>
            <a:schemeClr val="tx1"/>
          </a:solidFill>
          <a:latin typeface="+mn-lt"/>
        </a:defRPr>
      </a:lvl8pPr>
      <a:lvl9pPr marL="3261987" indent="-179370" algn="l" rtl="0" eaLnBrk="1" fontAlgn="base" hangingPunct="1">
        <a:lnSpc>
          <a:spcPct val="95000"/>
        </a:lnSpc>
        <a:spcBef>
          <a:spcPct val="70000"/>
        </a:spcBef>
        <a:spcAft>
          <a:spcPct val="0"/>
        </a:spcAft>
        <a:buClr>
          <a:schemeClr val="tx2"/>
        </a:buClr>
        <a:buChar char="•"/>
        <a:defRPr sz="1900">
          <a:solidFill>
            <a:schemeClr val="tx1"/>
          </a:solidFill>
          <a:latin typeface="+mn-lt"/>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8" algn="l" defTabSz="914309" rtl="0" eaLnBrk="1" latinLnBrk="0" hangingPunct="1">
        <a:defRPr sz="1800" kern="1200">
          <a:solidFill>
            <a:schemeClr val="tx1"/>
          </a:solidFill>
          <a:latin typeface="+mn-lt"/>
          <a:ea typeface="+mn-ea"/>
          <a:cs typeface="+mn-cs"/>
        </a:defRPr>
      </a:lvl5pPr>
      <a:lvl6pPr marL="2285772"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047" y="914400"/>
            <a:ext cx="8686800" cy="57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242047" y="1600200"/>
            <a:ext cx="8686800" cy="487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pic>
        <p:nvPicPr>
          <p:cNvPr id="1028"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0" y="768350"/>
            <a:ext cx="9144000" cy="0"/>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31"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288" y="123825"/>
            <a:ext cx="445293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200795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timing>
    <p:tnLst>
      <p:par>
        <p:cTn id="1" dur="indefinite" restart="never" nodeType="tmRoot"/>
      </p:par>
    </p:tnLst>
  </p:timing>
  <p:txStyles>
    <p:titleStyle>
      <a:lvl1pPr algn="l" rtl="0" eaLnBrk="1" fontAlgn="base" hangingPunct="1">
        <a:spcBef>
          <a:spcPct val="0"/>
        </a:spcBef>
        <a:spcAft>
          <a:spcPct val="0"/>
        </a:spcAft>
        <a:defRPr sz="2800" b="1">
          <a:solidFill>
            <a:schemeClr val="tx2"/>
          </a:solidFill>
          <a:latin typeface="+mj-lt"/>
          <a:ea typeface="MS PGothic" pitchFamily="34" charset="-128"/>
          <a:cs typeface="ＭＳ Ｐゴシック" pitchFamily="-112" charset="-128"/>
        </a:defRPr>
      </a:lvl1pPr>
      <a:lvl2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2pPr>
      <a:lvl3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3pPr>
      <a:lvl4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4pPr>
      <a:lvl5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5pPr>
      <a:lvl6pPr marL="457200" algn="l" rtl="0" eaLnBrk="1" fontAlgn="base" hangingPunct="1">
        <a:spcBef>
          <a:spcPct val="0"/>
        </a:spcBef>
        <a:spcAft>
          <a:spcPct val="0"/>
        </a:spcAft>
        <a:defRPr sz="2600" b="1">
          <a:solidFill>
            <a:schemeClr val="tx2"/>
          </a:solidFill>
          <a:latin typeface="Arial" charset="0"/>
        </a:defRPr>
      </a:lvl6pPr>
      <a:lvl7pPr marL="914400" algn="l" rtl="0" eaLnBrk="1" fontAlgn="base" hangingPunct="1">
        <a:spcBef>
          <a:spcPct val="0"/>
        </a:spcBef>
        <a:spcAft>
          <a:spcPct val="0"/>
        </a:spcAft>
        <a:defRPr sz="2600" b="1">
          <a:solidFill>
            <a:schemeClr val="tx2"/>
          </a:solidFill>
          <a:latin typeface="Arial" charset="0"/>
        </a:defRPr>
      </a:lvl7pPr>
      <a:lvl8pPr marL="1371600" algn="l" rtl="0" eaLnBrk="1" fontAlgn="base" hangingPunct="1">
        <a:spcBef>
          <a:spcPct val="0"/>
        </a:spcBef>
        <a:spcAft>
          <a:spcPct val="0"/>
        </a:spcAft>
        <a:defRPr sz="2600" b="1">
          <a:solidFill>
            <a:schemeClr val="tx2"/>
          </a:solidFill>
          <a:latin typeface="Arial" charset="0"/>
        </a:defRPr>
      </a:lvl8pPr>
      <a:lvl9pPr marL="1828800" algn="l" rtl="0" eaLnBrk="1" fontAlgn="base" hangingPunct="1">
        <a:spcBef>
          <a:spcPct val="0"/>
        </a:spcBef>
        <a:spcAft>
          <a:spcPct val="0"/>
        </a:spcAft>
        <a:defRPr sz="2600" b="1">
          <a:solidFill>
            <a:schemeClr val="tx2"/>
          </a:solidFill>
          <a:latin typeface="Arial" charset="0"/>
        </a:defRPr>
      </a:lvl9pPr>
    </p:titleStyle>
    <p:bodyStyle>
      <a:lvl1pPr marL="225425" indent="-225425"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cs typeface="ＭＳ Ｐゴシック" pitchFamily="-112" charset="-128"/>
        </a:defRPr>
      </a:lvl1pPr>
      <a:lvl2pPr marL="576263" indent="-236538"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defRPr>
      </a:lvl2pPr>
      <a:lvl3pPr marL="857250" indent="-166688"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defRPr>
      </a:lvl3pPr>
      <a:lvl4pPr marL="1139825" indent="-168275"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defRPr>
      </a:lvl4pPr>
      <a:lvl5pPr marL="1433513" indent="-179388"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defRPr>
      </a:lvl5pPr>
      <a:lvl6pPr marL="18907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6pPr>
      <a:lvl7pPr marL="23479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7pPr>
      <a:lvl8pPr marL="28051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8pPr>
      <a:lvl9pPr marL="32623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42047" y="914400"/>
            <a:ext cx="8686800" cy="57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title style</a:t>
            </a:r>
            <a:endParaRPr lang="en-US" dirty="0" smtClean="0"/>
          </a:p>
        </p:txBody>
      </p:sp>
      <p:sp>
        <p:nvSpPr>
          <p:cNvPr id="1027" name="Rectangle 3"/>
          <p:cNvSpPr>
            <a:spLocks noGrp="1" noChangeArrowheads="1"/>
          </p:cNvSpPr>
          <p:nvPr>
            <p:ph type="body" idx="1"/>
          </p:nvPr>
        </p:nvSpPr>
        <p:spPr bwMode="auto">
          <a:xfrm>
            <a:off x="242047" y="1600200"/>
            <a:ext cx="8686800" cy="4873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pic>
        <p:nvPicPr>
          <p:cNvPr id="1028"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p:nvCxnSpPr>
        <p:spPr>
          <a:xfrm>
            <a:off x="0" y="768350"/>
            <a:ext cx="9144000" cy="0"/>
          </a:xfrm>
          <a:prstGeom prst="line">
            <a:avLst/>
          </a:prstGeom>
          <a:ln w="47625">
            <a:solidFill>
              <a:schemeClr val="accent6"/>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329363" y="6456363"/>
            <a:ext cx="2814637" cy="401637"/>
          </a:xfrm>
          <a:prstGeom prst="rect">
            <a:avLst/>
          </a:prstGeom>
          <a:noFill/>
        </p:spPr>
        <p:txBody>
          <a:bodyPr wrap="none" rIns="137160" bIns="91440" anchor="b">
            <a:spAutoFit/>
          </a:bodyPr>
          <a:lstStyle/>
          <a:p>
            <a:pPr algn="r" fontAlgn="base">
              <a:lnSpc>
                <a:spcPct val="90000"/>
              </a:lnSpc>
              <a:spcBef>
                <a:spcPct val="0"/>
              </a:spcBef>
              <a:spcAft>
                <a:spcPct val="0"/>
              </a:spcAft>
              <a:defRPr/>
            </a:pPr>
            <a:r>
              <a:rPr lang="en-US" sz="950" dirty="0">
                <a:solidFill>
                  <a:srgbClr val="000000">
                    <a:lumMod val="65000"/>
                    <a:lumOff val="35000"/>
                  </a:srgbClr>
                </a:solidFill>
                <a:latin typeface="Arial" charset="0"/>
                <a:ea typeface="MS PGothic" pitchFamily="34" charset="-128"/>
              </a:rPr>
              <a:t>National Institutes of Health</a:t>
            </a:r>
          </a:p>
          <a:p>
            <a:pPr algn="r" fontAlgn="base">
              <a:lnSpc>
                <a:spcPct val="90000"/>
              </a:lnSpc>
              <a:spcBef>
                <a:spcPct val="0"/>
              </a:spcBef>
              <a:spcAft>
                <a:spcPct val="0"/>
              </a:spcAft>
              <a:defRPr/>
            </a:pPr>
            <a:r>
              <a:rPr lang="en-US" sz="950" dirty="0">
                <a:solidFill>
                  <a:srgbClr val="000000">
                    <a:lumMod val="65000"/>
                    <a:lumOff val="35000"/>
                  </a:srgbClr>
                </a:solidFill>
                <a:latin typeface="Arial" charset="0"/>
                <a:ea typeface="MS PGothic" pitchFamily="34" charset="-128"/>
              </a:rPr>
              <a:t>U.S. Department of Health and Human Services</a:t>
            </a:r>
          </a:p>
        </p:txBody>
      </p:sp>
      <p:pic>
        <p:nvPicPr>
          <p:cNvPr id="1031" name="Picture 2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1288" y="123825"/>
            <a:ext cx="4452937"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393501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iming>
    <p:tnLst>
      <p:par>
        <p:cTn id="1" dur="indefinite" restart="never" nodeType="tmRoot"/>
      </p:par>
    </p:tnLst>
  </p:timing>
  <p:txStyles>
    <p:titleStyle>
      <a:lvl1pPr algn="l" rtl="0" eaLnBrk="1" fontAlgn="base" hangingPunct="1">
        <a:spcBef>
          <a:spcPct val="0"/>
        </a:spcBef>
        <a:spcAft>
          <a:spcPct val="0"/>
        </a:spcAft>
        <a:defRPr sz="2800" b="1">
          <a:solidFill>
            <a:schemeClr val="tx2"/>
          </a:solidFill>
          <a:latin typeface="+mj-lt"/>
          <a:ea typeface="MS PGothic" pitchFamily="34" charset="-128"/>
          <a:cs typeface="ＭＳ Ｐゴシック" pitchFamily="-112" charset="-128"/>
        </a:defRPr>
      </a:lvl1pPr>
      <a:lvl2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2pPr>
      <a:lvl3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3pPr>
      <a:lvl4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4pPr>
      <a:lvl5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5pPr>
      <a:lvl6pPr marL="457200" algn="l" rtl="0" eaLnBrk="1" fontAlgn="base" hangingPunct="1">
        <a:spcBef>
          <a:spcPct val="0"/>
        </a:spcBef>
        <a:spcAft>
          <a:spcPct val="0"/>
        </a:spcAft>
        <a:defRPr sz="2600" b="1">
          <a:solidFill>
            <a:schemeClr val="tx2"/>
          </a:solidFill>
          <a:latin typeface="Arial" charset="0"/>
        </a:defRPr>
      </a:lvl6pPr>
      <a:lvl7pPr marL="914400" algn="l" rtl="0" eaLnBrk="1" fontAlgn="base" hangingPunct="1">
        <a:spcBef>
          <a:spcPct val="0"/>
        </a:spcBef>
        <a:spcAft>
          <a:spcPct val="0"/>
        </a:spcAft>
        <a:defRPr sz="2600" b="1">
          <a:solidFill>
            <a:schemeClr val="tx2"/>
          </a:solidFill>
          <a:latin typeface="Arial" charset="0"/>
        </a:defRPr>
      </a:lvl7pPr>
      <a:lvl8pPr marL="1371600" algn="l" rtl="0" eaLnBrk="1" fontAlgn="base" hangingPunct="1">
        <a:spcBef>
          <a:spcPct val="0"/>
        </a:spcBef>
        <a:spcAft>
          <a:spcPct val="0"/>
        </a:spcAft>
        <a:defRPr sz="2600" b="1">
          <a:solidFill>
            <a:schemeClr val="tx2"/>
          </a:solidFill>
          <a:latin typeface="Arial" charset="0"/>
        </a:defRPr>
      </a:lvl8pPr>
      <a:lvl9pPr marL="1828800" algn="l" rtl="0" eaLnBrk="1" fontAlgn="base" hangingPunct="1">
        <a:spcBef>
          <a:spcPct val="0"/>
        </a:spcBef>
        <a:spcAft>
          <a:spcPct val="0"/>
        </a:spcAft>
        <a:defRPr sz="2600" b="1">
          <a:solidFill>
            <a:schemeClr val="tx2"/>
          </a:solidFill>
          <a:latin typeface="Arial" charset="0"/>
        </a:defRPr>
      </a:lvl9pPr>
    </p:titleStyle>
    <p:bodyStyle>
      <a:lvl1pPr marL="225425" indent="-225425"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cs typeface="ＭＳ Ｐゴシック" pitchFamily="-112" charset="-128"/>
        </a:defRPr>
      </a:lvl1pPr>
      <a:lvl2pPr marL="576263" indent="-236538"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defRPr>
      </a:lvl2pPr>
      <a:lvl3pPr marL="857250" indent="-166688"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defRPr>
      </a:lvl3pPr>
      <a:lvl4pPr marL="1139825" indent="-168275"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defRPr>
      </a:lvl4pPr>
      <a:lvl5pPr marL="1433513" indent="-179388" algn="l" rtl="0" eaLnBrk="1" fontAlgn="base" hangingPunct="1">
        <a:lnSpc>
          <a:spcPct val="95000"/>
        </a:lnSpc>
        <a:spcBef>
          <a:spcPts val="1200"/>
        </a:spcBef>
        <a:spcAft>
          <a:spcPct val="0"/>
        </a:spcAft>
        <a:buClr>
          <a:schemeClr val="tx2"/>
        </a:buClr>
        <a:buChar char="•"/>
        <a:defRPr lang="en-US" sz="2400">
          <a:solidFill>
            <a:schemeClr val="tx1"/>
          </a:solidFill>
          <a:latin typeface="+mn-lt"/>
          <a:ea typeface="MS PGothic" pitchFamily="34" charset="-128"/>
        </a:defRPr>
      </a:lvl5pPr>
      <a:lvl6pPr marL="18907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6pPr>
      <a:lvl7pPr marL="23479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7pPr>
      <a:lvl8pPr marL="28051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8pPr>
      <a:lvl9pPr marL="32623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5.png"/><Relationship Id="rId7" Type="http://schemas.openxmlformats.org/officeDocument/2006/relationships/diagramData" Target="../diagrams/data1.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8.jpeg"/><Relationship Id="rId11" Type="http://schemas.microsoft.com/office/2007/relationships/diagramDrawing" Target="../diagrams/drawing1.xml"/><Relationship Id="rId5" Type="http://schemas.openxmlformats.org/officeDocument/2006/relationships/image" Target="../media/image7.jpeg"/><Relationship Id="rId10" Type="http://schemas.openxmlformats.org/officeDocument/2006/relationships/diagramColors" Target="../diagrams/colors1.xml"/><Relationship Id="rId4" Type="http://schemas.openxmlformats.org/officeDocument/2006/relationships/image" Target="../media/image6.jpeg"/><Relationship Id="rId9"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image" Target="../media/image10.jpeg"/><Relationship Id="rId7" Type="http://schemas.openxmlformats.org/officeDocument/2006/relationships/image" Target="../media/image18.jpeg"/><Relationship Id="rId12"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4.jpeg"/><Relationship Id="rId11" Type="http://schemas.openxmlformats.org/officeDocument/2006/relationships/diagramColors" Target="../diagrams/colors2.xml"/><Relationship Id="rId5" Type="http://schemas.openxmlformats.org/officeDocument/2006/relationships/image" Target="../media/image20.jpeg"/><Relationship Id="rId10" Type="http://schemas.openxmlformats.org/officeDocument/2006/relationships/diagramQuickStyle" Target="../diagrams/quickStyle2.xml"/><Relationship Id="rId4" Type="http://schemas.openxmlformats.org/officeDocument/2006/relationships/image" Target="../media/image13.jpeg"/><Relationship Id="rId9"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1.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4475" y="2241177"/>
            <a:ext cx="8684372" cy="1492623"/>
          </a:xfrm>
        </p:spPr>
        <p:txBody>
          <a:bodyPr/>
          <a:lstStyle/>
          <a:p>
            <a:r>
              <a:rPr lang="en-US" sz="3600" dirty="0">
                <a:latin typeface="Arial" panose="020B0604020202020204" pitchFamily="34" charset="0"/>
                <a:cs typeface="Arial" panose="020B0604020202020204" pitchFamily="34" charset="0"/>
              </a:rPr>
              <a:t>Scale, Diversity, and Complexity: Tackling Data Challenges in the Superfund Research Program</a:t>
            </a:r>
          </a:p>
        </p:txBody>
      </p:sp>
      <p:sp>
        <p:nvSpPr>
          <p:cNvPr id="3" name="Subtitle 2"/>
          <p:cNvSpPr>
            <a:spLocks noGrp="1"/>
          </p:cNvSpPr>
          <p:nvPr>
            <p:ph type="subTitle" idx="1"/>
          </p:nvPr>
        </p:nvSpPr>
        <p:spPr>
          <a:xfrm>
            <a:off x="244481" y="4164385"/>
            <a:ext cx="8684371" cy="2160215"/>
          </a:xfrm>
        </p:spPr>
        <p:txBody>
          <a:bodyPr>
            <a:normAutofit fontScale="77500" lnSpcReduction="20000"/>
          </a:bodyPr>
          <a:lstStyle/>
          <a:p>
            <a:pPr algn="l">
              <a:lnSpc>
                <a:spcPct val="120000"/>
              </a:lnSpc>
              <a:spcBef>
                <a:spcPct val="0"/>
              </a:spcBef>
              <a:spcAft>
                <a:spcPts val="600"/>
              </a:spcAft>
            </a:pPr>
            <a:r>
              <a:rPr lang="en-US" sz="3200" b="0" dirty="0">
                <a:solidFill>
                  <a:schemeClr val="tx2"/>
                </a:solidFill>
                <a:latin typeface="Arial" panose="020B0604020202020204" pitchFamily="34" charset="0"/>
                <a:ea typeface="ＭＳ Ｐゴシック" pitchFamily="34" charset="-128"/>
                <a:cs typeface="Arial" panose="020B0604020202020204" pitchFamily="34" charset="0"/>
              </a:rPr>
              <a:t>William A. Suk, Ph.D., M.P.H.</a:t>
            </a:r>
          </a:p>
          <a:p>
            <a:pPr algn="l">
              <a:lnSpc>
                <a:spcPct val="120000"/>
              </a:lnSpc>
              <a:spcBef>
                <a:spcPct val="0"/>
              </a:spcBef>
              <a:spcAft>
                <a:spcPts val="600"/>
              </a:spcAft>
            </a:pPr>
            <a:r>
              <a:rPr lang="en-US" sz="2800" b="0" dirty="0">
                <a:latin typeface="Arial" panose="020B0604020202020204" pitchFamily="34" charset="0"/>
                <a:ea typeface="ＭＳ Ｐゴシック" pitchFamily="34" charset="-128"/>
                <a:cs typeface="Arial" panose="020B0604020202020204" pitchFamily="34" charset="0"/>
              </a:rPr>
              <a:t>Director, Superfund Research Program</a:t>
            </a:r>
          </a:p>
          <a:p>
            <a:pPr algn="l">
              <a:lnSpc>
                <a:spcPct val="120000"/>
              </a:lnSpc>
              <a:spcBef>
                <a:spcPct val="0"/>
              </a:spcBef>
              <a:spcAft>
                <a:spcPts val="600"/>
              </a:spcAft>
            </a:pPr>
            <a:r>
              <a:rPr lang="en-US" sz="2800" b="0" dirty="0">
                <a:latin typeface="Arial" panose="020B0604020202020204" pitchFamily="34" charset="0"/>
                <a:ea typeface="ＭＳ Ｐゴシック" pitchFamily="34" charset="-128"/>
                <a:cs typeface="Arial" panose="020B0604020202020204" pitchFamily="34" charset="0"/>
              </a:rPr>
              <a:t>Director, Center for Risk and Integrated Sciences</a:t>
            </a:r>
          </a:p>
          <a:p>
            <a:pPr algn="l">
              <a:lnSpc>
                <a:spcPct val="120000"/>
              </a:lnSpc>
              <a:spcBef>
                <a:spcPct val="0"/>
              </a:spcBef>
              <a:spcAft>
                <a:spcPts val="600"/>
              </a:spcAft>
            </a:pPr>
            <a:r>
              <a:rPr lang="en-US" sz="2800" b="0" dirty="0">
                <a:latin typeface="Arial" panose="020B0604020202020204" pitchFamily="34" charset="0"/>
                <a:ea typeface="ＭＳ Ｐゴシック" pitchFamily="34" charset="-128"/>
                <a:cs typeface="Arial" panose="020B0604020202020204" pitchFamily="34" charset="0"/>
              </a:rPr>
              <a:t>Division of Extramural Research and Training</a:t>
            </a:r>
            <a:br>
              <a:rPr lang="en-US" sz="2800" b="0" dirty="0">
                <a:latin typeface="Arial" panose="020B0604020202020204" pitchFamily="34" charset="0"/>
                <a:ea typeface="ＭＳ Ｐゴシック" pitchFamily="34" charset="-128"/>
                <a:cs typeface="Arial" panose="020B0604020202020204" pitchFamily="34" charset="0"/>
              </a:rPr>
            </a:br>
            <a:r>
              <a:rPr lang="en-US" sz="2800" b="0" dirty="0">
                <a:latin typeface="Arial" panose="020B0604020202020204" pitchFamily="34" charset="0"/>
                <a:ea typeface="ＭＳ Ｐゴシック" pitchFamily="34" charset="-128"/>
                <a:cs typeface="Arial" panose="020B0604020202020204" pitchFamily="34" charset="0"/>
              </a:rPr>
              <a:t>National Institute of Environmental Health Sciences</a:t>
            </a:r>
          </a:p>
          <a:p>
            <a:pPr>
              <a:lnSpc>
                <a:spcPct val="120000"/>
              </a:lnSpc>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07730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553200" y="2438400"/>
            <a:ext cx="2438400" cy="1733914"/>
          </a:xfrm>
          <a:prstGeom prst="rect">
            <a:avLst/>
          </a:prstGeom>
          <a:ln>
            <a:noFill/>
          </a:ln>
          <a:effectLst>
            <a:softEdge rad="112500"/>
          </a:effectLst>
        </p:spPr>
      </p:pic>
      <p:pic>
        <p:nvPicPr>
          <p:cNvPr id="23" name="Picture 1" descr="J:\Clients\117 SBRP 2007-2012\Pictures\Iron King Site-Corin Hammond\Iron-King-2-3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4800600"/>
            <a:ext cx="2123486" cy="1592980"/>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8740" y="2516796"/>
            <a:ext cx="2161798" cy="1501467"/>
          </a:xfrm>
          <a:prstGeom prst="rect">
            <a:avLst/>
          </a:prstGeom>
          <a:noFill/>
          <a:ln>
            <a:noFill/>
          </a:ln>
          <a:effectLst>
            <a:softEdge rad="63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 descr="C:\Users\SMishamandani\Desktop\Cole Matson.jpe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742"/>
          <a:stretch/>
        </p:blipFill>
        <p:spPr bwMode="auto">
          <a:xfrm>
            <a:off x="248264" y="4932663"/>
            <a:ext cx="2066074" cy="151678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graphicFrame>
        <p:nvGraphicFramePr>
          <p:cNvPr id="20" name="Diagram 19"/>
          <p:cNvGraphicFramePr/>
          <p:nvPr>
            <p:extLst>
              <p:ext uri="{D42A27DB-BD31-4B8C-83A1-F6EECF244321}">
                <p14:modId xmlns:p14="http://schemas.microsoft.com/office/powerpoint/2010/main" val="2845024297"/>
              </p:ext>
            </p:extLst>
          </p:nvPr>
        </p:nvGraphicFramePr>
        <p:xfrm>
          <a:off x="685800" y="2819400"/>
          <a:ext cx="7467600" cy="3429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1" name="Title 1"/>
          <p:cNvSpPr txBox="1">
            <a:spLocks/>
          </p:cNvSpPr>
          <p:nvPr/>
        </p:nvSpPr>
        <p:spPr bwMode="auto">
          <a:xfrm>
            <a:off x="228600" y="869576"/>
            <a:ext cx="8686800" cy="57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800" b="1">
                <a:solidFill>
                  <a:schemeClr val="tx2"/>
                </a:solidFill>
                <a:latin typeface="+mj-lt"/>
                <a:ea typeface="MS PGothic" pitchFamily="34" charset="-128"/>
                <a:cs typeface="ＭＳ Ｐゴシック" pitchFamily="-112" charset="-128"/>
              </a:defRPr>
            </a:lvl1pPr>
            <a:lvl2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2pPr>
            <a:lvl3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3pPr>
            <a:lvl4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4pPr>
            <a:lvl5pPr algn="l" rtl="0" eaLnBrk="1" fontAlgn="base" hangingPunct="1">
              <a:spcBef>
                <a:spcPct val="0"/>
              </a:spcBef>
              <a:spcAft>
                <a:spcPct val="0"/>
              </a:spcAft>
              <a:defRPr sz="2600" b="1">
                <a:solidFill>
                  <a:schemeClr val="tx2"/>
                </a:solidFill>
                <a:latin typeface="Arial" charset="0"/>
                <a:ea typeface="MS PGothic" pitchFamily="34" charset="-128"/>
                <a:cs typeface="ＭＳ Ｐゴシック" pitchFamily="-112" charset="-128"/>
              </a:defRPr>
            </a:lvl5pPr>
            <a:lvl6pPr marL="457200" algn="l" rtl="0" eaLnBrk="1" fontAlgn="base" hangingPunct="1">
              <a:spcBef>
                <a:spcPct val="0"/>
              </a:spcBef>
              <a:spcAft>
                <a:spcPct val="0"/>
              </a:spcAft>
              <a:defRPr sz="2600" b="1">
                <a:solidFill>
                  <a:schemeClr val="tx2"/>
                </a:solidFill>
                <a:latin typeface="Arial" charset="0"/>
              </a:defRPr>
            </a:lvl6pPr>
            <a:lvl7pPr marL="914400" algn="l" rtl="0" eaLnBrk="1" fontAlgn="base" hangingPunct="1">
              <a:spcBef>
                <a:spcPct val="0"/>
              </a:spcBef>
              <a:spcAft>
                <a:spcPct val="0"/>
              </a:spcAft>
              <a:defRPr sz="2600" b="1">
                <a:solidFill>
                  <a:schemeClr val="tx2"/>
                </a:solidFill>
                <a:latin typeface="Arial" charset="0"/>
              </a:defRPr>
            </a:lvl7pPr>
            <a:lvl8pPr marL="1371600" algn="l" rtl="0" eaLnBrk="1" fontAlgn="base" hangingPunct="1">
              <a:spcBef>
                <a:spcPct val="0"/>
              </a:spcBef>
              <a:spcAft>
                <a:spcPct val="0"/>
              </a:spcAft>
              <a:defRPr sz="2600" b="1">
                <a:solidFill>
                  <a:schemeClr val="tx2"/>
                </a:solidFill>
                <a:latin typeface="Arial" charset="0"/>
              </a:defRPr>
            </a:lvl8pPr>
            <a:lvl9pPr marL="1828800" algn="l" rtl="0" eaLnBrk="1" fontAlgn="base" hangingPunct="1">
              <a:spcBef>
                <a:spcPct val="0"/>
              </a:spcBef>
              <a:spcAft>
                <a:spcPct val="0"/>
              </a:spcAft>
              <a:defRPr sz="2600" b="1">
                <a:solidFill>
                  <a:schemeClr val="tx2"/>
                </a:solidFill>
                <a:latin typeface="Arial" charset="0"/>
              </a:defRPr>
            </a:lvl9pPr>
          </a:lstStyle>
          <a:p>
            <a:r>
              <a:rPr lang="en-US" kern="0" dirty="0" smtClean="0">
                <a:latin typeface="Arial" panose="020B0604020202020204" pitchFamily="34" charset="0"/>
                <a:cs typeface="Arial" panose="020B0604020202020204" pitchFamily="34" charset="0"/>
              </a:rPr>
              <a:t>Primary Objectives - SRP Mandates</a:t>
            </a:r>
            <a:endParaRPr lang="en-US" kern="0" dirty="0">
              <a:latin typeface="Arial" panose="020B0604020202020204" pitchFamily="34" charset="0"/>
              <a:cs typeface="Arial" panose="020B0604020202020204" pitchFamily="34" charset="0"/>
            </a:endParaRPr>
          </a:p>
        </p:txBody>
      </p:sp>
      <p:sp>
        <p:nvSpPr>
          <p:cNvPr id="22" name="Content Placeholder 6"/>
          <p:cNvSpPr>
            <a:spLocks noGrp="1"/>
          </p:cNvSpPr>
          <p:nvPr>
            <p:ph idx="1"/>
          </p:nvPr>
        </p:nvSpPr>
        <p:spPr>
          <a:xfrm>
            <a:off x="242047" y="1447800"/>
            <a:ext cx="8686800" cy="990600"/>
          </a:xfrm>
        </p:spPr>
        <p:txBody>
          <a:bodyPr/>
          <a:lstStyle/>
          <a:p>
            <a:pPr marL="0" indent="0">
              <a:buNone/>
            </a:pPr>
            <a:r>
              <a:rPr lang="en-US" sz="2000" dirty="0">
                <a:latin typeface="Arial" panose="020B0604020202020204" pitchFamily="34" charset="0"/>
                <a:cs typeface="Arial" panose="020B0604020202020204" pitchFamily="34" charset="0"/>
              </a:rPr>
              <a:t>Supported by the National Institute of Environmental Health Science, the Superfund Research Program (SRP) funds research related </a:t>
            </a:r>
            <a:r>
              <a:rPr lang="en-US" sz="2000" dirty="0" smtClean="0">
                <a:latin typeface="Arial" panose="020B0604020202020204" pitchFamily="34" charset="0"/>
                <a:cs typeface="Arial" panose="020B0604020202020204" pitchFamily="34" charset="0"/>
              </a:rPr>
              <a:t>to the development </a:t>
            </a:r>
            <a:r>
              <a:rPr lang="en-US" sz="2000" dirty="0">
                <a:latin typeface="Arial" panose="020B0604020202020204" pitchFamily="34" charset="0"/>
                <a:cs typeface="Arial" panose="020B0604020202020204" pitchFamily="34" charset="0"/>
              </a:rPr>
              <a:t>of:</a:t>
            </a:r>
          </a:p>
          <a:p>
            <a:pPr marL="0" indent="0">
              <a:buNone/>
            </a:pP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4755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22746" y="1760976"/>
            <a:ext cx="8328362" cy="4885406"/>
            <a:chOff x="324179" y="1676399"/>
            <a:chExt cx="8380567" cy="5048597"/>
          </a:xfrm>
        </p:grpSpPr>
        <p:pic>
          <p:nvPicPr>
            <p:cNvPr id="5" name="Picture 21" descr="14feild"/>
            <p:cNvPicPr>
              <a:picLocks noChangeAspect="1" noChangeArrowheads="1"/>
            </p:cNvPicPr>
            <p:nvPr/>
          </p:nvPicPr>
          <p:blipFill>
            <a:blip r:embed="rId3">
              <a:extLst>
                <a:ext uri="{28A0092B-C50C-407E-A947-70E740481C1C}">
                  <a14:useLocalDpi xmlns:a14="http://schemas.microsoft.com/office/drawing/2010/main" val="0"/>
                </a:ext>
              </a:extLst>
            </a:blip>
            <a:srcRect r="25926" b="15875"/>
            <a:stretch>
              <a:fillRect/>
            </a:stretch>
          </p:blipFill>
          <p:spPr bwMode="auto">
            <a:xfrm>
              <a:off x="3358046" y="5467696"/>
              <a:ext cx="1400175"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NIEHS: Research Train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646" y="5391496"/>
              <a:ext cx="1470025"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6" descr="http://www.sentrysafetysupply.com/images/sentry-prod-images/Tyvek-QC5417.jpg"/>
            <p:cNvPicPr>
              <a:picLocks noChangeAspect="1" noChangeArrowheads="1"/>
            </p:cNvPicPr>
            <p:nvPr/>
          </p:nvPicPr>
          <p:blipFill>
            <a:blip r:embed="rId5">
              <a:extLst>
                <a:ext uri="{28A0092B-C50C-407E-A947-70E740481C1C}">
                  <a14:useLocalDpi xmlns:a14="http://schemas.microsoft.com/office/drawing/2010/main" val="0"/>
                </a:ext>
              </a:extLst>
            </a:blip>
            <a:srcRect l="28799" r="28000" b="25159"/>
            <a:stretch>
              <a:fillRect/>
            </a:stretch>
          </p:blipFill>
          <p:spPr bwMode="auto">
            <a:xfrm>
              <a:off x="6361596" y="5467696"/>
              <a:ext cx="725488"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8" descr="http://cache2.asset-cache.net/xc/2927710.jpg?v=1&amp;c=IWSAsset&amp;k=2&amp;d=17A4AD9FDB9CF1934A2752006EF5F0EDB21AEE308718B212B01E70F2B3269972"/>
            <p:cNvPicPr>
              <a:picLocks noChangeAspect="1" noChangeArrowheads="1"/>
            </p:cNvPicPr>
            <p:nvPr/>
          </p:nvPicPr>
          <p:blipFill>
            <a:blip r:embed="rId6" cstate="print">
              <a:extLst>
                <a:ext uri="{28A0092B-C50C-407E-A947-70E740481C1C}">
                  <a14:useLocalDpi xmlns:a14="http://schemas.microsoft.com/office/drawing/2010/main" val="0"/>
                </a:ext>
              </a:extLst>
            </a:blip>
            <a:srcRect l="24792" t="28424" r="34193" b="20071"/>
            <a:stretch>
              <a:fillRect/>
            </a:stretch>
          </p:blipFill>
          <p:spPr bwMode="auto">
            <a:xfrm>
              <a:off x="5715484" y="5467696"/>
              <a:ext cx="6731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2"/>
            <p:cNvSpPr txBox="1">
              <a:spLocks noChangeArrowheads="1"/>
            </p:cNvSpPr>
            <p:nvPr/>
          </p:nvSpPr>
          <p:spPr bwMode="auto">
            <a:xfrm>
              <a:off x="6892011" y="6039526"/>
              <a:ext cx="1465263" cy="667921"/>
            </a:xfrm>
            <a:prstGeom prst="rect">
              <a:avLst/>
            </a:prstGeom>
            <a:solidFill>
              <a:srgbClr val="FF9900"/>
            </a:solidFill>
            <a:ln>
              <a:noFill/>
            </a:ln>
            <a:effectLst>
              <a:prstShdw prst="shdw17" dist="53882" dir="2700000">
                <a:srgbClr val="7F6296"/>
              </a:prstShdw>
            </a:effectLst>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lnSpc>
                  <a:spcPct val="90000"/>
                </a:lnSpc>
                <a:spcBef>
                  <a:spcPct val="70000"/>
                </a:spcBef>
                <a:buClr>
                  <a:schemeClr val="tx2"/>
                </a:buClr>
                <a:buChar char="•"/>
                <a:defRPr>
                  <a:solidFill>
                    <a:schemeClr val="tx1"/>
                  </a:solidFill>
                  <a:latin typeface="Arial" pitchFamily="34" charset="0"/>
                </a:defRPr>
              </a:lvl1pPr>
              <a:lvl2pPr marL="742950" indent="-285750" eaLnBrk="0" hangingPunct="0">
                <a:lnSpc>
                  <a:spcPct val="90000"/>
                </a:lnSpc>
                <a:spcBef>
                  <a:spcPct val="70000"/>
                </a:spcBef>
                <a:buClr>
                  <a:schemeClr val="tx2"/>
                </a:buClr>
                <a:buChar char="–"/>
                <a:defRPr sz="1600">
                  <a:solidFill>
                    <a:schemeClr val="tx1"/>
                  </a:solidFill>
                  <a:latin typeface="Arial" pitchFamily="34" charset="0"/>
                </a:defRPr>
              </a:lvl2pPr>
              <a:lvl3pPr marL="1143000" indent="-228600" eaLnBrk="0" hangingPunct="0">
                <a:lnSpc>
                  <a:spcPct val="90000"/>
                </a:lnSpc>
                <a:spcBef>
                  <a:spcPct val="70000"/>
                </a:spcBef>
                <a:buClr>
                  <a:schemeClr val="tx2"/>
                </a:buClr>
                <a:buChar char="•"/>
                <a:defRPr sz="1600">
                  <a:solidFill>
                    <a:schemeClr val="tx1"/>
                  </a:solidFill>
                  <a:latin typeface="Arial" pitchFamily="34" charset="0"/>
                </a:defRPr>
              </a:lvl3pPr>
              <a:lvl4pPr marL="1600200" indent="-228600" eaLnBrk="0" hangingPunct="0">
                <a:lnSpc>
                  <a:spcPct val="90000"/>
                </a:lnSpc>
                <a:spcBef>
                  <a:spcPct val="70000"/>
                </a:spcBef>
                <a:buClr>
                  <a:schemeClr val="tx2"/>
                </a:buClr>
                <a:buChar char="–"/>
                <a:defRPr sz="1400">
                  <a:solidFill>
                    <a:schemeClr val="tx1"/>
                  </a:solidFill>
                  <a:latin typeface="Arial" pitchFamily="34" charset="0"/>
                </a:defRPr>
              </a:lvl4pPr>
              <a:lvl5pPr marL="2057400" indent="-228600" eaLnBrk="0" hangingPunct="0">
                <a:lnSpc>
                  <a:spcPct val="90000"/>
                </a:lnSpc>
                <a:spcBef>
                  <a:spcPct val="70000"/>
                </a:spcBef>
                <a:buClr>
                  <a:schemeClr val="tx2"/>
                </a:buClr>
                <a:buChar char="•"/>
                <a:defRPr sz="1400">
                  <a:solidFill>
                    <a:schemeClr val="tx1"/>
                  </a:solidFill>
                  <a:latin typeface="Arial" pitchFamily="34" charset="0"/>
                </a:defRPr>
              </a:lvl5pPr>
              <a:lvl6pPr marL="25146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6pPr>
              <a:lvl7pPr marL="29718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7pPr>
              <a:lvl8pPr marL="34290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8pPr>
              <a:lvl9pPr marL="38862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9pPr>
            </a:lstStyle>
            <a:p>
              <a:pPr algn="ctr" eaLnBrk="1" hangingPunct="1">
                <a:lnSpc>
                  <a:spcPct val="100000"/>
                </a:lnSpc>
                <a:spcBef>
                  <a:spcPct val="0"/>
                </a:spcBef>
                <a:buClrTx/>
                <a:buFontTx/>
                <a:buNone/>
              </a:pPr>
              <a:r>
                <a:rPr lang="en-US" altLang="en-US" dirty="0">
                  <a:solidFill>
                    <a:srgbClr val="000000"/>
                  </a:solidFill>
                  <a:cs typeface="Arial" panose="020B0604020202020204" pitchFamily="34" charset="0"/>
                </a:rPr>
                <a:t>Research Translation</a:t>
              </a:r>
            </a:p>
          </p:txBody>
        </p:sp>
        <p:pic>
          <p:nvPicPr>
            <p:cNvPr id="12" name="Picture 10" descr="flood-tube17"/>
            <p:cNvPicPr>
              <a:picLocks noChangeAspect="1" noChangeArrowheads="1"/>
            </p:cNvPicPr>
            <p:nvPr/>
          </p:nvPicPr>
          <p:blipFill>
            <a:blip r:embed="rId7">
              <a:extLst>
                <a:ext uri="{28A0092B-C50C-407E-A947-70E740481C1C}">
                  <a14:useLocalDpi xmlns:a14="http://schemas.microsoft.com/office/drawing/2010/main" val="0"/>
                </a:ext>
              </a:extLst>
            </a:blip>
            <a:srcRect r="-4347" b="32593"/>
            <a:stretch>
              <a:fillRect/>
            </a:stretch>
          </p:blipFill>
          <p:spPr bwMode="auto">
            <a:xfrm>
              <a:off x="3548775" y="1676399"/>
              <a:ext cx="1167941" cy="1230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3" descr="silic_10"/>
            <p:cNvPicPr>
              <a:picLocks noChangeAspect="1" noChangeArrowheads="1"/>
            </p:cNvPicPr>
            <p:nvPr/>
          </p:nvPicPr>
          <p:blipFill>
            <a:blip r:embed="rId8">
              <a:extLst>
                <a:ext uri="{28A0092B-C50C-407E-A947-70E740481C1C}">
                  <a14:useLocalDpi xmlns:a14="http://schemas.microsoft.com/office/drawing/2010/main" val="0"/>
                </a:ext>
              </a:extLst>
            </a:blip>
            <a:srcRect b="23334"/>
            <a:stretch>
              <a:fillRect/>
            </a:stretch>
          </p:blipFill>
          <p:spPr bwMode="auto">
            <a:xfrm>
              <a:off x="779946" y="1939190"/>
              <a:ext cx="1244470" cy="115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22"/>
            <p:cNvSpPr txBox="1">
              <a:spLocks noChangeArrowheads="1"/>
            </p:cNvSpPr>
            <p:nvPr/>
          </p:nvSpPr>
          <p:spPr bwMode="auto">
            <a:xfrm>
              <a:off x="703746" y="2900709"/>
              <a:ext cx="1577975" cy="667921"/>
            </a:xfrm>
            <a:prstGeom prst="rect">
              <a:avLst/>
            </a:prstGeom>
            <a:solidFill>
              <a:srgbClr val="D3A4FA"/>
            </a:solidFill>
            <a:ln>
              <a:noFill/>
            </a:ln>
            <a:effectLst>
              <a:prstShdw prst="shdw17" dist="53882" dir="2700000">
                <a:srgbClr val="7F6296"/>
              </a:prstShdw>
            </a:effectLst>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lnSpc>
                  <a:spcPct val="90000"/>
                </a:lnSpc>
                <a:spcBef>
                  <a:spcPct val="70000"/>
                </a:spcBef>
                <a:buClr>
                  <a:schemeClr val="tx2"/>
                </a:buClr>
                <a:buChar char="•"/>
                <a:defRPr>
                  <a:solidFill>
                    <a:schemeClr val="tx1"/>
                  </a:solidFill>
                  <a:latin typeface="Arial" pitchFamily="34" charset="0"/>
                </a:defRPr>
              </a:lvl1pPr>
              <a:lvl2pPr marL="742950" indent="-285750" eaLnBrk="0" hangingPunct="0">
                <a:lnSpc>
                  <a:spcPct val="90000"/>
                </a:lnSpc>
                <a:spcBef>
                  <a:spcPct val="70000"/>
                </a:spcBef>
                <a:buClr>
                  <a:schemeClr val="tx2"/>
                </a:buClr>
                <a:buChar char="–"/>
                <a:defRPr sz="1600">
                  <a:solidFill>
                    <a:schemeClr val="tx1"/>
                  </a:solidFill>
                  <a:latin typeface="Arial" pitchFamily="34" charset="0"/>
                </a:defRPr>
              </a:lvl2pPr>
              <a:lvl3pPr marL="1143000" indent="-228600" eaLnBrk="0" hangingPunct="0">
                <a:lnSpc>
                  <a:spcPct val="90000"/>
                </a:lnSpc>
                <a:spcBef>
                  <a:spcPct val="70000"/>
                </a:spcBef>
                <a:buClr>
                  <a:schemeClr val="tx2"/>
                </a:buClr>
                <a:buChar char="•"/>
                <a:defRPr sz="1600">
                  <a:solidFill>
                    <a:schemeClr val="tx1"/>
                  </a:solidFill>
                  <a:latin typeface="Arial" pitchFamily="34" charset="0"/>
                </a:defRPr>
              </a:lvl3pPr>
              <a:lvl4pPr marL="1600200" indent="-228600" eaLnBrk="0" hangingPunct="0">
                <a:lnSpc>
                  <a:spcPct val="90000"/>
                </a:lnSpc>
                <a:spcBef>
                  <a:spcPct val="70000"/>
                </a:spcBef>
                <a:buClr>
                  <a:schemeClr val="tx2"/>
                </a:buClr>
                <a:buChar char="–"/>
                <a:defRPr sz="1400">
                  <a:solidFill>
                    <a:schemeClr val="tx1"/>
                  </a:solidFill>
                  <a:latin typeface="Arial" pitchFamily="34" charset="0"/>
                </a:defRPr>
              </a:lvl4pPr>
              <a:lvl5pPr marL="2057400" indent="-228600" eaLnBrk="0" hangingPunct="0">
                <a:lnSpc>
                  <a:spcPct val="90000"/>
                </a:lnSpc>
                <a:spcBef>
                  <a:spcPct val="70000"/>
                </a:spcBef>
                <a:buClr>
                  <a:schemeClr val="tx2"/>
                </a:buClr>
                <a:buChar char="•"/>
                <a:defRPr sz="1400">
                  <a:solidFill>
                    <a:schemeClr val="tx1"/>
                  </a:solidFill>
                  <a:latin typeface="Arial" pitchFamily="34" charset="0"/>
                </a:defRPr>
              </a:lvl5pPr>
              <a:lvl6pPr marL="25146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6pPr>
              <a:lvl7pPr marL="29718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7pPr>
              <a:lvl8pPr marL="34290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8pPr>
              <a:lvl9pPr marL="38862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9pPr>
            </a:lstStyle>
            <a:p>
              <a:pPr algn="ctr" eaLnBrk="1" hangingPunct="1">
                <a:lnSpc>
                  <a:spcPct val="100000"/>
                </a:lnSpc>
                <a:spcBef>
                  <a:spcPct val="0"/>
                </a:spcBef>
                <a:buClrTx/>
                <a:buFontTx/>
                <a:buNone/>
              </a:pPr>
              <a:r>
                <a:rPr lang="en-US" altLang="en-US" dirty="0">
                  <a:solidFill>
                    <a:srgbClr val="000000"/>
                  </a:solidFill>
                  <a:cs typeface="Arial" panose="020B0604020202020204" pitchFamily="34" charset="0"/>
                </a:rPr>
                <a:t>Health Effects</a:t>
              </a:r>
            </a:p>
          </p:txBody>
        </p:sp>
        <p:sp>
          <p:nvSpPr>
            <p:cNvPr id="15" name="Text Box 22"/>
            <p:cNvSpPr txBox="1">
              <a:spLocks noChangeArrowheads="1"/>
            </p:cNvSpPr>
            <p:nvPr/>
          </p:nvSpPr>
          <p:spPr bwMode="auto">
            <a:xfrm>
              <a:off x="2761146" y="2675284"/>
              <a:ext cx="1600200" cy="385762"/>
            </a:xfrm>
            <a:prstGeom prst="rect">
              <a:avLst/>
            </a:prstGeom>
            <a:solidFill>
              <a:srgbClr val="D3A4FA"/>
            </a:solidFill>
            <a:ln>
              <a:noFill/>
            </a:ln>
            <a:effectLst>
              <a:prstShdw prst="shdw17" dist="53882" dir="2700000">
                <a:srgbClr val="7F6296"/>
              </a:prstShdw>
            </a:effectLst>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lnSpc>
                  <a:spcPct val="90000"/>
                </a:lnSpc>
                <a:spcBef>
                  <a:spcPct val="70000"/>
                </a:spcBef>
                <a:buClr>
                  <a:schemeClr val="tx2"/>
                </a:buClr>
                <a:buChar char="•"/>
                <a:defRPr>
                  <a:solidFill>
                    <a:schemeClr val="tx1"/>
                  </a:solidFill>
                  <a:latin typeface="Arial" pitchFamily="34" charset="0"/>
                </a:defRPr>
              </a:lvl1pPr>
              <a:lvl2pPr marL="742950" indent="-285750" eaLnBrk="0" hangingPunct="0">
                <a:lnSpc>
                  <a:spcPct val="90000"/>
                </a:lnSpc>
                <a:spcBef>
                  <a:spcPct val="70000"/>
                </a:spcBef>
                <a:buClr>
                  <a:schemeClr val="tx2"/>
                </a:buClr>
                <a:buChar char="–"/>
                <a:defRPr sz="1600">
                  <a:solidFill>
                    <a:schemeClr val="tx1"/>
                  </a:solidFill>
                  <a:latin typeface="Arial" pitchFamily="34" charset="0"/>
                </a:defRPr>
              </a:lvl2pPr>
              <a:lvl3pPr marL="1143000" indent="-228600" eaLnBrk="0" hangingPunct="0">
                <a:lnSpc>
                  <a:spcPct val="90000"/>
                </a:lnSpc>
                <a:spcBef>
                  <a:spcPct val="70000"/>
                </a:spcBef>
                <a:buClr>
                  <a:schemeClr val="tx2"/>
                </a:buClr>
                <a:buChar char="•"/>
                <a:defRPr sz="1600">
                  <a:solidFill>
                    <a:schemeClr val="tx1"/>
                  </a:solidFill>
                  <a:latin typeface="Arial" pitchFamily="34" charset="0"/>
                </a:defRPr>
              </a:lvl3pPr>
              <a:lvl4pPr marL="1600200" indent="-228600" eaLnBrk="0" hangingPunct="0">
                <a:lnSpc>
                  <a:spcPct val="90000"/>
                </a:lnSpc>
                <a:spcBef>
                  <a:spcPct val="70000"/>
                </a:spcBef>
                <a:buClr>
                  <a:schemeClr val="tx2"/>
                </a:buClr>
                <a:buChar char="–"/>
                <a:defRPr sz="1400">
                  <a:solidFill>
                    <a:schemeClr val="tx1"/>
                  </a:solidFill>
                  <a:latin typeface="Arial" pitchFamily="34" charset="0"/>
                </a:defRPr>
              </a:lvl4pPr>
              <a:lvl5pPr marL="2057400" indent="-228600" eaLnBrk="0" hangingPunct="0">
                <a:lnSpc>
                  <a:spcPct val="90000"/>
                </a:lnSpc>
                <a:spcBef>
                  <a:spcPct val="70000"/>
                </a:spcBef>
                <a:buClr>
                  <a:schemeClr val="tx2"/>
                </a:buClr>
                <a:buChar char="•"/>
                <a:defRPr sz="1400">
                  <a:solidFill>
                    <a:schemeClr val="tx1"/>
                  </a:solidFill>
                  <a:latin typeface="Arial" pitchFamily="34" charset="0"/>
                </a:defRPr>
              </a:lvl5pPr>
              <a:lvl6pPr marL="25146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6pPr>
              <a:lvl7pPr marL="29718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7pPr>
              <a:lvl8pPr marL="34290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8pPr>
              <a:lvl9pPr marL="38862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9pPr>
            </a:lstStyle>
            <a:p>
              <a:pPr algn="ctr" eaLnBrk="1" hangingPunct="1">
                <a:lnSpc>
                  <a:spcPct val="100000"/>
                </a:lnSpc>
                <a:spcBef>
                  <a:spcPct val="0"/>
                </a:spcBef>
                <a:buClrTx/>
                <a:buFontTx/>
                <a:buNone/>
              </a:pPr>
              <a:r>
                <a:rPr lang="en-US" altLang="en-US" dirty="0">
                  <a:solidFill>
                    <a:srgbClr val="000000"/>
                  </a:solidFill>
                  <a:cs typeface="Arial" panose="020B0604020202020204" pitchFamily="34" charset="0"/>
                </a:rPr>
                <a:t>Epidemiology</a:t>
              </a:r>
            </a:p>
          </p:txBody>
        </p:sp>
        <p:pic>
          <p:nvPicPr>
            <p:cNvPr id="16" name="Picture 12" descr="geneactivati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5146" y="3705571"/>
              <a:ext cx="1539875" cy="1069975"/>
            </a:xfrm>
            <a:prstGeom prst="rect">
              <a:avLst/>
            </a:prstGeom>
            <a:noFill/>
            <a:ln>
              <a:noFill/>
            </a:ln>
            <a:effectLst>
              <a:outerShdw dist="35921" dir="2700000" algn="ctr" rotWithShape="0">
                <a:srgbClr val="B3210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2"/>
            <p:cNvSpPr txBox="1">
              <a:spLocks noChangeArrowheads="1"/>
            </p:cNvSpPr>
            <p:nvPr/>
          </p:nvSpPr>
          <p:spPr bwMode="auto">
            <a:xfrm>
              <a:off x="324179" y="4660067"/>
              <a:ext cx="1745527" cy="667921"/>
            </a:xfrm>
            <a:prstGeom prst="rect">
              <a:avLst/>
            </a:prstGeom>
            <a:solidFill>
              <a:srgbClr val="D3A4FA"/>
            </a:solidFill>
            <a:ln>
              <a:noFill/>
            </a:ln>
            <a:effectLst>
              <a:prstShdw prst="shdw17" dist="53882" dir="2700000">
                <a:srgbClr val="7F6296"/>
              </a:prstShdw>
            </a:effectLst>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lnSpc>
                  <a:spcPct val="90000"/>
                </a:lnSpc>
                <a:spcBef>
                  <a:spcPct val="70000"/>
                </a:spcBef>
                <a:buClr>
                  <a:schemeClr val="tx2"/>
                </a:buClr>
                <a:buChar char="•"/>
                <a:defRPr>
                  <a:solidFill>
                    <a:schemeClr val="tx1"/>
                  </a:solidFill>
                  <a:latin typeface="Arial" pitchFamily="34" charset="0"/>
                </a:defRPr>
              </a:lvl1pPr>
              <a:lvl2pPr marL="742950" indent="-285750" eaLnBrk="0" hangingPunct="0">
                <a:lnSpc>
                  <a:spcPct val="90000"/>
                </a:lnSpc>
                <a:spcBef>
                  <a:spcPct val="70000"/>
                </a:spcBef>
                <a:buClr>
                  <a:schemeClr val="tx2"/>
                </a:buClr>
                <a:buChar char="–"/>
                <a:defRPr sz="1600">
                  <a:solidFill>
                    <a:schemeClr val="tx1"/>
                  </a:solidFill>
                  <a:latin typeface="Arial" pitchFamily="34" charset="0"/>
                </a:defRPr>
              </a:lvl2pPr>
              <a:lvl3pPr marL="1143000" indent="-228600" eaLnBrk="0" hangingPunct="0">
                <a:lnSpc>
                  <a:spcPct val="90000"/>
                </a:lnSpc>
                <a:spcBef>
                  <a:spcPct val="70000"/>
                </a:spcBef>
                <a:buClr>
                  <a:schemeClr val="tx2"/>
                </a:buClr>
                <a:buChar char="•"/>
                <a:defRPr sz="1600">
                  <a:solidFill>
                    <a:schemeClr val="tx1"/>
                  </a:solidFill>
                  <a:latin typeface="Arial" pitchFamily="34" charset="0"/>
                </a:defRPr>
              </a:lvl3pPr>
              <a:lvl4pPr marL="1600200" indent="-228600" eaLnBrk="0" hangingPunct="0">
                <a:lnSpc>
                  <a:spcPct val="90000"/>
                </a:lnSpc>
                <a:spcBef>
                  <a:spcPct val="70000"/>
                </a:spcBef>
                <a:buClr>
                  <a:schemeClr val="tx2"/>
                </a:buClr>
                <a:buChar char="–"/>
                <a:defRPr sz="1400">
                  <a:solidFill>
                    <a:schemeClr val="tx1"/>
                  </a:solidFill>
                  <a:latin typeface="Arial" pitchFamily="34" charset="0"/>
                </a:defRPr>
              </a:lvl4pPr>
              <a:lvl5pPr marL="2057400" indent="-228600" eaLnBrk="0" hangingPunct="0">
                <a:lnSpc>
                  <a:spcPct val="90000"/>
                </a:lnSpc>
                <a:spcBef>
                  <a:spcPct val="70000"/>
                </a:spcBef>
                <a:buClr>
                  <a:schemeClr val="tx2"/>
                </a:buClr>
                <a:buChar char="•"/>
                <a:defRPr sz="1400">
                  <a:solidFill>
                    <a:schemeClr val="tx1"/>
                  </a:solidFill>
                  <a:latin typeface="Arial" pitchFamily="34" charset="0"/>
                </a:defRPr>
              </a:lvl5pPr>
              <a:lvl6pPr marL="25146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6pPr>
              <a:lvl7pPr marL="29718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7pPr>
              <a:lvl8pPr marL="34290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8pPr>
              <a:lvl9pPr marL="38862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9pPr>
            </a:lstStyle>
            <a:p>
              <a:pPr algn="ctr" eaLnBrk="1" hangingPunct="1">
                <a:lnSpc>
                  <a:spcPct val="100000"/>
                </a:lnSpc>
                <a:spcBef>
                  <a:spcPct val="0"/>
                </a:spcBef>
                <a:buClrTx/>
                <a:buFontTx/>
                <a:buNone/>
              </a:pPr>
              <a:r>
                <a:rPr lang="en-US" altLang="en-US">
                  <a:solidFill>
                    <a:srgbClr val="000000"/>
                  </a:solidFill>
                  <a:cs typeface="Arial" panose="020B0604020202020204" pitchFamily="34" charset="0"/>
                </a:rPr>
                <a:t>Mechanistic Toxicology</a:t>
              </a:r>
            </a:p>
          </p:txBody>
        </p:sp>
        <p:pic>
          <p:nvPicPr>
            <p:cNvPr id="18" name="Picture 19" descr="07mellon"/>
            <p:cNvPicPr>
              <a:picLocks noChangeAspect="1" noChangeArrowheads="1"/>
            </p:cNvPicPr>
            <p:nvPr/>
          </p:nvPicPr>
          <p:blipFill>
            <a:blip r:embed="rId10">
              <a:extLst>
                <a:ext uri="{28A0092B-C50C-407E-A947-70E740481C1C}">
                  <a14:useLocalDpi xmlns:a14="http://schemas.microsoft.com/office/drawing/2010/main" val="0"/>
                </a:ext>
              </a:extLst>
            </a:blip>
            <a:srcRect l="9557" r="18420" b="16290"/>
            <a:stretch>
              <a:fillRect/>
            </a:stretch>
          </p:blipFill>
          <p:spPr bwMode="auto">
            <a:xfrm>
              <a:off x="7180746" y="3638896"/>
              <a:ext cx="15240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21dwight"/>
            <p:cNvPicPr>
              <a:picLocks noChangeAspect="1" noChangeArrowheads="1"/>
            </p:cNvPicPr>
            <p:nvPr/>
          </p:nvPicPr>
          <p:blipFill>
            <a:blip r:embed="rId11">
              <a:extLst>
                <a:ext uri="{28A0092B-C50C-407E-A947-70E740481C1C}">
                  <a14:useLocalDpi xmlns:a14="http://schemas.microsoft.com/office/drawing/2010/main" val="0"/>
                </a:ext>
              </a:extLst>
            </a:blip>
            <a:srcRect l="8759"/>
            <a:stretch>
              <a:fillRect/>
            </a:stretch>
          </p:blipFill>
          <p:spPr bwMode="auto">
            <a:xfrm>
              <a:off x="7069966" y="2042239"/>
              <a:ext cx="1376363" cy="1244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5" descr="Water Pollution"/>
            <p:cNvPicPr>
              <a:picLocks noChangeAspect="1" noChangeArrowheads="1"/>
            </p:cNvPicPr>
            <p:nvPr/>
          </p:nvPicPr>
          <p:blipFill>
            <a:blip r:embed="rId12">
              <a:extLst>
                <a:ext uri="{28A0092B-C50C-407E-A947-70E740481C1C}">
                  <a14:useLocalDpi xmlns:a14="http://schemas.microsoft.com/office/drawing/2010/main" val="0"/>
                </a:ext>
              </a:extLst>
            </a:blip>
            <a:srcRect l="12099" r="7243"/>
            <a:stretch>
              <a:fillRect/>
            </a:stretch>
          </p:blipFill>
          <p:spPr bwMode="auto">
            <a:xfrm>
              <a:off x="5451406" y="1777442"/>
              <a:ext cx="1201254" cy="102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18"/>
            <p:cNvSpPr txBox="1">
              <a:spLocks noChangeArrowheads="1"/>
            </p:cNvSpPr>
            <p:nvPr/>
          </p:nvSpPr>
          <p:spPr bwMode="auto">
            <a:xfrm>
              <a:off x="4970946" y="2495984"/>
              <a:ext cx="1319680" cy="667921"/>
            </a:xfrm>
            <a:prstGeom prst="rect">
              <a:avLst/>
            </a:prstGeom>
            <a:solidFill>
              <a:srgbClr val="92D050"/>
            </a:solidFill>
            <a:ln>
              <a:noFill/>
            </a:ln>
            <a:effectLst>
              <a:prstShdw prst="shdw17" dist="53882" dir="2700000">
                <a:srgbClr val="7F6296"/>
              </a:prstShdw>
            </a:effectLst>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lnSpc>
                  <a:spcPct val="90000"/>
                </a:lnSpc>
                <a:spcBef>
                  <a:spcPct val="70000"/>
                </a:spcBef>
                <a:buClr>
                  <a:schemeClr val="tx2"/>
                </a:buClr>
                <a:buChar char="•"/>
                <a:defRPr>
                  <a:solidFill>
                    <a:schemeClr val="tx1"/>
                  </a:solidFill>
                  <a:latin typeface="Arial" pitchFamily="34" charset="0"/>
                </a:defRPr>
              </a:lvl1pPr>
              <a:lvl2pPr marL="742950" indent="-285750" eaLnBrk="0" hangingPunct="0">
                <a:lnSpc>
                  <a:spcPct val="90000"/>
                </a:lnSpc>
                <a:spcBef>
                  <a:spcPct val="70000"/>
                </a:spcBef>
                <a:buClr>
                  <a:schemeClr val="tx2"/>
                </a:buClr>
                <a:buChar char="–"/>
                <a:defRPr sz="1600">
                  <a:solidFill>
                    <a:schemeClr val="tx1"/>
                  </a:solidFill>
                  <a:latin typeface="Arial" pitchFamily="34" charset="0"/>
                </a:defRPr>
              </a:lvl2pPr>
              <a:lvl3pPr marL="1143000" indent="-228600" eaLnBrk="0" hangingPunct="0">
                <a:lnSpc>
                  <a:spcPct val="90000"/>
                </a:lnSpc>
                <a:spcBef>
                  <a:spcPct val="70000"/>
                </a:spcBef>
                <a:buClr>
                  <a:schemeClr val="tx2"/>
                </a:buClr>
                <a:buChar char="•"/>
                <a:defRPr sz="1600">
                  <a:solidFill>
                    <a:schemeClr val="tx1"/>
                  </a:solidFill>
                  <a:latin typeface="Arial" pitchFamily="34" charset="0"/>
                </a:defRPr>
              </a:lvl3pPr>
              <a:lvl4pPr marL="1600200" indent="-228600" eaLnBrk="0" hangingPunct="0">
                <a:lnSpc>
                  <a:spcPct val="90000"/>
                </a:lnSpc>
                <a:spcBef>
                  <a:spcPct val="70000"/>
                </a:spcBef>
                <a:buClr>
                  <a:schemeClr val="tx2"/>
                </a:buClr>
                <a:buChar char="–"/>
                <a:defRPr sz="1400">
                  <a:solidFill>
                    <a:schemeClr val="tx1"/>
                  </a:solidFill>
                  <a:latin typeface="Arial" pitchFamily="34" charset="0"/>
                </a:defRPr>
              </a:lvl4pPr>
              <a:lvl5pPr marL="2057400" indent="-228600" eaLnBrk="0" hangingPunct="0">
                <a:lnSpc>
                  <a:spcPct val="90000"/>
                </a:lnSpc>
                <a:spcBef>
                  <a:spcPct val="70000"/>
                </a:spcBef>
                <a:buClr>
                  <a:schemeClr val="tx2"/>
                </a:buClr>
                <a:buChar char="•"/>
                <a:defRPr sz="1400">
                  <a:solidFill>
                    <a:schemeClr val="tx1"/>
                  </a:solidFill>
                  <a:latin typeface="Arial" pitchFamily="34" charset="0"/>
                </a:defRPr>
              </a:lvl5pPr>
              <a:lvl6pPr marL="25146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6pPr>
              <a:lvl7pPr marL="29718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7pPr>
              <a:lvl8pPr marL="34290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8pPr>
              <a:lvl9pPr marL="38862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9pPr>
            </a:lstStyle>
            <a:p>
              <a:pPr algn="ctr" eaLnBrk="1" hangingPunct="1">
                <a:lnSpc>
                  <a:spcPct val="100000"/>
                </a:lnSpc>
                <a:spcBef>
                  <a:spcPct val="0"/>
                </a:spcBef>
                <a:buClrTx/>
                <a:buFontTx/>
                <a:buNone/>
              </a:pPr>
              <a:r>
                <a:rPr lang="en-US" altLang="en-US">
                  <a:solidFill>
                    <a:srgbClr val="000000"/>
                  </a:solidFill>
                  <a:cs typeface="Arial" panose="020B0604020202020204" pitchFamily="34" charset="0"/>
                </a:rPr>
                <a:t>Fate and Transport</a:t>
              </a:r>
            </a:p>
          </p:txBody>
        </p:sp>
        <p:sp>
          <p:nvSpPr>
            <p:cNvPr id="22" name="Text Box 20"/>
            <p:cNvSpPr txBox="1">
              <a:spLocks noChangeArrowheads="1"/>
            </p:cNvSpPr>
            <p:nvPr/>
          </p:nvSpPr>
          <p:spPr bwMode="auto">
            <a:xfrm>
              <a:off x="6977076" y="4700855"/>
              <a:ext cx="1307652" cy="667921"/>
            </a:xfrm>
            <a:prstGeom prst="rect">
              <a:avLst/>
            </a:prstGeom>
            <a:solidFill>
              <a:srgbClr val="92D050"/>
            </a:solidFill>
            <a:ln>
              <a:noFill/>
            </a:ln>
            <a:effectLst>
              <a:prstShdw prst="shdw17" dist="53882" dir="2700000">
                <a:srgbClr val="7F6296"/>
              </a:prstShdw>
            </a:effectLst>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lnSpc>
                  <a:spcPct val="90000"/>
                </a:lnSpc>
                <a:spcBef>
                  <a:spcPct val="70000"/>
                </a:spcBef>
                <a:buClr>
                  <a:schemeClr val="tx2"/>
                </a:buClr>
                <a:buChar char="•"/>
                <a:defRPr>
                  <a:solidFill>
                    <a:schemeClr val="tx1"/>
                  </a:solidFill>
                  <a:latin typeface="Arial" pitchFamily="34" charset="0"/>
                </a:defRPr>
              </a:lvl1pPr>
              <a:lvl2pPr marL="742950" indent="-285750" eaLnBrk="0" hangingPunct="0">
                <a:lnSpc>
                  <a:spcPct val="90000"/>
                </a:lnSpc>
                <a:spcBef>
                  <a:spcPct val="70000"/>
                </a:spcBef>
                <a:buClr>
                  <a:schemeClr val="tx2"/>
                </a:buClr>
                <a:buChar char="–"/>
                <a:defRPr sz="1600">
                  <a:solidFill>
                    <a:schemeClr val="tx1"/>
                  </a:solidFill>
                  <a:latin typeface="Arial" pitchFamily="34" charset="0"/>
                </a:defRPr>
              </a:lvl2pPr>
              <a:lvl3pPr marL="1143000" indent="-228600" eaLnBrk="0" hangingPunct="0">
                <a:lnSpc>
                  <a:spcPct val="90000"/>
                </a:lnSpc>
                <a:spcBef>
                  <a:spcPct val="70000"/>
                </a:spcBef>
                <a:buClr>
                  <a:schemeClr val="tx2"/>
                </a:buClr>
                <a:buChar char="•"/>
                <a:defRPr sz="1600">
                  <a:solidFill>
                    <a:schemeClr val="tx1"/>
                  </a:solidFill>
                  <a:latin typeface="Arial" pitchFamily="34" charset="0"/>
                </a:defRPr>
              </a:lvl3pPr>
              <a:lvl4pPr marL="1600200" indent="-228600" eaLnBrk="0" hangingPunct="0">
                <a:lnSpc>
                  <a:spcPct val="90000"/>
                </a:lnSpc>
                <a:spcBef>
                  <a:spcPct val="70000"/>
                </a:spcBef>
                <a:buClr>
                  <a:schemeClr val="tx2"/>
                </a:buClr>
                <a:buChar char="–"/>
                <a:defRPr sz="1400">
                  <a:solidFill>
                    <a:schemeClr val="tx1"/>
                  </a:solidFill>
                  <a:latin typeface="Arial" pitchFamily="34" charset="0"/>
                </a:defRPr>
              </a:lvl4pPr>
              <a:lvl5pPr marL="2057400" indent="-228600" eaLnBrk="0" hangingPunct="0">
                <a:lnSpc>
                  <a:spcPct val="90000"/>
                </a:lnSpc>
                <a:spcBef>
                  <a:spcPct val="70000"/>
                </a:spcBef>
                <a:buClr>
                  <a:schemeClr val="tx2"/>
                </a:buClr>
                <a:buChar char="•"/>
                <a:defRPr sz="1400">
                  <a:solidFill>
                    <a:schemeClr val="tx1"/>
                  </a:solidFill>
                  <a:latin typeface="Arial" pitchFamily="34" charset="0"/>
                </a:defRPr>
              </a:lvl5pPr>
              <a:lvl6pPr marL="25146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6pPr>
              <a:lvl7pPr marL="29718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7pPr>
              <a:lvl8pPr marL="34290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8pPr>
              <a:lvl9pPr marL="38862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9pPr>
            </a:lstStyle>
            <a:p>
              <a:pPr eaLnBrk="1" hangingPunct="1">
                <a:lnSpc>
                  <a:spcPct val="100000"/>
                </a:lnSpc>
                <a:spcBef>
                  <a:spcPct val="0"/>
                </a:spcBef>
                <a:buClrTx/>
                <a:buFontTx/>
                <a:buNone/>
              </a:pPr>
              <a:r>
                <a:rPr lang="en-US" altLang="en-US" dirty="0" smtClean="0">
                  <a:solidFill>
                    <a:srgbClr val="000000"/>
                  </a:solidFill>
                  <a:cs typeface="Arial" panose="020B0604020202020204" pitchFamily="34" charset="0"/>
                </a:rPr>
                <a:t>Ecology</a:t>
              </a:r>
            </a:p>
            <a:p>
              <a:pPr eaLnBrk="1" hangingPunct="1">
                <a:lnSpc>
                  <a:spcPct val="100000"/>
                </a:lnSpc>
                <a:spcBef>
                  <a:spcPct val="0"/>
                </a:spcBef>
                <a:buClrTx/>
                <a:buFontTx/>
                <a:buNone/>
              </a:pPr>
              <a:r>
                <a:rPr lang="en-US" altLang="en-US" dirty="0" smtClean="0">
                  <a:solidFill>
                    <a:srgbClr val="000000"/>
                  </a:solidFill>
                  <a:cs typeface="Arial" panose="020B0604020202020204" pitchFamily="34" charset="0"/>
                </a:rPr>
                <a:t>Studies</a:t>
              </a:r>
              <a:endParaRPr lang="en-US" altLang="en-US" dirty="0">
                <a:solidFill>
                  <a:srgbClr val="000000"/>
                </a:solidFill>
                <a:cs typeface="Arial" panose="020B0604020202020204" pitchFamily="34" charset="0"/>
              </a:endParaRPr>
            </a:p>
          </p:txBody>
        </p:sp>
        <p:sp>
          <p:nvSpPr>
            <p:cNvPr id="23" name="Text Box 23"/>
            <p:cNvSpPr txBox="1">
              <a:spLocks noChangeArrowheads="1"/>
            </p:cNvSpPr>
            <p:nvPr/>
          </p:nvSpPr>
          <p:spPr bwMode="auto">
            <a:xfrm>
              <a:off x="6724340" y="3104827"/>
              <a:ext cx="1611658" cy="381669"/>
            </a:xfrm>
            <a:prstGeom prst="rect">
              <a:avLst/>
            </a:prstGeom>
            <a:solidFill>
              <a:srgbClr val="92D050"/>
            </a:solidFill>
            <a:ln>
              <a:noFill/>
            </a:ln>
            <a:effectLst>
              <a:prstShdw prst="shdw17" dist="53882" dir="2700000">
                <a:srgbClr val="7F6296"/>
              </a:prstShdw>
            </a:effectLst>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lnSpc>
                  <a:spcPct val="90000"/>
                </a:lnSpc>
                <a:spcBef>
                  <a:spcPct val="70000"/>
                </a:spcBef>
                <a:buClr>
                  <a:schemeClr val="tx2"/>
                </a:buClr>
                <a:buChar char="•"/>
                <a:defRPr>
                  <a:solidFill>
                    <a:schemeClr val="tx1"/>
                  </a:solidFill>
                  <a:latin typeface="Arial" pitchFamily="34" charset="0"/>
                </a:defRPr>
              </a:lvl1pPr>
              <a:lvl2pPr marL="742950" indent="-285750" eaLnBrk="0" hangingPunct="0">
                <a:lnSpc>
                  <a:spcPct val="90000"/>
                </a:lnSpc>
                <a:spcBef>
                  <a:spcPct val="70000"/>
                </a:spcBef>
                <a:buClr>
                  <a:schemeClr val="tx2"/>
                </a:buClr>
                <a:buChar char="–"/>
                <a:defRPr sz="1600">
                  <a:solidFill>
                    <a:schemeClr val="tx1"/>
                  </a:solidFill>
                  <a:latin typeface="Arial" pitchFamily="34" charset="0"/>
                </a:defRPr>
              </a:lvl2pPr>
              <a:lvl3pPr marL="1143000" indent="-228600" eaLnBrk="0" hangingPunct="0">
                <a:lnSpc>
                  <a:spcPct val="90000"/>
                </a:lnSpc>
                <a:spcBef>
                  <a:spcPct val="70000"/>
                </a:spcBef>
                <a:buClr>
                  <a:schemeClr val="tx2"/>
                </a:buClr>
                <a:buChar char="•"/>
                <a:defRPr sz="1600">
                  <a:solidFill>
                    <a:schemeClr val="tx1"/>
                  </a:solidFill>
                  <a:latin typeface="Arial" pitchFamily="34" charset="0"/>
                </a:defRPr>
              </a:lvl3pPr>
              <a:lvl4pPr marL="1600200" indent="-228600" eaLnBrk="0" hangingPunct="0">
                <a:lnSpc>
                  <a:spcPct val="90000"/>
                </a:lnSpc>
                <a:spcBef>
                  <a:spcPct val="70000"/>
                </a:spcBef>
                <a:buClr>
                  <a:schemeClr val="tx2"/>
                </a:buClr>
                <a:buChar char="–"/>
                <a:defRPr sz="1400">
                  <a:solidFill>
                    <a:schemeClr val="tx1"/>
                  </a:solidFill>
                  <a:latin typeface="Arial" pitchFamily="34" charset="0"/>
                </a:defRPr>
              </a:lvl4pPr>
              <a:lvl5pPr marL="2057400" indent="-228600" eaLnBrk="0" hangingPunct="0">
                <a:lnSpc>
                  <a:spcPct val="90000"/>
                </a:lnSpc>
                <a:spcBef>
                  <a:spcPct val="70000"/>
                </a:spcBef>
                <a:buClr>
                  <a:schemeClr val="tx2"/>
                </a:buClr>
                <a:buChar char="•"/>
                <a:defRPr sz="1400">
                  <a:solidFill>
                    <a:schemeClr val="tx1"/>
                  </a:solidFill>
                  <a:latin typeface="Arial" pitchFamily="34" charset="0"/>
                </a:defRPr>
              </a:lvl5pPr>
              <a:lvl6pPr marL="25146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6pPr>
              <a:lvl7pPr marL="29718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7pPr>
              <a:lvl8pPr marL="34290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8pPr>
              <a:lvl9pPr marL="38862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9pPr>
            </a:lstStyle>
            <a:p>
              <a:pPr algn="ctr" eaLnBrk="1" hangingPunct="1">
                <a:lnSpc>
                  <a:spcPct val="100000"/>
                </a:lnSpc>
                <a:spcBef>
                  <a:spcPct val="0"/>
                </a:spcBef>
                <a:buClrTx/>
                <a:buFontTx/>
                <a:buNone/>
              </a:pPr>
              <a:r>
                <a:rPr lang="en-US" altLang="en-US">
                  <a:solidFill>
                    <a:srgbClr val="000000"/>
                  </a:solidFill>
                  <a:cs typeface="Arial" panose="020B0604020202020204" pitchFamily="34" charset="0"/>
                </a:rPr>
                <a:t>Remediation </a:t>
              </a:r>
            </a:p>
          </p:txBody>
        </p:sp>
        <p:sp>
          <p:nvSpPr>
            <p:cNvPr id="24" name="TextBox 23"/>
            <p:cNvSpPr txBox="1"/>
            <p:nvPr/>
          </p:nvSpPr>
          <p:spPr>
            <a:xfrm>
              <a:off x="3294546" y="3686147"/>
              <a:ext cx="2514600" cy="1367647"/>
            </a:xfrm>
            <a:prstGeom prst="rect">
              <a:avLst/>
            </a:prstGeom>
            <a:solidFill>
              <a:schemeClr val="tx2"/>
            </a:solidFill>
          </p:spPr>
          <p:style>
            <a:lnRef idx="1">
              <a:schemeClr val="accent2"/>
            </a:lnRef>
            <a:fillRef idx="3">
              <a:schemeClr val="accent2"/>
            </a:fillRef>
            <a:effectRef idx="2">
              <a:schemeClr val="accent2"/>
            </a:effectRef>
            <a:fontRef idx="minor">
              <a:schemeClr val="lt1"/>
            </a:fontRef>
          </p:style>
          <p:txBody>
            <a:bodyPr>
              <a:spAutoFit/>
            </a:bodyPr>
            <a:lstStyle/>
            <a:p>
              <a:pPr algn="ctr">
                <a:defRPr/>
              </a:pPr>
              <a:r>
                <a:rPr lang="en-US" sz="4000" dirty="0">
                  <a:solidFill>
                    <a:prstClr val="white"/>
                  </a:solidFill>
                  <a:latin typeface="Arial" panose="020B0604020202020204" pitchFamily="34" charset="0"/>
                  <a:cs typeface="Arial" panose="020B0604020202020204" pitchFamily="34" charset="0"/>
                </a:rPr>
                <a:t>Unifying </a:t>
              </a:r>
            </a:p>
            <a:p>
              <a:pPr algn="ctr">
                <a:defRPr/>
              </a:pPr>
              <a:r>
                <a:rPr lang="en-US" sz="4000" dirty="0" smtClean="0">
                  <a:solidFill>
                    <a:prstClr val="white"/>
                  </a:solidFill>
                  <a:latin typeface="Arial" panose="020B0604020202020204" pitchFamily="34" charset="0"/>
                  <a:cs typeface="Arial" panose="020B0604020202020204" pitchFamily="34" charset="0"/>
                </a:rPr>
                <a:t>Theme</a:t>
              </a:r>
              <a:endParaRPr lang="en-US" sz="4000" dirty="0">
                <a:solidFill>
                  <a:prstClr val="white"/>
                </a:solidFill>
                <a:latin typeface="Arial" panose="020B0604020202020204" pitchFamily="34" charset="0"/>
                <a:cs typeface="Arial" panose="020B0604020202020204" pitchFamily="34" charset="0"/>
              </a:endParaRPr>
            </a:p>
          </p:txBody>
        </p:sp>
        <p:cxnSp>
          <p:nvCxnSpPr>
            <p:cNvPr id="25" name="Straight Arrow Connector 24"/>
            <p:cNvCxnSpPr>
              <a:stCxn id="14" idx="3"/>
            </p:cNvCxnSpPr>
            <p:nvPr/>
          </p:nvCxnSpPr>
          <p:spPr>
            <a:xfrm>
              <a:off x="2281721" y="3234670"/>
              <a:ext cx="860425" cy="4804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6" idx="3"/>
            </p:cNvCxnSpPr>
            <p:nvPr/>
          </p:nvCxnSpPr>
          <p:spPr>
            <a:xfrm flipV="1">
              <a:off x="2015022" y="4019896"/>
              <a:ext cx="974724" cy="2206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2606450" y="4807288"/>
              <a:ext cx="599196" cy="5614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flipV="1">
              <a:off x="5860249" y="4807287"/>
              <a:ext cx="501346" cy="66040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8" idx="1"/>
            </p:cNvCxnSpPr>
            <p:nvPr/>
          </p:nvCxnSpPr>
          <p:spPr>
            <a:xfrm flipH="1" flipV="1">
              <a:off x="6037747" y="4324697"/>
              <a:ext cx="1142999" cy="11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10800000" flipV="1">
              <a:off x="6037746" y="3486496"/>
              <a:ext cx="6858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5136812" y="3181696"/>
              <a:ext cx="291335" cy="3869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3751746" y="3104827"/>
              <a:ext cx="95249" cy="38166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4896334" y="5239097"/>
              <a:ext cx="3764" cy="80042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34" name="Title 1"/>
          <p:cNvSpPr>
            <a:spLocks noGrp="1"/>
          </p:cNvSpPr>
          <p:nvPr>
            <p:ph type="title"/>
          </p:nvPr>
        </p:nvSpPr>
        <p:spPr/>
        <p:txBody>
          <a:bodyPr>
            <a:noAutofit/>
          </a:bodyPr>
          <a:lstStyle/>
          <a:p>
            <a:r>
              <a:rPr lang="en-US" sz="2400" dirty="0" smtClean="0">
                <a:latin typeface="Arial" panose="020B0604020202020204" pitchFamily="34" charset="0"/>
                <a:cs typeface="Arial" panose="020B0604020202020204" pitchFamily="34" charset="0"/>
              </a:rPr>
              <a:t>Multidisciplinary research addressing broad, complex issues related to hazardous substance exposure</a:t>
            </a:r>
            <a:endParaRPr lang="en-US" altLang="en-US" sz="2400" dirty="0" smtClean="0">
              <a:latin typeface="Arial" panose="020B0604020202020204" pitchFamily="34" charset="0"/>
              <a:cs typeface="Arial" panose="020B0604020202020204" pitchFamily="34" charset="0"/>
            </a:endParaRPr>
          </a:p>
        </p:txBody>
      </p:sp>
      <p:sp>
        <p:nvSpPr>
          <p:cNvPr id="35" name="Text Box 22"/>
          <p:cNvSpPr txBox="1">
            <a:spLocks noChangeArrowheads="1"/>
          </p:cNvSpPr>
          <p:nvPr/>
        </p:nvSpPr>
        <p:spPr bwMode="auto">
          <a:xfrm>
            <a:off x="3962400" y="5983069"/>
            <a:ext cx="1456135" cy="646331"/>
          </a:xfrm>
          <a:prstGeom prst="rect">
            <a:avLst/>
          </a:prstGeom>
          <a:solidFill>
            <a:srgbClr val="FF9900"/>
          </a:solidFill>
          <a:ln>
            <a:noFill/>
          </a:ln>
          <a:effectLst>
            <a:prstShdw prst="shdw17" dist="53882" dir="2700000">
              <a:srgbClr val="7F6296"/>
            </a:prstShdw>
          </a:effectLst>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lnSpc>
                <a:spcPct val="90000"/>
              </a:lnSpc>
              <a:spcBef>
                <a:spcPct val="70000"/>
              </a:spcBef>
              <a:buClr>
                <a:schemeClr val="tx2"/>
              </a:buClr>
              <a:buChar char="•"/>
              <a:defRPr>
                <a:solidFill>
                  <a:schemeClr val="tx1"/>
                </a:solidFill>
                <a:latin typeface="Arial" pitchFamily="34" charset="0"/>
              </a:defRPr>
            </a:lvl1pPr>
            <a:lvl2pPr marL="742950" indent="-285750" eaLnBrk="0" hangingPunct="0">
              <a:lnSpc>
                <a:spcPct val="90000"/>
              </a:lnSpc>
              <a:spcBef>
                <a:spcPct val="70000"/>
              </a:spcBef>
              <a:buClr>
                <a:schemeClr val="tx2"/>
              </a:buClr>
              <a:buChar char="–"/>
              <a:defRPr sz="1600">
                <a:solidFill>
                  <a:schemeClr val="tx1"/>
                </a:solidFill>
                <a:latin typeface="Arial" pitchFamily="34" charset="0"/>
              </a:defRPr>
            </a:lvl2pPr>
            <a:lvl3pPr marL="1143000" indent="-228600" eaLnBrk="0" hangingPunct="0">
              <a:lnSpc>
                <a:spcPct val="90000"/>
              </a:lnSpc>
              <a:spcBef>
                <a:spcPct val="70000"/>
              </a:spcBef>
              <a:buClr>
                <a:schemeClr val="tx2"/>
              </a:buClr>
              <a:buChar char="•"/>
              <a:defRPr sz="1600">
                <a:solidFill>
                  <a:schemeClr val="tx1"/>
                </a:solidFill>
                <a:latin typeface="Arial" pitchFamily="34" charset="0"/>
              </a:defRPr>
            </a:lvl3pPr>
            <a:lvl4pPr marL="1600200" indent="-228600" eaLnBrk="0" hangingPunct="0">
              <a:lnSpc>
                <a:spcPct val="90000"/>
              </a:lnSpc>
              <a:spcBef>
                <a:spcPct val="70000"/>
              </a:spcBef>
              <a:buClr>
                <a:schemeClr val="tx2"/>
              </a:buClr>
              <a:buChar char="–"/>
              <a:defRPr sz="1400">
                <a:solidFill>
                  <a:schemeClr val="tx1"/>
                </a:solidFill>
                <a:latin typeface="Arial" pitchFamily="34" charset="0"/>
              </a:defRPr>
            </a:lvl4pPr>
            <a:lvl5pPr marL="2057400" indent="-228600" eaLnBrk="0" hangingPunct="0">
              <a:lnSpc>
                <a:spcPct val="90000"/>
              </a:lnSpc>
              <a:spcBef>
                <a:spcPct val="70000"/>
              </a:spcBef>
              <a:buClr>
                <a:schemeClr val="tx2"/>
              </a:buClr>
              <a:buChar char="•"/>
              <a:defRPr sz="1400">
                <a:solidFill>
                  <a:schemeClr val="tx1"/>
                </a:solidFill>
                <a:latin typeface="Arial" pitchFamily="34" charset="0"/>
              </a:defRPr>
            </a:lvl5pPr>
            <a:lvl6pPr marL="25146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6pPr>
            <a:lvl7pPr marL="29718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7pPr>
            <a:lvl8pPr marL="34290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8pPr>
            <a:lvl9pPr marL="38862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9pPr>
          </a:lstStyle>
          <a:p>
            <a:pPr algn="ctr" eaLnBrk="1" hangingPunct="1">
              <a:lnSpc>
                <a:spcPct val="100000"/>
              </a:lnSpc>
              <a:spcBef>
                <a:spcPct val="0"/>
              </a:spcBef>
              <a:buClrTx/>
              <a:buFontTx/>
              <a:buNone/>
            </a:pPr>
            <a:r>
              <a:rPr lang="en-US" altLang="en-US" dirty="0" smtClean="0">
                <a:solidFill>
                  <a:srgbClr val="000000"/>
                </a:solidFill>
                <a:cs typeface="Arial" panose="020B0604020202020204" pitchFamily="34" charset="0"/>
              </a:rPr>
              <a:t>Community Outreach</a:t>
            </a:r>
            <a:endParaRPr lang="en-US" altLang="en-US" dirty="0">
              <a:solidFill>
                <a:srgbClr val="000000"/>
              </a:solidFill>
              <a:cs typeface="Arial" panose="020B0604020202020204" pitchFamily="34" charset="0"/>
            </a:endParaRPr>
          </a:p>
        </p:txBody>
      </p:sp>
      <p:sp>
        <p:nvSpPr>
          <p:cNvPr id="36" name="Text Box 22"/>
          <p:cNvSpPr txBox="1">
            <a:spLocks noChangeArrowheads="1"/>
          </p:cNvSpPr>
          <p:nvPr/>
        </p:nvSpPr>
        <p:spPr bwMode="auto">
          <a:xfrm>
            <a:off x="1600200" y="6172200"/>
            <a:ext cx="1456135" cy="369332"/>
          </a:xfrm>
          <a:prstGeom prst="rect">
            <a:avLst/>
          </a:prstGeom>
          <a:solidFill>
            <a:srgbClr val="FF9900"/>
          </a:solidFill>
          <a:ln>
            <a:noFill/>
          </a:ln>
          <a:effectLst>
            <a:prstShdw prst="shdw17" dist="53882" dir="2700000">
              <a:srgbClr val="7F6296"/>
            </a:prstShdw>
          </a:effectLst>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lnSpc>
                <a:spcPct val="90000"/>
              </a:lnSpc>
              <a:spcBef>
                <a:spcPct val="70000"/>
              </a:spcBef>
              <a:buClr>
                <a:schemeClr val="tx2"/>
              </a:buClr>
              <a:buChar char="•"/>
              <a:defRPr>
                <a:solidFill>
                  <a:schemeClr val="tx1"/>
                </a:solidFill>
                <a:latin typeface="Arial" pitchFamily="34" charset="0"/>
              </a:defRPr>
            </a:lvl1pPr>
            <a:lvl2pPr marL="742950" indent="-285750" eaLnBrk="0" hangingPunct="0">
              <a:lnSpc>
                <a:spcPct val="90000"/>
              </a:lnSpc>
              <a:spcBef>
                <a:spcPct val="70000"/>
              </a:spcBef>
              <a:buClr>
                <a:schemeClr val="tx2"/>
              </a:buClr>
              <a:buChar char="–"/>
              <a:defRPr sz="1600">
                <a:solidFill>
                  <a:schemeClr val="tx1"/>
                </a:solidFill>
                <a:latin typeface="Arial" pitchFamily="34" charset="0"/>
              </a:defRPr>
            </a:lvl2pPr>
            <a:lvl3pPr marL="1143000" indent="-228600" eaLnBrk="0" hangingPunct="0">
              <a:lnSpc>
                <a:spcPct val="90000"/>
              </a:lnSpc>
              <a:spcBef>
                <a:spcPct val="70000"/>
              </a:spcBef>
              <a:buClr>
                <a:schemeClr val="tx2"/>
              </a:buClr>
              <a:buChar char="•"/>
              <a:defRPr sz="1600">
                <a:solidFill>
                  <a:schemeClr val="tx1"/>
                </a:solidFill>
                <a:latin typeface="Arial" pitchFamily="34" charset="0"/>
              </a:defRPr>
            </a:lvl3pPr>
            <a:lvl4pPr marL="1600200" indent="-228600" eaLnBrk="0" hangingPunct="0">
              <a:lnSpc>
                <a:spcPct val="90000"/>
              </a:lnSpc>
              <a:spcBef>
                <a:spcPct val="70000"/>
              </a:spcBef>
              <a:buClr>
                <a:schemeClr val="tx2"/>
              </a:buClr>
              <a:buChar char="–"/>
              <a:defRPr sz="1400">
                <a:solidFill>
                  <a:schemeClr val="tx1"/>
                </a:solidFill>
                <a:latin typeface="Arial" pitchFamily="34" charset="0"/>
              </a:defRPr>
            </a:lvl4pPr>
            <a:lvl5pPr marL="2057400" indent="-228600" eaLnBrk="0" hangingPunct="0">
              <a:lnSpc>
                <a:spcPct val="90000"/>
              </a:lnSpc>
              <a:spcBef>
                <a:spcPct val="70000"/>
              </a:spcBef>
              <a:buClr>
                <a:schemeClr val="tx2"/>
              </a:buClr>
              <a:buChar char="•"/>
              <a:defRPr sz="1400">
                <a:solidFill>
                  <a:schemeClr val="tx1"/>
                </a:solidFill>
                <a:latin typeface="Arial" pitchFamily="34" charset="0"/>
              </a:defRPr>
            </a:lvl5pPr>
            <a:lvl6pPr marL="25146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6pPr>
            <a:lvl7pPr marL="29718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7pPr>
            <a:lvl8pPr marL="34290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8pPr>
            <a:lvl9pPr marL="3886200" indent="-228600" eaLnBrk="0" fontAlgn="base" hangingPunct="0">
              <a:lnSpc>
                <a:spcPct val="90000"/>
              </a:lnSpc>
              <a:spcBef>
                <a:spcPct val="70000"/>
              </a:spcBef>
              <a:spcAft>
                <a:spcPct val="0"/>
              </a:spcAft>
              <a:buClr>
                <a:schemeClr val="tx2"/>
              </a:buClr>
              <a:buChar char="•"/>
              <a:defRPr sz="1400">
                <a:solidFill>
                  <a:schemeClr val="tx1"/>
                </a:solidFill>
                <a:latin typeface="Arial" pitchFamily="34" charset="0"/>
              </a:defRPr>
            </a:lvl9pPr>
          </a:lstStyle>
          <a:p>
            <a:pPr algn="ctr" eaLnBrk="1" hangingPunct="1">
              <a:lnSpc>
                <a:spcPct val="100000"/>
              </a:lnSpc>
              <a:spcBef>
                <a:spcPct val="0"/>
              </a:spcBef>
              <a:buClrTx/>
              <a:buFontTx/>
              <a:buNone/>
            </a:pPr>
            <a:r>
              <a:rPr lang="en-US" altLang="en-US" dirty="0" smtClean="0">
                <a:solidFill>
                  <a:srgbClr val="000000"/>
                </a:solidFill>
                <a:cs typeface="Arial" panose="020B0604020202020204" pitchFamily="34" charset="0"/>
              </a:rPr>
              <a:t>Training</a:t>
            </a:r>
            <a:endParaRPr lang="en-US" altLang="en-US" dirty="0">
              <a:solidFill>
                <a:srgbClr val="000000"/>
              </a:solidFill>
              <a:cs typeface="Arial" panose="020B0604020202020204" pitchFamily="34" charset="0"/>
            </a:endParaRPr>
          </a:p>
        </p:txBody>
      </p:sp>
    </p:spTree>
    <p:extLst>
      <p:ext uri="{BB962C8B-B14F-4D97-AF65-F5344CB8AC3E}">
        <p14:creationId xmlns:p14="http://schemas.microsoft.com/office/powerpoint/2010/main" val="24923423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90600"/>
            <a:ext cx="8686800" cy="609600"/>
          </a:xfrm>
        </p:spPr>
        <p:txBody>
          <a:bodyPr/>
          <a:lstStyle/>
          <a:p>
            <a:pPr marL="0" indent="0">
              <a:buNone/>
            </a:pPr>
            <a:r>
              <a:rPr lang="en-US" b="1" dirty="0" smtClean="0">
                <a:solidFill>
                  <a:schemeClr val="tx2"/>
                </a:solidFill>
                <a:latin typeface="Arial" panose="020B0604020202020204" pitchFamily="34" charset="0"/>
                <a:cs typeface="Arial" panose="020B0604020202020204" pitchFamily="34" charset="0"/>
              </a:rPr>
              <a:t>  A diversity of research  	</a:t>
            </a:r>
            <a:r>
              <a:rPr lang="en-US" b="1" dirty="0" smtClean="0">
                <a:solidFill>
                  <a:schemeClr val="tx2"/>
                </a:solidFill>
                <a:latin typeface="Arial" panose="020B0604020202020204" pitchFamily="34" charset="0"/>
                <a:cs typeface="Arial" panose="020B0604020202020204" pitchFamily="34" charset="0"/>
                <a:sym typeface="Wingdings" panose="05000000000000000000" pitchFamily="2" charset="2"/>
              </a:rPr>
              <a:t>	    A diversity of data</a:t>
            </a:r>
            <a:endParaRPr lang="en-US" b="1" dirty="0">
              <a:solidFill>
                <a:schemeClr val="tx2"/>
              </a:solidFill>
              <a:latin typeface="Arial" panose="020B0604020202020204" pitchFamily="34" charset="0"/>
              <a:cs typeface="Arial" panose="020B0604020202020204" pitchFamily="34" charset="0"/>
            </a:endParaRPr>
          </a:p>
        </p:txBody>
      </p:sp>
      <p:sp>
        <p:nvSpPr>
          <p:cNvPr id="8" name="Right Arrow 7"/>
          <p:cNvSpPr/>
          <p:nvPr/>
        </p:nvSpPr>
        <p:spPr>
          <a:xfrm>
            <a:off x="4091609" y="1060174"/>
            <a:ext cx="1166191" cy="2352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89" r="1797"/>
          <a:stretch/>
        </p:blipFill>
        <p:spPr bwMode="auto">
          <a:xfrm>
            <a:off x="228600" y="1600200"/>
            <a:ext cx="864353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Content Placeholder 2"/>
          <p:cNvSpPr txBox="1">
            <a:spLocks/>
          </p:cNvSpPr>
          <p:nvPr/>
        </p:nvSpPr>
        <p:spPr bwMode="auto">
          <a:xfrm>
            <a:off x="685800" y="5410200"/>
            <a:ext cx="8001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5425" indent="-225425" algn="l" rtl="0" eaLnBrk="1" fontAlgn="base" hangingPunct="1">
              <a:lnSpc>
                <a:spcPct val="90000"/>
              </a:lnSpc>
              <a:spcBef>
                <a:spcPts val="1200"/>
              </a:spcBef>
              <a:spcAft>
                <a:spcPct val="0"/>
              </a:spcAft>
              <a:buClr>
                <a:schemeClr val="tx2"/>
              </a:buClr>
              <a:buChar char="•"/>
              <a:defRPr lang="en-US" sz="2400">
                <a:solidFill>
                  <a:schemeClr val="tx1"/>
                </a:solidFill>
                <a:latin typeface="+mn-lt"/>
                <a:ea typeface="MS PGothic" pitchFamily="34" charset="-128"/>
                <a:cs typeface="ＭＳ Ｐゴシック" pitchFamily="-112" charset="-128"/>
              </a:defRPr>
            </a:lvl1pPr>
            <a:lvl2pPr marL="576263" indent="-236538" algn="l" rtl="0" eaLnBrk="1" fontAlgn="base" hangingPunct="1">
              <a:lnSpc>
                <a:spcPct val="90000"/>
              </a:lnSpc>
              <a:spcBef>
                <a:spcPts val="1200"/>
              </a:spcBef>
              <a:spcAft>
                <a:spcPct val="0"/>
              </a:spcAft>
              <a:buClr>
                <a:schemeClr val="tx2"/>
              </a:buClr>
              <a:buChar char="–"/>
              <a:defRPr lang="en-US" sz="2400">
                <a:solidFill>
                  <a:schemeClr val="tx1"/>
                </a:solidFill>
                <a:latin typeface="+mn-lt"/>
                <a:ea typeface="MS PGothic" pitchFamily="34" charset="-128"/>
              </a:defRPr>
            </a:lvl2pPr>
            <a:lvl3pPr marL="857250" indent="-166688" algn="l" rtl="0" eaLnBrk="1" fontAlgn="base" hangingPunct="1">
              <a:lnSpc>
                <a:spcPct val="90000"/>
              </a:lnSpc>
              <a:spcBef>
                <a:spcPts val="1200"/>
              </a:spcBef>
              <a:spcAft>
                <a:spcPct val="0"/>
              </a:spcAft>
              <a:buClr>
                <a:schemeClr val="tx2"/>
              </a:buClr>
              <a:buChar char="•"/>
              <a:defRPr lang="en-US" sz="2400">
                <a:solidFill>
                  <a:schemeClr val="tx1"/>
                </a:solidFill>
                <a:latin typeface="+mn-lt"/>
                <a:ea typeface="MS PGothic" pitchFamily="34" charset="-128"/>
              </a:defRPr>
            </a:lvl3pPr>
            <a:lvl4pPr marL="1139825" indent="-168275" algn="l" rtl="0" eaLnBrk="1" fontAlgn="base" hangingPunct="1">
              <a:lnSpc>
                <a:spcPct val="90000"/>
              </a:lnSpc>
              <a:spcBef>
                <a:spcPts val="1200"/>
              </a:spcBef>
              <a:spcAft>
                <a:spcPct val="0"/>
              </a:spcAft>
              <a:buClr>
                <a:schemeClr val="tx2"/>
              </a:buClr>
              <a:buChar char="–"/>
              <a:defRPr lang="en-US" sz="2400">
                <a:solidFill>
                  <a:schemeClr val="tx1"/>
                </a:solidFill>
                <a:latin typeface="+mn-lt"/>
                <a:ea typeface="MS PGothic" pitchFamily="34" charset="-128"/>
              </a:defRPr>
            </a:lvl4pPr>
            <a:lvl5pPr marL="1433513" indent="-179388" algn="l" rtl="0" eaLnBrk="1" fontAlgn="base" hangingPunct="1">
              <a:lnSpc>
                <a:spcPct val="90000"/>
              </a:lnSpc>
              <a:spcBef>
                <a:spcPts val="1200"/>
              </a:spcBef>
              <a:spcAft>
                <a:spcPct val="0"/>
              </a:spcAft>
              <a:buClr>
                <a:schemeClr val="tx2"/>
              </a:buClr>
              <a:buChar char="•"/>
              <a:defRPr lang="en-US" sz="2400">
                <a:solidFill>
                  <a:schemeClr val="tx1"/>
                </a:solidFill>
                <a:latin typeface="+mn-lt"/>
                <a:ea typeface="MS PGothic" pitchFamily="34" charset="-128"/>
              </a:defRPr>
            </a:lvl5pPr>
            <a:lvl6pPr marL="18907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6pPr>
            <a:lvl7pPr marL="23479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7pPr>
            <a:lvl8pPr marL="28051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8pPr>
            <a:lvl9pPr marL="32623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9pPr>
          </a:lstStyle>
          <a:p>
            <a:pPr marL="0" indent="0">
              <a:buFontTx/>
              <a:buNone/>
            </a:pPr>
            <a:r>
              <a:rPr lang="en-US" b="1" kern="0" dirty="0" smtClean="0">
                <a:solidFill>
                  <a:schemeClr val="tx2"/>
                </a:solidFill>
                <a:latin typeface="Arial" panose="020B0604020202020204" pitchFamily="34" charset="0"/>
                <a:cs typeface="Arial" panose="020B0604020202020204" pitchFamily="34" charset="0"/>
              </a:rPr>
              <a:t>Opportunity for data integration and data sharing</a:t>
            </a:r>
            <a:endParaRPr lang="en-US" b="1" kern="0" dirty="0">
              <a:solidFill>
                <a:schemeClr val="tx2"/>
              </a:solidFill>
              <a:latin typeface="Arial" panose="020B0604020202020204" pitchFamily="34" charset="0"/>
              <a:cs typeface="Arial" panose="020B0604020202020204" pitchFamily="34" charset="0"/>
            </a:endParaRPr>
          </a:p>
        </p:txBody>
      </p:sp>
      <p:sp>
        <p:nvSpPr>
          <p:cNvPr id="6" name="Content Placeholder 2"/>
          <p:cNvSpPr txBox="1">
            <a:spLocks/>
          </p:cNvSpPr>
          <p:nvPr/>
        </p:nvSpPr>
        <p:spPr bwMode="auto">
          <a:xfrm>
            <a:off x="457200" y="6019800"/>
            <a:ext cx="8001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5425" indent="-225425" algn="l" rtl="0" eaLnBrk="1" fontAlgn="base" hangingPunct="1">
              <a:lnSpc>
                <a:spcPct val="90000"/>
              </a:lnSpc>
              <a:spcBef>
                <a:spcPts val="1200"/>
              </a:spcBef>
              <a:spcAft>
                <a:spcPct val="0"/>
              </a:spcAft>
              <a:buClr>
                <a:schemeClr val="tx2"/>
              </a:buClr>
              <a:buChar char="•"/>
              <a:defRPr lang="en-US" sz="2400">
                <a:solidFill>
                  <a:schemeClr val="tx1"/>
                </a:solidFill>
                <a:latin typeface="+mn-lt"/>
                <a:ea typeface="MS PGothic" pitchFamily="34" charset="-128"/>
                <a:cs typeface="ＭＳ Ｐゴシック" pitchFamily="-112" charset="-128"/>
              </a:defRPr>
            </a:lvl1pPr>
            <a:lvl2pPr marL="576263" indent="-236538" algn="l" rtl="0" eaLnBrk="1" fontAlgn="base" hangingPunct="1">
              <a:lnSpc>
                <a:spcPct val="90000"/>
              </a:lnSpc>
              <a:spcBef>
                <a:spcPts val="1200"/>
              </a:spcBef>
              <a:spcAft>
                <a:spcPct val="0"/>
              </a:spcAft>
              <a:buClr>
                <a:schemeClr val="tx2"/>
              </a:buClr>
              <a:buChar char="–"/>
              <a:defRPr lang="en-US" sz="2400">
                <a:solidFill>
                  <a:schemeClr val="tx1"/>
                </a:solidFill>
                <a:latin typeface="+mn-lt"/>
                <a:ea typeface="MS PGothic" pitchFamily="34" charset="-128"/>
              </a:defRPr>
            </a:lvl2pPr>
            <a:lvl3pPr marL="857250" indent="-166688" algn="l" rtl="0" eaLnBrk="1" fontAlgn="base" hangingPunct="1">
              <a:lnSpc>
                <a:spcPct val="90000"/>
              </a:lnSpc>
              <a:spcBef>
                <a:spcPts val="1200"/>
              </a:spcBef>
              <a:spcAft>
                <a:spcPct val="0"/>
              </a:spcAft>
              <a:buClr>
                <a:schemeClr val="tx2"/>
              </a:buClr>
              <a:buChar char="•"/>
              <a:defRPr lang="en-US" sz="2400">
                <a:solidFill>
                  <a:schemeClr val="tx1"/>
                </a:solidFill>
                <a:latin typeface="+mn-lt"/>
                <a:ea typeface="MS PGothic" pitchFamily="34" charset="-128"/>
              </a:defRPr>
            </a:lvl3pPr>
            <a:lvl4pPr marL="1139825" indent="-168275" algn="l" rtl="0" eaLnBrk="1" fontAlgn="base" hangingPunct="1">
              <a:lnSpc>
                <a:spcPct val="90000"/>
              </a:lnSpc>
              <a:spcBef>
                <a:spcPts val="1200"/>
              </a:spcBef>
              <a:spcAft>
                <a:spcPct val="0"/>
              </a:spcAft>
              <a:buClr>
                <a:schemeClr val="tx2"/>
              </a:buClr>
              <a:buChar char="–"/>
              <a:defRPr lang="en-US" sz="2400">
                <a:solidFill>
                  <a:schemeClr val="tx1"/>
                </a:solidFill>
                <a:latin typeface="+mn-lt"/>
                <a:ea typeface="MS PGothic" pitchFamily="34" charset="-128"/>
              </a:defRPr>
            </a:lvl4pPr>
            <a:lvl5pPr marL="1433513" indent="-179388" algn="l" rtl="0" eaLnBrk="1" fontAlgn="base" hangingPunct="1">
              <a:lnSpc>
                <a:spcPct val="90000"/>
              </a:lnSpc>
              <a:spcBef>
                <a:spcPts val="1200"/>
              </a:spcBef>
              <a:spcAft>
                <a:spcPct val="0"/>
              </a:spcAft>
              <a:buClr>
                <a:schemeClr val="tx2"/>
              </a:buClr>
              <a:buChar char="•"/>
              <a:defRPr lang="en-US" sz="2400">
                <a:solidFill>
                  <a:schemeClr val="tx1"/>
                </a:solidFill>
                <a:latin typeface="+mn-lt"/>
                <a:ea typeface="MS PGothic" pitchFamily="34" charset="-128"/>
              </a:defRPr>
            </a:lvl5pPr>
            <a:lvl6pPr marL="18907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6pPr>
            <a:lvl7pPr marL="23479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7pPr>
            <a:lvl8pPr marL="28051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8pPr>
            <a:lvl9pPr marL="3262313" indent="-179388" algn="l" rtl="0" eaLnBrk="1" fontAlgn="base" hangingPunct="1">
              <a:lnSpc>
                <a:spcPct val="95000"/>
              </a:lnSpc>
              <a:spcBef>
                <a:spcPct val="70000"/>
              </a:spcBef>
              <a:spcAft>
                <a:spcPct val="0"/>
              </a:spcAft>
              <a:buClr>
                <a:schemeClr val="tx2"/>
              </a:buClr>
              <a:buChar char="•"/>
              <a:defRPr sz="1900">
                <a:solidFill>
                  <a:schemeClr val="tx1"/>
                </a:solidFill>
                <a:latin typeface="+mn-lt"/>
              </a:defRPr>
            </a:lvl9pPr>
          </a:lstStyle>
          <a:p>
            <a:pPr marL="0" indent="0" algn="ctr">
              <a:buFontTx/>
              <a:buNone/>
            </a:pPr>
            <a:r>
              <a:rPr lang="en-US" b="1" kern="0" dirty="0" smtClean="0">
                <a:solidFill>
                  <a:schemeClr val="tx2"/>
                </a:solidFill>
                <a:latin typeface="Arial" panose="020B0604020202020204" pitchFamily="34" charset="0"/>
                <a:cs typeface="Arial" panose="020B0604020202020204" pitchFamily="34" charset="0"/>
              </a:rPr>
              <a:t>Opportunity to take advantage of new resources and broaden data available to researchers</a:t>
            </a:r>
            <a:endParaRPr lang="en-US" b="1" kern="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810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4" descr="NIEHS: Research Trai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5966" y="2630306"/>
            <a:ext cx="1263834" cy="1053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descr="flood-tube17"/>
          <p:cNvPicPr>
            <a:picLocks noChangeAspect="1" noChangeArrowheads="1"/>
          </p:cNvPicPr>
          <p:nvPr/>
        </p:nvPicPr>
        <p:blipFill>
          <a:blip r:embed="rId4">
            <a:extLst>
              <a:ext uri="{28A0092B-C50C-407E-A947-70E740481C1C}">
                <a14:useLocalDpi xmlns:a14="http://schemas.microsoft.com/office/drawing/2010/main" val="0"/>
              </a:ext>
            </a:extLst>
          </a:blip>
          <a:srcRect r="-4347" b="32593"/>
          <a:stretch>
            <a:fillRect/>
          </a:stretch>
        </p:blipFill>
        <p:spPr bwMode="auto">
          <a:xfrm>
            <a:off x="108265" y="2469158"/>
            <a:ext cx="1160666" cy="1190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C:\Users\SMishamandani\Downloads\Edenspace_Rabbit Foot Grass (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050" b="21622"/>
          <a:stretch/>
        </p:blipFill>
        <p:spPr bwMode="auto">
          <a:xfrm>
            <a:off x="76200" y="5865881"/>
            <a:ext cx="1522337" cy="91591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3" descr="silic_10"/>
          <p:cNvPicPr>
            <a:picLocks noChangeAspect="1" noChangeArrowheads="1"/>
          </p:cNvPicPr>
          <p:nvPr/>
        </p:nvPicPr>
        <p:blipFill>
          <a:blip r:embed="rId6">
            <a:extLst>
              <a:ext uri="{28A0092B-C50C-407E-A947-70E740481C1C}">
                <a14:useLocalDpi xmlns:a14="http://schemas.microsoft.com/office/drawing/2010/main" val="0"/>
              </a:ext>
            </a:extLst>
          </a:blip>
          <a:srcRect b="23334"/>
          <a:stretch>
            <a:fillRect/>
          </a:stretch>
        </p:blipFill>
        <p:spPr bwMode="auto">
          <a:xfrm>
            <a:off x="3411482" y="1545941"/>
            <a:ext cx="1236718" cy="1121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5" descr="Water Pollution"/>
          <p:cNvPicPr>
            <a:picLocks noChangeAspect="1" noChangeArrowheads="1"/>
          </p:cNvPicPr>
          <p:nvPr/>
        </p:nvPicPr>
        <p:blipFill>
          <a:blip r:embed="rId7">
            <a:extLst>
              <a:ext uri="{28A0092B-C50C-407E-A947-70E740481C1C}">
                <a14:useLocalDpi xmlns:a14="http://schemas.microsoft.com/office/drawing/2010/main" val="0"/>
              </a:ext>
            </a:extLst>
          </a:blip>
          <a:srcRect l="12099" r="7243"/>
          <a:stretch>
            <a:fillRect/>
          </a:stretch>
        </p:blipFill>
        <p:spPr bwMode="auto">
          <a:xfrm>
            <a:off x="4648200" y="5638206"/>
            <a:ext cx="1371600" cy="1143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Diagram 9"/>
          <p:cNvGraphicFramePr/>
          <p:nvPr>
            <p:extLst>
              <p:ext uri="{D42A27DB-BD31-4B8C-83A1-F6EECF244321}">
                <p14:modId xmlns:p14="http://schemas.microsoft.com/office/powerpoint/2010/main" val="1077573857"/>
              </p:ext>
            </p:extLst>
          </p:nvPr>
        </p:nvGraphicFramePr>
        <p:xfrm>
          <a:off x="-914400" y="1752600"/>
          <a:ext cx="7239000" cy="46482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11" name="Straight Arrow Connector 10"/>
          <p:cNvCxnSpPr/>
          <p:nvPr/>
        </p:nvCxnSpPr>
        <p:spPr>
          <a:xfrm>
            <a:off x="2586545" y="2895600"/>
            <a:ext cx="0" cy="514815"/>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3635298" y="3886200"/>
            <a:ext cx="174702" cy="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485900" y="3886200"/>
            <a:ext cx="244398" cy="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250482" y="4981074"/>
            <a:ext cx="397844" cy="435631"/>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3722649" y="5029200"/>
            <a:ext cx="336146" cy="289219"/>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1730298" y="3505200"/>
            <a:ext cx="1905000" cy="1542585"/>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latin typeface="Arial" panose="020B0604020202020204" pitchFamily="34" charset="0"/>
                <a:cs typeface="Arial" panose="020B0604020202020204" pitchFamily="34" charset="0"/>
              </a:rPr>
              <a:t>Enhance the knowledge base</a:t>
            </a:r>
            <a:endParaRPr lang="en-US" sz="2000" b="1" dirty="0">
              <a:latin typeface="Arial" panose="020B0604020202020204" pitchFamily="34" charset="0"/>
              <a:cs typeface="Arial" panose="020B0604020202020204" pitchFamily="34" charset="0"/>
            </a:endParaRPr>
          </a:p>
        </p:txBody>
      </p:sp>
      <p:sp>
        <p:nvSpPr>
          <p:cNvPr id="17" name="Right Arrow 16"/>
          <p:cNvSpPr/>
          <p:nvPr/>
        </p:nvSpPr>
        <p:spPr>
          <a:xfrm>
            <a:off x="5486400" y="3733800"/>
            <a:ext cx="1447800" cy="484632"/>
          </a:xfrm>
          <a:prstGeom prst="rightArrow">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7019692" y="3083312"/>
            <a:ext cx="1971907" cy="1945888"/>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latin typeface="Arial" panose="020B0604020202020204" pitchFamily="34" charset="0"/>
                <a:cs typeface="Arial" panose="020B0604020202020204" pitchFamily="34" charset="0"/>
              </a:rPr>
              <a:t>Reducing the burden of disease</a:t>
            </a:r>
            <a:endParaRPr lang="en-US" sz="2400" b="1" dirty="0">
              <a:latin typeface="Arial" panose="020B0604020202020204" pitchFamily="34" charset="0"/>
              <a:cs typeface="Arial" panose="020B0604020202020204" pitchFamily="34" charset="0"/>
            </a:endParaRPr>
          </a:p>
        </p:txBody>
      </p:sp>
      <p:sp>
        <p:nvSpPr>
          <p:cNvPr id="19" name="Title 1"/>
          <p:cNvSpPr>
            <a:spLocks noGrp="1"/>
          </p:cNvSpPr>
          <p:nvPr>
            <p:ph type="title"/>
          </p:nvPr>
        </p:nvSpPr>
        <p:spPr>
          <a:xfrm>
            <a:off x="228600" y="838200"/>
            <a:ext cx="8686800" cy="578224"/>
          </a:xfrm>
        </p:spPr>
        <p:txBody>
          <a:bodyPr/>
          <a:lstStyle/>
          <a:p>
            <a:r>
              <a:rPr lang="en-US" sz="2600" dirty="0">
                <a:latin typeface="Arial" panose="020B0604020202020204" pitchFamily="34" charset="0"/>
                <a:cs typeface="Arial" panose="020B0604020202020204" pitchFamily="34" charset="0"/>
              </a:rPr>
              <a:t>Enhancing </a:t>
            </a:r>
            <a:r>
              <a:rPr lang="en-US" sz="2600" dirty="0" smtClean="0">
                <a:latin typeface="Arial" panose="020B0604020202020204" pitchFamily="34" charset="0"/>
                <a:cs typeface="Arial" panose="020B0604020202020204" pitchFamily="34" charset="0"/>
              </a:rPr>
              <a:t>environmental health solutions through data integration</a:t>
            </a:r>
            <a:endParaRPr lang="en-US" sz="2600" dirty="0">
              <a:latin typeface="Arial" panose="020B0604020202020204" pitchFamily="34" charset="0"/>
              <a:cs typeface="Arial" panose="020B0604020202020204" pitchFamily="34" charset="0"/>
            </a:endParaRPr>
          </a:p>
        </p:txBody>
      </p:sp>
      <p:cxnSp>
        <p:nvCxnSpPr>
          <p:cNvPr id="23" name="Straight Arrow Connector 22"/>
          <p:cNvCxnSpPr/>
          <p:nvPr/>
        </p:nvCxnSpPr>
        <p:spPr>
          <a:xfrm flipH="1">
            <a:off x="1198705" y="4812632"/>
            <a:ext cx="449621" cy="468176"/>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681663" y="4812632"/>
            <a:ext cx="509337" cy="450101"/>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3635298" y="4038600"/>
            <a:ext cx="174702" cy="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1524000" y="4056256"/>
            <a:ext cx="174702" cy="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2743200" y="2895600"/>
            <a:ext cx="1" cy="550909"/>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262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500"/>
                                        <p:tgtEl>
                                          <p:spTgt spid="36"/>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panose="020B0604020202020204" pitchFamily="34" charset="0"/>
                <a:cs typeface="Arial" panose="020B0604020202020204" pitchFamily="34" charset="0"/>
              </a:rPr>
              <a:t>Putting the pieces together</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242047" y="1600200"/>
            <a:ext cx="8520953" cy="2133600"/>
          </a:xfrm>
        </p:spPr>
        <p:txBody>
          <a:bodyPr>
            <a:normAutofit fontScale="77500" lnSpcReduction="20000"/>
          </a:bodyPr>
          <a:lstStyle/>
          <a:p>
            <a:pPr lvl="1">
              <a:lnSpc>
                <a:spcPct val="120000"/>
              </a:lnSpc>
              <a:spcBef>
                <a:spcPts val="600"/>
              </a:spcBef>
              <a:buFont typeface="Arial" panose="020B0604020202020204" pitchFamily="34" charset="0"/>
              <a:buChar char="•"/>
            </a:pPr>
            <a:r>
              <a:rPr lang="en-US" dirty="0" smtClean="0">
                <a:latin typeface="Arial" panose="020B0604020202020204" pitchFamily="34" charset="0"/>
                <a:cs typeface="Arial" panose="020B0604020202020204" pitchFamily="34" charset="0"/>
              </a:rPr>
              <a:t>How can the </a:t>
            </a:r>
            <a:r>
              <a:rPr lang="en-US" b="1" dirty="0" smtClean="0">
                <a:solidFill>
                  <a:schemeClr val="tx2"/>
                </a:solidFill>
                <a:latin typeface="Arial" panose="020B0604020202020204" pitchFamily="34" charset="0"/>
                <a:cs typeface="Arial" panose="020B0604020202020204" pitchFamily="34" charset="0"/>
              </a:rPr>
              <a:t>diverse science </a:t>
            </a:r>
            <a:r>
              <a:rPr lang="en-US" dirty="0" smtClean="0">
                <a:latin typeface="Arial" panose="020B0604020202020204" pitchFamily="34" charset="0"/>
                <a:cs typeface="Arial" panose="020B0604020202020204" pitchFamily="34" charset="0"/>
              </a:rPr>
              <a:t>within SRP be used together and shared?</a:t>
            </a:r>
          </a:p>
          <a:p>
            <a:pPr lvl="1">
              <a:lnSpc>
                <a:spcPct val="120000"/>
              </a:lnSpc>
              <a:spcBef>
                <a:spcPts val="600"/>
              </a:spcBef>
              <a:buFont typeface="Arial" panose="020B0604020202020204" pitchFamily="34" charset="0"/>
              <a:buChar char="•"/>
            </a:pPr>
            <a:r>
              <a:rPr lang="en-US" dirty="0" smtClean="0">
                <a:latin typeface="Arial" panose="020B0604020202020204" pitchFamily="34" charset="0"/>
                <a:cs typeface="Arial" panose="020B0604020202020204" pitchFamily="34" charset="0"/>
              </a:rPr>
              <a:t>How do we enable projects to </a:t>
            </a:r>
            <a:r>
              <a:rPr lang="en-US" b="1" dirty="0" smtClean="0">
                <a:solidFill>
                  <a:schemeClr val="tx2"/>
                </a:solidFill>
                <a:latin typeface="Arial" panose="020B0604020202020204" pitchFamily="34" charset="0"/>
                <a:cs typeface="Arial" panose="020B0604020202020204" pitchFamily="34" charset="0"/>
              </a:rPr>
              <a:t>share </a:t>
            </a:r>
            <a:r>
              <a:rPr lang="en-US" b="1" dirty="0">
                <a:solidFill>
                  <a:schemeClr val="tx2"/>
                </a:solidFill>
                <a:latin typeface="Arial" panose="020B0604020202020204" pitchFamily="34" charset="0"/>
                <a:cs typeface="Arial" panose="020B0604020202020204" pitchFamily="34" charset="0"/>
              </a:rPr>
              <a:t>data</a:t>
            </a:r>
            <a:r>
              <a:rPr lang="en-US" dirty="0">
                <a:latin typeface="Arial" panose="020B0604020202020204" pitchFamily="34" charset="0"/>
                <a:cs typeface="Arial" panose="020B0604020202020204" pitchFamily="34" charset="0"/>
              </a:rPr>
              <a:t> with other </a:t>
            </a:r>
            <a:r>
              <a:rPr lang="en-US" dirty="0" smtClean="0">
                <a:latin typeface="Arial" panose="020B0604020202020204" pitchFamily="34" charset="0"/>
                <a:cs typeface="Arial" panose="020B0604020202020204" pitchFamily="34" charset="0"/>
              </a:rPr>
              <a:t>projects and Centers?</a:t>
            </a:r>
          </a:p>
          <a:p>
            <a:pPr lvl="1">
              <a:lnSpc>
                <a:spcPct val="120000"/>
              </a:lnSpc>
              <a:spcBef>
                <a:spcPts val="600"/>
              </a:spcBef>
              <a:buFont typeface="Arial" panose="020B0604020202020204" pitchFamily="34" charset="0"/>
              <a:buChar char="•"/>
            </a:pPr>
            <a:r>
              <a:rPr lang="en-US" dirty="0" smtClean="0">
                <a:latin typeface="Arial" panose="020B0604020202020204" pitchFamily="34" charset="0"/>
                <a:cs typeface="Arial" panose="020B0604020202020204" pitchFamily="34" charset="0"/>
              </a:rPr>
              <a:t>How </a:t>
            </a:r>
            <a:r>
              <a:rPr lang="en-US" dirty="0">
                <a:latin typeface="Arial" panose="020B0604020202020204" pitchFamily="34" charset="0"/>
                <a:cs typeface="Arial" panose="020B0604020202020204" pitchFamily="34" charset="0"/>
              </a:rPr>
              <a:t>do we make this data </a:t>
            </a:r>
            <a:r>
              <a:rPr lang="en-US" b="1" dirty="0">
                <a:solidFill>
                  <a:schemeClr val="tx2"/>
                </a:solidFill>
                <a:latin typeface="Arial" panose="020B0604020202020204" pitchFamily="34" charset="0"/>
                <a:cs typeface="Arial" panose="020B0604020202020204" pitchFamily="34" charset="0"/>
              </a:rPr>
              <a:t>available</a:t>
            </a:r>
            <a:r>
              <a:rPr lang="en-US" dirty="0">
                <a:latin typeface="Arial" panose="020B0604020202020204" pitchFamily="34" charset="0"/>
                <a:cs typeface="Arial" panose="020B0604020202020204" pitchFamily="34" charset="0"/>
              </a:rPr>
              <a:t> and more </a:t>
            </a:r>
            <a:r>
              <a:rPr lang="en-US" b="1" dirty="0" smtClean="0">
                <a:solidFill>
                  <a:schemeClr val="tx2"/>
                </a:solidFill>
                <a:latin typeface="Arial" panose="020B0604020202020204" pitchFamily="34" charset="0"/>
                <a:cs typeface="Arial" panose="020B0604020202020204" pitchFamily="34" charset="0"/>
              </a:rPr>
              <a:t>useable</a:t>
            </a:r>
            <a:r>
              <a:rPr lang="en-US" dirty="0" smtClean="0">
                <a:latin typeface="Arial" panose="020B0604020202020204" pitchFamily="34" charset="0"/>
                <a:cs typeface="Arial" panose="020B0604020202020204" pitchFamily="34" charset="0"/>
              </a:rPr>
              <a:t>?</a:t>
            </a:r>
          </a:p>
          <a:p>
            <a:pPr lvl="1">
              <a:lnSpc>
                <a:spcPct val="120000"/>
              </a:lnSpc>
              <a:spcBef>
                <a:spcPts val="600"/>
              </a:spcBef>
              <a:buFont typeface="Arial" panose="020B0604020202020204" pitchFamily="34" charset="0"/>
              <a:buChar char="•"/>
            </a:pPr>
            <a:r>
              <a:rPr lang="en-US" dirty="0" smtClean="0">
                <a:latin typeface="Arial" panose="020B0604020202020204" pitchFamily="34" charset="0"/>
                <a:cs typeface="Arial" panose="020B0604020202020204" pitchFamily="34" charset="0"/>
              </a:rPr>
              <a:t>How </a:t>
            </a:r>
            <a:r>
              <a:rPr lang="en-US" dirty="0">
                <a:latin typeface="Arial" panose="020B0604020202020204" pitchFamily="34" charset="0"/>
                <a:cs typeface="Arial" panose="020B0604020202020204" pitchFamily="34" charset="0"/>
              </a:rPr>
              <a:t>do we encourage researchers to </a:t>
            </a:r>
            <a:r>
              <a:rPr lang="en-US" b="1" dirty="0" smtClean="0">
                <a:solidFill>
                  <a:schemeClr val="tx2"/>
                </a:solidFill>
                <a:latin typeface="Arial" panose="020B0604020202020204" pitchFamily="34" charset="0"/>
                <a:cs typeface="Arial" panose="020B0604020202020204" pitchFamily="34" charset="0"/>
              </a:rPr>
              <a:t>leverage existing data</a:t>
            </a:r>
            <a:r>
              <a:rPr lang="en-US" dirty="0">
                <a:latin typeface="Arial" panose="020B0604020202020204" pitchFamily="34" charset="0"/>
                <a:cs typeface="Arial" panose="020B0604020202020204" pitchFamily="34" charset="0"/>
              </a:rPr>
              <a:t>?</a:t>
            </a:r>
          </a:p>
          <a:p>
            <a:pPr>
              <a:lnSpc>
                <a:spcPct val="120000"/>
              </a:lnSpc>
              <a:spcBef>
                <a:spcPts val="600"/>
              </a:spcBef>
            </a:pPr>
            <a:endParaRPr lang="en-US" dirty="0">
              <a:latin typeface="Arial" panose="020B0604020202020204" pitchFamily="34" charset="0"/>
              <a:cs typeface="Arial" panose="020B0604020202020204" pitchFamily="34" charset="0"/>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89" r="1797"/>
          <a:stretch/>
        </p:blipFill>
        <p:spPr bwMode="auto">
          <a:xfrm>
            <a:off x="1258229" y="3891922"/>
            <a:ext cx="6477001" cy="2855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50732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242047" y="838200"/>
            <a:ext cx="8686800" cy="578224"/>
          </a:xfrm>
        </p:spPr>
        <p:txBody>
          <a:bodyPr/>
          <a:lstStyle/>
          <a:p>
            <a:r>
              <a:rPr lang="en-US" sz="2400" dirty="0" smtClean="0">
                <a:latin typeface="Arial" panose="020B0604020202020204" pitchFamily="34" charset="0"/>
                <a:cs typeface="Arial" panose="020B0604020202020204" pitchFamily="34" charset="0"/>
              </a:rPr>
              <a:t>First steps: </a:t>
            </a:r>
            <a:r>
              <a:rPr lang="en-US" sz="2400" dirty="0">
                <a:latin typeface="Arial" panose="020B0604020202020204" pitchFamily="34" charset="0"/>
                <a:cs typeface="Arial" panose="020B0604020202020204" pitchFamily="34" charset="0"/>
              </a:rPr>
              <a:t>Integrating data from multidisciplinary research – across multiple platforms </a:t>
            </a:r>
            <a:endParaRPr lang="en-US" sz="2600" dirty="0">
              <a:latin typeface="Arial" panose="020B0604020202020204" pitchFamily="34" charset="0"/>
              <a:cs typeface="Arial" panose="020B0604020202020204" pitchFamily="34" charset="0"/>
            </a:endParaRPr>
          </a:p>
        </p:txBody>
      </p:sp>
      <p:graphicFrame>
        <p:nvGraphicFramePr>
          <p:cNvPr id="21" name="Diagram 20"/>
          <p:cNvGraphicFramePr/>
          <p:nvPr>
            <p:extLst>
              <p:ext uri="{D42A27DB-BD31-4B8C-83A1-F6EECF244321}">
                <p14:modId xmlns:p14="http://schemas.microsoft.com/office/powerpoint/2010/main" val="1045836830"/>
              </p:ext>
            </p:extLst>
          </p:nvPr>
        </p:nvGraphicFramePr>
        <p:xfrm>
          <a:off x="152400" y="2743200"/>
          <a:ext cx="4191000" cy="22045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4732421" y="5891463"/>
            <a:ext cx="3814010" cy="461665"/>
          </a:xfrm>
          <a:prstGeom prst="rect">
            <a:avLst/>
          </a:prstGeom>
          <a:noFill/>
        </p:spPr>
        <p:txBody>
          <a:bodyPr wrap="square" rtlCol="0">
            <a:spAutoFit/>
          </a:bodyPr>
          <a:lstStyle/>
          <a:p>
            <a:r>
              <a:rPr lang="en-US" sz="1200" dirty="0" smtClean="0"/>
              <a:t>Image Source: University of </a:t>
            </a:r>
            <a:r>
              <a:rPr lang="en-US" sz="1200" dirty="0"/>
              <a:t>Washington International Doctoral Education Research Network (IDERN)</a:t>
            </a:r>
          </a:p>
        </p:txBody>
      </p:sp>
      <p:pic>
        <p:nvPicPr>
          <p:cNvPr id="1028" name="Picture 4" descr="http://depts.washington.edu/cirgeweb/wordpress/wp-content/uploads/2014/04/scientific-network.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8200" y="1834816"/>
            <a:ext cx="4032584" cy="4032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6343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Four V's of Big D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434" y="1143000"/>
            <a:ext cx="8343900" cy="512654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469673"/>
            <a:ext cx="4572000" cy="293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28600" y="6096000"/>
            <a:ext cx="3657600" cy="373673"/>
          </a:xfrm>
          <a:prstGeom prst="rect">
            <a:avLst/>
          </a:prstGeom>
          <a:solidFill>
            <a:schemeClr val="bg1"/>
          </a:solidFill>
        </p:spPr>
        <p:txBody>
          <a:bodyPr wrap="square" rtlCol="0">
            <a:spAutoFit/>
          </a:bodyPr>
          <a:lstStyle/>
          <a:p>
            <a:r>
              <a:rPr lang="en-US" dirty="0" smtClean="0"/>
              <a:t>Infographic Source: IBM</a:t>
            </a:r>
            <a:endParaRPr lang="en-US" dirty="0"/>
          </a:p>
        </p:txBody>
      </p:sp>
      <p:sp>
        <p:nvSpPr>
          <p:cNvPr id="8" name="Oval 7"/>
          <p:cNvSpPr/>
          <p:nvPr/>
        </p:nvSpPr>
        <p:spPr>
          <a:xfrm flipH="1" flipV="1">
            <a:off x="5334000" y="1004679"/>
            <a:ext cx="3581400" cy="2805321"/>
          </a:xfrm>
          <a:prstGeom prst="ellipse">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131976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NIEHS PPT Green Banner (Calibri, NIH Colors)">
  <a:themeElements>
    <a:clrScheme name="NIEHS New Logo">
      <a:dk1>
        <a:srgbClr val="000000"/>
      </a:dk1>
      <a:lt1>
        <a:srgbClr val="FFFFFF"/>
      </a:lt1>
      <a:dk2>
        <a:srgbClr val="134679"/>
      </a:dk2>
      <a:lt2>
        <a:srgbClr val="5F5F5F"/>
      </a:lt2>
      <a:accent1>
        <a:srgbClr val="719500"/>
      </a:accent1>
      <a:accent2>
        <a:srgbClr val="5F9BAF"/>
      </a:accent2>
      <a:accent3>
        <a:srgbClr val="E57200"/>
      </a:accent3>
      <a:accent4>
        <a:srgbClr val="C0143C"/>
      </a:accent4>
      <a:accent5>
        <a:srgbClr val="6C3A77"/>
      </a:accent5>
      <a:accent6>
        <a:srgbClr val="616065"/>
      </a:accent6>
      <a:hlink>
        <a:srgbClr val="658A9B"/>
      </a:hlink>
      <a:folHlink>
        <a:srgbClr val="1F556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with logo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ite with logo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ite with logo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ite with logo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ite with logo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ite with logo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ite with logo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ite with logo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ite with logo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ite with logo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ite with logo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ite with logo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hite with logo banner 13">
        <a:dk1>
          <a:srgbClr val="FFFFFF"/>
        </a:dk1>
        <a:lt1>
          <a:srgbClr val="FFFFFF"/>
        </a:lt1>
        <a:dk2>
          <a:srgbClr val="65C7BA"/>
        </a:dk2>
        <a:lt2>
          <a:srgbClr val="095D9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4">
        <a:dk1>
          <a:srgbClr val="FFFFFF"/>
        </a:dk1>
        <a:lt1>
          <a:srgbClr val="FFFFFF"/>
        </a:lt1>
        <a:dk2>
          <a:srgbClr val="65C7BA"/>
        </a:dk2>
        <a:lt2>
          <a:srgbClr val="1C1C1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5">
        <a:dk1>
          <a:srgbClr val="1C1C1C"/>
        </a:dk1>
        <a:lt1>
          <a:srgbClr val="FFFFFF"/>
        </a:lt1>
        <a:dk2>
          <a:srgbClr val="5F5F5F"/>
        </a:dk2>
        <a:lt2>
          <a:srgbClr val="65C7BA"/>
        </a:lt2>
        <a:accent1>
          <a:srgbClr val="F6C852"/>
        </a:accent1>
        <a:accent2>
          <a:srgbClr val="EE5D38"/>
        </a:accent2>
        <a:accent3>
          <a:srgbClr val="B6B6B6"/>
        </a:accent3>
        <a:accent4>
          <a:srgbClr val="DADADA"/>
        </a:accent4>
        <a:accent5>
          <a:srgbClr val="FAE0B3"/>
        </a:accent5>
        <a:accent6>
          <a:srgbClr val="D85332"/>
        </a:accent6>
        <a:hlink>
          <a:srgbClr val="1C50A9"/>
        </a:hlink>
        <a:folHlink>
          <a:srgbClr val="008998"/>
        </a:folHlink>
      </a:clrScheme>
      <a:clrMap bg1="dk2" tx1="lt1" bg2="dk1" tx2="lt2" accent1="accent1" accent2="accent2" accent3="accent3" accent4="accent4" accent5="accent5" accent6="accent6" hlink="hlink" folHlink="folHlink"/>
    </a:extraClrScheme>
    <a:extraClrScheme>
      <a:clrScheme name="White with logo banner 16">
        <a:dk1>
          <a:srgbClr val="000000"/>
        </a:dk1>
        <a:lt1>
          <a:srgbClr val="FFFFFF"/>
        </a:lt1>
        <a:dk2>
          <a:srgbClr val="1C50A9"/>
        </a:dk2>
        <a:lt2>
          <a:srgbClr val="5F5F5F"/>
        </a:lt2>
        <a:accent1>
          <a:srgbClr val="F6C852"/>
        </a:accent1>
        <a:accent2>
          <a:srgbClr val="EE5D38"/>
        </a:accent2>
        <a:accent3>
          <a:srgbClr val="FFFFFF"/>
        </a:accent3>
        <a:accent4>
          <a:srgbClr val="000000"/>
        </a:accent4>
        <a:accent5>
          <a:srgbClr val="FAE0B3"/>
        </a:accent5>
        <a:accent6>
          <a:srgbClr val="D85332"/>
        </a:accent6>
        <a:hlink>
          <a:srgbClr val="65C7BA"/>
        </a:hlink>
        <a:folHlink>
          <a:srgbClr val="00899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IEHS PPT Green Banner (No Corner)">
  <a:themeElements>
    <a:clrScheme name="NIEHS New Logo">
      <a:dk1>
        <a:srgbClr val="000000"/>
      </a:dk1>
      <a:lt1>
        <a:srgbClr val="FFFFFF"/>
      </a:lt1>
      <a:dk2>
        <a:srgbClr val="134679"/>
      </a:dk2>
      <a:lt2>
        <a:srgbClr val="5F5F5F"/>
      </a:lt2>
      <a:accent1>
        <a:srgbClr val="719500"/>
      </a:accent1>
      <a:accent2>
        <a:srgbClr val="5F9BAF"/>
      </a:accent2>
      <a:accent3>
        <a:srgbClr val="E57200"/>
      </a:accent3>
      <a:accent4>
        <a:srgbClr val="C0143C"/>
      </a:accent4>
      <a:accent5>
        <a:srgbClr val="6C3A77"/>
      </a:accent5>
      <a:accent6>
        <a:srgbClr val="616065"/>
      </a:accent6>
      <a:hlink>
        <a:srgbClr val="658A9B"/>
      </a:hlink>
      <a:folHlink>
        <a:srgbClr val="1F556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with logo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ite with logo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ite with logo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ite with logo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ite with logo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ite with logo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ite with logo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ite with logo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ite with logo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ite with logo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ite with logo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ite with logo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hite with logo banner 13">
        <a:dk1>
          <a:srgbClr val="FFFFFF"/>
        </a:dk1>
        <a:lt1>
          <a:srgbClr val="FFFFFF"/>
        </a:lt1>
        <a:dk2>
          <a:srgbClr val="65C7BA"/>
        </a:dk2>
        <a:lt2>
          <a:srgbClr val="095D9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4">
        <a:dk1>
          <a:srgbClr val="FFFFFF"/>
        </a:dk1>
        <a:lt1>
          <a:srgbClr val="FFFFFF"/>
        </a:lt1>
        <a:dk2>
          <a:srgbClr val="65C7BA"/>
        </a:dk2>
        <a:lt2>
          <a:srgbClr val="1C1C1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5">
        <a:dk1>
          <a:srgbClr val="1C1C1C"/>
        </a:dk1>
        <a:lt1>
          <a:srgbClr val="FFFFFF"/>
        </a:lt1>
        <a:dk2>
          <a:srgbClr val="5F5F5F"/>
        </a:dk2>
        <a:lt2>
          <a:srgbClr val="65C7BA"/>
        </a:lt2>
        <a:accent1>
          <a:srgbClr val="F6C852"/>
        </a:accent1>
        <a:accent2>
          <a:srgbClr val="EE5D38"/>
        </a:accent2>
        <a:accent3>
          <a:srgbClr val="B6B6B6"/>
        </a:accent3>
        <a:accent4>
          <a:srgbClr val="DADADA"/>
        </a:accent4>
        <a:accent5>
          <a:srgbClr val="FAE0B3"/>
        </a:accent5>
        <a:accent6>
          <a:srgbClr val="D85332"/>
        </a:accent6>
        <a:hlink>
          <a:srgbClr val="1C50A9"/>
        </a:hlink>
        <a:folHlink>
          <a:srgbClr val="008998"/>
        </a:folHlink>
      </a:clrScheme>
      <a:clrMap bg1="dk2" tx1="lt1" bg2="dk1" tx2="lt2" accent1="accent1" accent2="accent2" accent3="accent3" accent4="accent4" accent5="accent5" accent6="accent6" hlink="hlink" folHlink="folHlink"/>
    </a:extraClrScheme>
    <a:extraClrScheme>
      <a:clrScheme name="White with logo banner 16">
        <a:dk1>
          <a:srgbClr val="000000"/>
        </a:dk1>
        <a:lt1>
          <a:srgbClr val="FFFFFF"/>
        </a:lt1>
        <a:dk2>
          <a:srgbClr val="1C50A9"/>
        </a:dk2>
        <a:lt2>
          <a:srgbClr val="5F5F5F"/>
        </a:lt2>
        <a:accent1>
          <a:srgbClr val="F6C852"/>
        </a:accent1>
        <a:accent2>
          <a:srgbClr val="EE5D38"/>
        </a:accent2>
        <a:accent3>
          <a:srgbClr val="FFFFFF"/>
        </a:accent3>
        <a:accent4>
          <a:srgbClr val="000000"/>
        </a:accent4>
        <a:accent5>
          <a:srgbClr val="FAE0B3"/>
        </a:accent5>
        <a:accent6>
          <a:srgbClr val="D85332"/>
        </a:accent6>
        <a:hlink>
          <a:srgbClr val="65C7BA"/>
        </a:hlink>
        <a:folHlink>
          <a:srgbClr val="008998"/>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NIEHS PPT Green Banner (Calibri, NIH Colors)">
  <a:themeElements>
    <a:clrScheme name="Custom 1">
      <a:dk1>
        <a:srgbClr val="000000"/>
      </a:dk1>
      <a:lt1>
        <a:srgbClr val="FFFFFF"/>
      </a:lt1>
      <a:dk2>
        <a:srgbClr val="0E345A"/>
      </a:dk2>
      <a:lt2>
        <a:srgbClr val="F2F2F2"/>
      </a:lt2>
      <a:accent1>
        <a:srgbClr val="336600"/>
      </a:accent1>
      <a:accent2>
        <a:srgbClr val="719500"/>
      </a:accent2>
      <a:accent3>
        <a:srgbClr val="1F5567"/>
      </a:accent3>
      <a:accent4>
        <a:srgbClr val="6B2009"/>
      </a:accent4>
      <a:accent5>
        <a:srgbClr val="DA6D00"/>
      </a:accent5>
      <a:accent6>
        <a:srgbClr val="603A77"/>
      </a:accent6>
      <a:hlink>
        <a:srgbClr val="7F7F7F"/>
      </a:hlink>
      <a:folHlink>
        <a:srgbClr val="A5A5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hite with logo bann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hite with logo bann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hite with logo bann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hite with logo bann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hite with logo bann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hite with logo bann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hite with logo bann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hite with logo bann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hite with logo bann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hite with logo bann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hite with logo bann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hite with logo bann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hite with logo banner 13">
        <a:dk1>
          <a:srgbClr val="FFFFFF"/>
        </a:dk1>
        <a:lt1>
          <a:srgbClr val="FFFFFF"/>
        </a:lt1>
        <a:dk2>
          <a:srgbClr val="65C7BA"/>
        </a:dk2>
        <a:lt2>
          <a:srgbClr val="095D9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4">
        <a:dk1>
          <a:srgbClr val="FFFFFF"/>
        </a:dk1>
        <a:lt1>
          <a:srgbClr val="FFFFFF"/>
        </a:lt1>
        <a:dk2>
          <a:srgbClr val="65C7BA"/>
        </a:dk2>
        <a:lt2>
          <a:srgbClr val="1C1C1C"/>
        </a:lt2>
        <a:accent1>
          <a:srgbClr val="F6C852"/>
        </a:accent1>
        <a:accent2>
          <a:srgbClr val="EE5D38"/>
        </a:accent2>
        <a:accent3>
          <a:srgbClr val="FFFFFF"/>
        </a:accent3>
        <a:accent4>
          <a:srgbClr val="DADADA"/>
        </a:accent4>
        <a:accent5>
          <a:srgbClr val="FAE0B3"/>
        </a:accent5>
        <a:accent6>
          <a:srgbClr val="D85332"/>
        </a:accent6>
        <a:hlink>
          <a:srgbClr val="1C50A9"/>
        </a:hlink>
        <a:folHlink>
          <a:srgbClr val="008998"/>
        </a:folHlink>
      </a:clrScheme>
      <a:clrMap bg1="lt1" tx1="dk1" bg2="lt2" tx2="dk2" accent1="accent1" accent2="accent2" accent3="accent3" accent4="accent4" accent5="accent5" accent6="accent6" hlink="hlink" folHlink="folHlink"/>
    </a:extraClrScheme>
    <a:extraClrScheme>
      <a:clrScheme name="White with logo banner 15">
        <a:dk1>
          <a:srgbClr val="1C1C1C"/>
        </a:dk1>
        <a:lt1>
          <a:srgbClr val="FFFFFF"/>
        </a:lt1>
        <a:dk2>
          <a:srgbClr val="5F5F5F"/>
        </a:dk2>
        <a:lt2>
          <a:srgbClr val="65C7BA"/>
        </a:lt2>
        <a:accent1>
          <a:srgbClr val="F6C852"/>
        </a:accent1>
        <a:accent2>
          <a:srgbClr val="EE5D38"/>
        </a:accent2>
        <a:accent3>
          <a:srgbClr val="B6B6B6"/>
        </a:accent3>
        <a:accent4>
          <a:srgbClr val="DADADA"/>
        </a:accent4>
        <a:accent5>
          <a:srgbClr val="FAE0B3"/>
        </a:accent5>
        <a:accent6>
          <a:srgbClr val="D85332"/>
        </a:accent6>
        <a:hlink>
          <a:srgbClr val="1C50A9"/>
        </a:hlink>
        <a:folHlink>
          <a:srgbClr val="008998"/>
        </a:folHlink>
      </a:clrScheme>
      <a:clrMap bg1="dk2" tx1="lt1" bg2="dk1" tx2="lt2" accent1="accent1" accent2="accent2" accent3="accent3" accent4="accent4" accent5="accent5" accent6="accent6" hlink="hlink" folHlink="folHlink"/>
    </a:extraClrScheme>
    <a:extraClrScheme>
      <a:clrScheme name="White with logo banner 16">
        <a:dk1>
          <a:srgbClr val="000000"/>
        </a:dk1>
        <a:lt1>
          <a:srgbClr val="FFFFFF"/>
        </a:lt1>
        <a:dk2>
          <a:srgbClr val="1C50A9"/>
        </a:dk2>
        <a:lt2>
          <a:srgbClr val="5F5F5F"/>
        </a:lt2>
        <a:accent1>
          <a:srgbClr val="F6C852"/>
        </a:accent1>
        <a:accent2>
          <a:srgbClr val="EE5D38"/>
        </a:accent2>
        <a:accent3>
          <a:srgbClr val="FFFFFF"/>
        </a:accent3>
        <a:accent4>
          <a:srgbClr val="000000"/>
        </a:accent4>
        <a:accent5>
          <a:srgbClr val="FAE0B3"/>
        </a:accent5>
        <a:accent6>
          <a:srgbClr val="D85332"/>
        </a:accent6>
        <a:hlink>
          <a:srgbClr val="65C7BA"/>
        </a:hlink>
        <a:folHlink>
          <a:srgbClr val="00899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621</TotalTime>
  <Words>612</Words>
  <Application>Microsoft Office PowerPoint</Application>
  <PresentationFormat>On-screen Show (4:3)</PresentationFormat>
  <Paragraphs>117</Paragraphs>
  <Slides>8</Slides>
  <Notes>8</Notes>
  <HiddenSlides>0</HiddenSlides>
  <MMClips>0</MMClips>
  <ScaleCrop>false</ScaleCrop>
  <HeadingPairs>
    <vt:vector size="4" baseType="variant">
      <vt:variant>
        <vt:lpstr>Theme</vt:lpstr>
      </vt:variant>
      <vt:variant>
        <vt:i4>3</vt:i4>
      </vt:variant>
      <vt:variant>
        <vt:lpstr>Slide Titles</vt:lpstr>
      </vt:variant>
      <vt:variant>
        <vt:i4>8</vt:i4>
      </vt:variant>
    </vt:vector>
  </HeadingPairs>
  <TitlesOfParts>
    <vt:vector size="11" baseType="lpstr">
      <vt:lpstr>NIEHS PPT Green Banner (Calibri, NIH Colors)</vt:lpstr>
      <vt:lpstr>NIEHS PPT Green Banner (No Corner)</vt:lpstr>
      <vt:lpstr>1_NIEHS PPT Green Banner (Calibri, NIH Colors)</vt:lpstr>
      <vt:lpstr>Scale, Diversity, and Complexity: Tackling Data Challenges in the Superfund Research Program</vt:lpstr>
      <vt:lpstr>PowerPoint Presentation</vt:lpstr>
      <vt:lpstr>Multidisciplinary research addressing broad, complex issues related to hazardous substance exposure</vt:lpstr>
      <vt:lpstr>PowerPoint Presentation</vt:lpstr>
      <vt:lpstr>Enhancing environmental health solutions through data integration</vt:lpstr>
      <vt:lpstr>Putting the pieces together</vt:lpstr>
      <vt:lpstr>First steps: Integrating data from multidisciplinary research – across multiple platforms </vt:lpstr>
      <vt:lpstr>PowerPoint Presentation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 Mishamandani</dc:creator>
  <cp:lastModifiedBy>Sara Mishamandani</cp:lastModifiedBy>
  <cp:revision>32</cp:revision>
  <cp:lastPrinted>2015-06-16T14:21:20Z</cp:lastPrinted>
  <dcterms:created xsi:type="dcterms:W3CDTF">2015-06-16T12:47:50Z</dcterms:created>
  <dcterms:modified xsi:type="dcterms:W3CDTF">2015-06-23T13:06:37Z</dcterms:modified>
</cp:coreProperties>
</file>