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8" r:id="rId2"/>
    <p:sldId id="333" r:id="rId3"/>
    <p:sldId id="334" r:id="rId4"/>
    <p:sldId id="336" r:id="rId5"/>
    <p:sldId id="332" r:id="rId6"/>
    <p:sldId id="338" r:id="rId7"/>
    <p:sldId id="335" r:id="rId8"/>
    <p:sldId id="339" r:id="rId9"/>
    <p:sldId id="340" r:id="rId10"/>
    <p:sldId id="341" r:id="rId11"/>
    <p:sldId id="342" r:id="rId12"/>
    <p:sldId id="343" r:id="rId13"/>
    <p:sldId id="344" r:id="rId14"/>
    <p:sldId id="33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4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05" autoAdjust="0"/>
  </p:normalViewPr>
  <p:slideViewPr>
    <p:cSldViewPr snapToGrid="0" snapToObjects="1" showGuides="1">
      <p:cViewPr>
        <p:scale>
          <a:sx n="100" d="100"/>
          <a:sy n="100" d="100"/>
        </p:scale>
        <p:origin x="-1308" y="-360"/>
      </p:cViewPr>
      <p:guideLst>
        <p:guide orient="horz" pos="772"/>
        <p:guide pos="696"/>
      </p:guideLst>
    </p:cSldViewPr>
  </p:slideViewPr>
  <p:notesTextViewPr>
    <p:cViewPr>
      <p:scale>
        <a:sx n="100" d="100"/>
        <a:sy n="100" d="100"/>
      </p:scale>
      <p:origin x="0" y="0"/>
    </p:cViewPr>
  </p:notesTextViewPr>
  <p:sorterViewPr>
    <p:cViewPr>
      <p:scale>
        <a:sx n="76" d="100"/>
        <a:sy n="76" d="100"/>
      </p:scale>
      <p:origin x="0" y="3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B9C04D-30CD-8646-B3BC-7EBF741FC823}" type="datetimeFigureOut">
              <a:rPr lang="en-US" smtClean="0"/>
              <a:t>10/27/2015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5B0D42-93DA-9444-86CD-A3E86D7076D1}" type="slidenum">
              <a:rPr lang="en-US" smtClean="0"/>
              <a:t>‹#›</a:t>
            </a:fld>
            <a:endParaRPr lang="en-US"/>
          </a:p>
        </p:txBody>
      </p:sp>
    </p:spTree>
    <p:extLst>
      <p:ext uri="{BB962C8B-B14F-4D97-AF65-F5344CB8AC3E}">
        <p14:creationId xmlns:p14="http://schemas.microsoft.com/office/powerpoint/2010/main" val="51366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0DF0D-5556-E748-BB72-B0314AE581DA}" type="datetimeFigureOut">
              <a:rPr lang="en-US" smtClean="0"/>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F619A-5FF1-4B4D-AC94-681618F671C7}" type="slidenum">
              <a:rPr lang="en-US" smtClean="0"/>
              <a:t>‹#›</a:t>
            </a:fld>
            <a:endParaRPr lang="en-US"/>
          </a:p>
        </p:txBody>
      </p:sp>
    </p:spTree>
    <p:extLst>
      <p:ext uri="{BB962C8B-B14F-4D97-AF65-F5344CB8AC3E}">
        <p14:creationId xmlns:p14="http://schemas.microsoft.com/office/powerpoint/2010/main" val="1644588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8583" eaLnBrk="0" fontAlgn="base" hangingPunct="0">
              <a:spcBef>
                <a:spcPct val="30000"/>
              </a:spcBef>
              <a:spcAft>
                <a:spcPct val="0"/>
              </a:spcAft>
              <a:defRPr/>
            </a:pPr>
            <a:r>
              <a:rPr lang="en-US" dirty="0">
                <a:latin typeface="Arial" pitchFamily="-112" charset="0"/>
                <a:ea typeface="ＭＳ Ｐゴシック" pitchFamily="-112" charset="-128"/>
              </a:rPr>
              <a:t>Please identify, in a few high-level bullet points, the key FY 2016 priorities/goals of your agency’s research investments in this focus area. This information will help your group and the NCO develop the text for the SSG’s “Strategic Priorities” section of the Supplement.</a:t>
            </a:r>
          </a:p>
          <a:p>
            <a:pPr defTabSz="898583" eaLnBrk="0" fontAlgn="base" hangingPunct="0">
              <a:spcBef>
                <a:spcPct val="30000"/>
              </a:spcBef>
              <a:spcAft>
                <a:spcPct val="0"/>
              </a:spcAft>
              <a:defRPr/>
            </a:pPr>
            <a:endParaRPr lang="en-US" dirty="0" smtClean="0">
              <a:cs typeface="ＭＳ Ｐゴシック" pitchFamily="-112" charset="-128"/>
            </a:endParaRPr>
          </a:p>
          <a:p>
            <a:pPr defTabSz="898583" eaLnBrk="0" fontAlgn="base" hangingPunct="0">
              <a:spcBef>
                <a:spcPct val="30000"/>
              </a:spcBef>
              <a:spcAft>
                <a:spcPct val="0"/>
              </a:spcAft>
              <a:defRPr/>
            </a:pPr>
            <a:endParaRPr lang="en-US" dirty="0">
              <a:latin typeface="Arial" pitchFamily="-112" charset="0"/>
              <a:ea typeface="ＭＳ Ｐゴシック" pitchFamily="-112" charset="-128"/>
            </a:endParaRPr>
          </a:p>
          <a:p>
            <a:pPr defTabSz="898583" eaLnBrk="0" fontAlgn="base" hangingPunct="0">
              <a:spcBef>
                <a:spcPct val="30000"/>
              </a:spcBef>
              <a:spcAft>
                <a:spcPct val="0"/>
              </a:spcAft>
              <a:defRPr/>
            </a:pPr>
            <a:endParaRPr lang="en-US" dirty="0" smtClean="0">
              <a:cs typeface="ＭＳ Ｐゴシック" pitchFamily="-112" charset="-128"/>
            </a:endParaRPr>
          </a:p>
        </p:txBody>
      </p:sp>
      <p:sp>
        <p:nvSpPr>
          <p:cNvPr id="4" name="Header Placeholder 3"/>
          <p:cNvSpPr>
            <a:spLocks noGrp="1"/>
          </p:cNvSpPr>
          <p:nvPr>
            <p:ph type="hdr" sz="quarter" idx="10"/>
          </p:nvPr>
        </p:nvSpPr>
        <p:spPr/>
        <p:txBody>
          <a:bodyPr/>
          <a:lstStyle/>
          <a:p>
            <a:r>
              <a:rPr lang="en-US" smtClean="0"/>
              <a:t>Annual Planning Meeting</a:t>
            </a:r>
            <a:endParaRPr lang="en-US"/>
          </a:p>
        </p:txBody>
      </p:sp>
      <p:sp>
        <p:nvSpPr>
          <p:cNvPr id="6" name="Footer Placeholder 5"/>
          <p:cNvSpPr>
            <a:spLocks noGrp="1"/>
          </p:cNvSpPr>
          <p:nvPr>
            <p:ph type="ftr" sz="quarter" idx="12"/>
          </p:nvPr>
        </p:nvSpPr>
        <p:spPr/>
        <p:txBody>
          <a:bodyPr/>
          <a:lstStyle/>
          <a:p>
            <a:r>
              <a:rPr lang="en-US" smtClean="0"/>
              <a:t>For Official Use Only</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3</a:t>
            </a:fld>
            <a:endParaRPr lang="en-US"/>
          </a:p>
        </p:txBody>
      </p:sp>
    </p:spTree>
    <p:extLst>
      <p:ext uri="{BB962C8B-B14F-4D97-AF65-F5344CB8AC3E}">
        <p14:creationId xmlns:p14="http://schemas.microsoft.com/office/powerpoint/2010/main" val="145765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Borrowed from Jim Deshler</a:t>
            </a:r>
          </a:p>
          <a:p>
            <a:endParaRPr/>
          </a:p>
          <a:p>
            <a:pPr lvl="1" defTabSz="894160"/>
            <a:r>
              <a:t>Add concept that </a:t>
            </a:r>
            <a:r>
              <a:rPr sz="2400"/>
              <a:t>Interoperability, multidisciplinary increase complexity</a:t>
            </a:r>
          </a:p>
          <a:p>
            <a:endParaRPr sz="2400"/>
          </a:p>
          <a:p>
            <a:endParaRPr sz="2400"/>
          </a:p>
          <a:p>
            <a:r>
              <a:t>Earlier: Data producer often data consumer</a:t>
            </a:r>
          </a:p>
          <a:p>
            <a:pPr lvl="1" indent="457154"/>
            <a:r>
              <a:t>Science question framed data capture and use</a:t>
            </a:r>
          </a:p>
          <a:p>
            <a:pPr lvl="1" indent="457154"/>
            <a:r>
              <a:t>Data often “throw away” by-product of research</a:t>
            </a:r>
          </a:p>
          <a:p>
            <a:r>
              <a:t>Now: Greater number of roles (and often distinct groups)</a:t>
            </a:r>
          </a:p>
          <a:p>
            <a:pPr lvl="1" indent="457154"/>
            <a:r>
              <a:t>Roles</a:t>
            </a:r>
          </a:p>
          <a:p>
            <a:pPr lvl="2" indent="914310"/>
            <a:r>
              <a:t>Data producers</a:t>
            </a:r>
          </a:p>
          <a:p>
            <a:pPr lvl="2" indent="914310"/>
            <a:r>
              <a:t>Data providers</a:t>
            </a:r>
          </a:p>
          <a:p>
            <a:pPr lvl="2" indent="914310"/>
            <a:r>
              <a:t>Data consumers</a:t>
            </a:r>
          </a:p>
          <a:p>
            <a:pPr lvl="1" indent="457154"/>
            <a:r>
              <a:t>Data are recognized for long-term value</a:t>
            </a:r>
          </a:p>
          <a:p>
            <a:r>
              <a:t>Require more organizational structure, including infrastructure, governance, policy, clarity of roles/responsibilities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a:t>
            </a:r>
            <a:r>
              <a:rPr lang="en-US" baseline="0" dirty="0" smtClean="0"/>
              <a:t> are a lot of benefits to Big Data stakeholders to think about partnering with other organizations, and the benefits tend to be different whether the organization is academic or industry or government, and on whether they are data providers, users, big organization and small organizations.  I’m going to list a few of the top line broad benefits for why your organization might want to participate in this program.  </a:t>
            </a:r>
          </a:p>
          <a:p>
            <a:endParaRPr lang="en-US" baseline="0" dirty="0" smtClean="0"/>
          </a:p>
          <a:p>
            <a:r>
              <a:rPr lang="en-US" baseline="0" dirty="0" smtClean="0"/>
              <a:t>The first advantage is of course the benefit of initiating new partnership and collective ideation.  By interacting with other organizations, your organization will have access to a wider set of ideas and collective action, and getting help for your organization to pursue it’s own agenda or mission.  One might say that it parallels of the benefits of “Big Data” and all the things that are made possible by merging disparate data sources!</a:t>
            </a:r>
          </a:p>
          <a:p>
            <a:endParaRPr lang="en-US" baseline="0" dirty="0" smtClean="0"/>
          </a:p>
          <a:p>
            <a:r>
              <a:rPr lang="en-US" baseline="0" dirty="0" smtClean="0"/>
              <a:t>The other is the benefit of working to pool resources and shared infrastructure that individual organizations might not have access to typically or scale to obtain by themselves.  User will be able to leverage the resource contributed by other partners, and providers will be able to find users to test out or develop novel applications for that infrastructure.</a:t>
            </a:r>
          </a:p>
          <a:p>
            <a:endParaRPr lang="en-US" baseline="0" dirty="0" smtClean="0"/>
          </a:p>
          <a:p>
            <a:r>
              <a:rPr lang="en-US" baseline="0" dirty="0" smtClean="0"/>
              <a:t>A third point is connecting organization to facilitate better access to talent through our academic partners.  As it is often pointed out, a data scientist is as rare as a unicorn– a mythical being that is often dreamed about but near impossible to find.  We would hope that hub partners might be able to not only find some of these unicorns within the schools participating, but perhaps through specific partnership, give students training and experience while they are still in school working on specific problems that the partner might want to hire for.</a:t>
            </a:r>
          </a:p>
          <a:p>
            <a:endParaRPr lang="en-US" baseline="0" dirty="0" smtClean="0"/>
          </a:p>
          <a:p>
            <a:r>
              <a:rPr lang="en-US" baseline="0" dirty="0" smtClean="0"/>
              <a:t>A fourth benefit is around sharing best practices and similarly, working on standards.   There are many topics where sharing best practices would benefit the community, but one particular one that has strong resonance in recent months is around privacy, discrimination, and the social and ethical implications of Big Data.  People involved in data analytics everywhere are concerned and really still trying to sort the basics of what to do in these areas.  So providing that healthy discussion and sharing of what we discover works and doesn’t work should help ensure adoption of technology while minimizing the unwanted consequences.</a:t>
            </a:r>
          </a:p>
          <a:p>
            <a:endParaRPr lang="en-US" baseline="0" dirty="0" smtClean="0"/>
          </a:p>
          <a:p>
            <a:r>
              <a:rPr lang="en-US" baseline="0" dirty="0" smtClean="0"/>
              <a:t>Finally the big advantage of NSF’s role in the Big Data Hubs program is that we’ve taken on funding a lot of the coordination costs that always comes with forming partnerships.  As most people who have don’t this before know, there’s a very real dollars and cents cost to partnering with another group coming from just the logistics and planning.  Through the program, NSF will fund the full time FTEs that will help organize the meeting, and we’ll fund the workshops and travel and other costs needed to get the partners together working efficiently.  </a:t>
            </a:r>
          </a:p>
          <a:p>
            <a:endParaRPr lang="en-US" baseline="0" dirty="0" smtClean="0"/>
          </a:p>
        </p:txBody>
      </p:sp>
      <p:sp>
        <p:nvSpPr>
          <p:cNvPr id="4" name="Slide Number Placeholder 3"/>
          <p:cNvSpPr>
            <a:spLocks noGrp="1"/>
          </p:cNvSpPr>
          <p:nvPr>
            <p:ph type="sldNum" sz="quarter" idx="10"/>
          </p:nvPr>
        </p:nvSpPr>
        <p:spPr/>
        <p:txBody>
          <a:bodyPr/>
          <a:lstStyle/>
          <a:p>
            <a:fld id="{6E4BE44A-9A52-487B-871F-BB6D5407D989}" type="slidenum">
              <a:rPr lang="en-US" smtClean="0"/>
              <a:t>8</a:t>
            </a:fld>
            <a:endParaRPr lang="en-US"/>
          </a:p>
        </p:txBody>
      </p:sp>
    </p:spTree>
    <p:extLst>
      <p:ext uri="{BB962C8B-B14F-4D97-AF65-F5344CB8AC3E}">
        <p14:creationId xmlns:p14="http://schemas.microsoft.com/office/powerpoint/2010/main" val="218423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563616C-98CA-614E-AC32-0D3E01007F1F}"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3F8BC-0A5F-2D45-8272-F95786898D50}" type="slidenum">
              <a:rPr lang="en-US" smtClean="0"/>
              <a:t>‹#›</a:t>
            </a:fld>
            <a:endParaRPr lang="en-US"/>
          </a:p>
        </p:txBody>
      </p:sp>
      <p:pic>
        <p:nvPicPr>
          <p:cNvPr id="7" name="Picture 6" descr="nsf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4818" y="5944040"/>
            <a:ext cx="908707" cy="913960"/>
          </a:xfrm>
          <a:prstGeom prst="rect">
            <a:avLst/>
          </a:prstGeom>
        </p:spPr>
      </p:pic>
    </p:spTree>
    <p:extLst>
      <p:ext uri="{BB962C8B-B14F-4D97-AF65-F5344CB8AC3E}">
        <p14:creationId xmlns:p14="http://schemas.microsoft.com/office/powerpoint/2010/main" val="49272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3616C-98CA-614E-AC32-0D3E01007F1F}"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20085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3616C-98CA-614E-AC32-0D3E01007F1F}"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2313648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 Items">
    <p:spTree>
      <p:nvGrpSpPr>
        <p:cNvPr id="1" name=""/>
        <p:cNvGrpSpPr/>
        <p:nvPr/>
      </p:nvGrpSpPr>
      <p:grpSpPr>
        <a:xfrm>
          <a:off x="0" y="0"/>
          <a:ext cx="0" cy="0"/>
          <a:chOff x="0" y="0"/>
          <a:chExt cx="0" cy="0"/>
        </a:xfrm>
      </p:grpSpPr>
      <p:sp>
        <p:nvSpPr>
          <p:cNvPr id="2" name="Title 1"/>
          <p:cNvSpPr>
            <a:spLocks noGrp="1"/>
          </p:cNvSpPr>
          <p:nvPr>
            <p:ph type="title"/>
          </p:nvPr>
        </p:nvSpPr>
        <p:spPr>
          <a:xfrm>
            <a:off x="552452" y="198180"/>
            <a:ext cx="8031162" cy="968771"/>
          </a:xfrm>
        </p:spPr>
        <p:txBody>
          <a:bodyPr/>
          <a:lstStyle>
            <a:lvl1pPr>
              <a:defRPr>
                <a:solidFill>
                  <a:schemeClr val="bg1"/>
                </a:solidFill>
                <a:latin typeface="Lato Light" panose="020F0302020204030203" pitchFamily="34" charset="0"/>
              </a:defRPr>
            </a:lvl1pPr>
          </a:lstStyle>
          <a:p>
            <a:r>
              <a:rPr lang="en-US" dirty="0" smtClean="0"/>
              <a:t>Click to edit Master title style</a:t>
            </a:r>
            <a:endParaRPr lang="en-US" dirty="0"/>
          </a:p>
        </p:txBody>
      </p:sp>
      <p:sp>
        <p:nvSpPr>
          <p:cNvPr id="5" name="Text Placeholder 8"/>
          <p:cNvSpPr>
            <a:spLocks noGrp="1"/>
          </p:cNvSpPr>
          <p:nvPr>
            <p:ph type="body" sz="quarter" idx="13" hasCustomPrompt="1"/>
          </p:nvPr>
        </p:nvSpPr>
        <p:spPr>
          <a:xfrm>
            <a:off x="552452" y="1174100"/>
            <a:ext cx="8034337" cy="450849"/>
          </a:xfrm>
        </p:spPr>
        <p:txBody>
          <a:bodyPr>
            <a:normAutofit/>
          </a:bodyPr>
          <a:lstStyle>
            <a:lvl1pPr marL="0" indent="0" algn="ctr">
              <a:buNone/>
              <a:defRPr sz="1400">
                <a:solidFill>
                  <a:schemeClr val="bg1"/>
                </a:solidFill>
                <a:latin typeface="Lato Light" panose="020F0302020204030203" pitchFamily="34" charset="0"/>
                <a:cs typeface="Gotham Book"/>
              </a:defRPr>
            </a:lvl1pPr>
          </a:lstStyle>
          <a:p>
            <a:pPr lvl="0"/>
            <a:r>
              <a:rPr lang="en-US" dirty="0" smtClean="0"/>
              <a:t>Subtitle goes here</a:t>
            </a:r>
            <a:endParaRPr lang="en-US" dirty="0"/>
          </a:p>
        </p:txBody>
      </p:sp>
      <p:sp>
        <p:nvSpPr>
          <p:cNvPr id="26" name="Picture Placeholder 8"/>
          <p:cNvSpPr>
            <a:spLocks noGrp="1"/>
          </p:cNvSpPr>
          <p:nvPr>
            <p:ph type="pic" sz="quarter" idx="14"/>
          </p:nvPr>
        </p:nvSpPr>
        <p:spPr>
          <a:xfrm>
            <a:off x="631699"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27" name="Text Placeholder 10"/>
          <p:cNvSpPr>
            <a:spLocks noGrp="1"/>
          </p:cNvSpPr>
          <p:nvPr>
            <p:ph type="body" sz="quarter" idx="15" hasCustomPrompt="1"/>
          </p:nvPr>
        </p:nvSpPr>
        <p:spPr>
          <a:xfrm>
            <a:off x="552451"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28" name="Text Placeholder 10"/>
          <p:cNvSpPr>
            <a:spLocks noGrp="1"/>
          </p:cNvSpPr>
          <p:nvPr>
            <p:ph type="body" sz="quarter" idx="16" hasCustomPrompt="1"/>
          </p:nvPr>
        </p:nvSpPr>
        <p:spPr>
          <a:xfrm>
            <a:off x="552451"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29" name="Picture Placeholder 8"/>
          <p:cNvSpPr>
            <a:spLocks noGrp="1"/>
          </p:cNvSpPr>
          <p:nvPr>
            <p:ph type="pic" sz="quarter" idx="17"/>
          </p:nvPr>
        </p:nvSpPr>
        <p:spPr>
          <a:xfrm>
            <a:off x="2257728"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0" name="Text Placeholder 10"/>
          <p:cNvSpPr>
            <a:spLocks noGrp="1"/>
          </p:cNvSpPr>
          <p:nvPr>
            <p:ph type="body" sz="quarter" idx="18" hasCustomPrompt="1"/>
          </p:nvPr>
        </p:nvSpPr>
        <p:spPr>
          <a:xfrm>
            <a:off x="2178480"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smtClean="0"/>
              <a:t>LOREM IPSUM</a:t>
            </a:r>
          </a:p>
        </p:txBody>
      </p:sp>
      <p:sp>
        <p:nvSpPr>
          <p:cNvPr id="31" name="Text Placeholder 10"/>
          <p:cNvSpPr>
            <a:spLocks noGrp="1"/>
          </p:cNvSpPr>
          <p:nvPr>
            <p:ph type="body" sz="quarter" idx="19" hasCustomPrompt="1"/>
          </p:nvPr>
        </p:nvSpPr>
        <p:spPr>
          <a:xfrm>
            <a:off x="2178480" y="3691588"/>
            <a:ext cx="1527048"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2" name="Picture Placeholder 8"/>
          <p:cNvSpPr>
            <a:spLocks noGrp="1"/>
          </p:cNvSpPr>
          <p:nvPr>
            <p:ph type="pic" sz="quarter" idx="20"/>
          </p:nvPr>
        </p:nvSpPr>
        <p:spPr>
          <a:xfrm>
            <a:off x="3883755"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3" name="Text Placeholder 10"/>
          <p:cNvSpPr>
            <a:spLocks noGrp="1"/>
          </p:cNvSpPr>
          <p:nvPr>
            <p:ph type="body" sz="quarter" idx="21" hasCustomPrompt="1"/>
          </p:nvPr>
        </p:nvSpPr>
        <p:spPr>
          <a:xfrm>
            <a:off x="3804509"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4" name="Text Placeholder 10"/>
          <p:cNvSpPr>
            <a:spLocks noGrp="1"/>
          </p:cNvSpPr>
          <p:nvPr>
            <p:ph type="body" sz="quarter" idx="22" hasCustomPrompt="1"/>
          </p:nvPr>
        </p:nvSpPr>
        <p:spPr>
          <a:xfrm>
            <a:off x="3804509"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5" name="Picture Placeholder 8"/>
          <p:cNvSpPr>
            <a:spLocks noGrp="1"/>
          </p:cNvSpPr>
          <p:nvPr>
            <p:ph type="pic" sz="quarter" idx="23"/>
          </p:nvPr>
        </p:nvSpPr>
        <p:spPr>
          <a:xfrm>
            <a:off x="5509783"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
        <p:nvSpPr>
          <p:cNvPr id="36" name="Text Placeholder 10"/>
          <p:cNvSpPr>
            <a:spLocks noGrp="1"/>
          </p:cNvSpPr>
          <p:nvPr>
            <p:ph type="body" sz="quarter" idx="24" hasCustomPrompt="1"/>
          </p:nvPr>
        </p:nvSpPr>
        <p:spPr>
          <a:xfrm>
            <a:off x="5430538"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7" name="Text Placeholder 10"/>
          <p:cNvSpPr>
            <a:spLocks noGrp="1"/>
          </p:cNvSpPr>
          <p:nvPr>
            <p:ph type="body" sz="quarter" idx="25" hasCustomPrompt="1"/>
          </p:nvPr>
        </p:nvSpPr>
        <p:spPr>
          <a:xfrm>
            <a:off x="5430537"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38" name="Text Placeholder 10"/>
          <p:cNvSpPr>
            <a:spLocks noGrp="1"/>
          </p:cNvSpPr>
          <p:nvPr>
            <p:ph type="body" sz="quarter" idx="26" hasCustomPrompt="1"/>
          </p:nvPr>
        </p:nvSpPr>
        <p:spPr>
          <a:xfrm>
            <a:off x="7056565" y="3326844"/>
            <a:ext cx="1527048" cy="329184"/>
          </a:xfrm>
        </p:spPr>
        <p:txBody>
          <a:bodyPr anchor="ctr" anchorCtr="0">
            <a:noAutofit/>
          </a:bodyPr>
          <a:lstStyle>
            <a:lvl1pPr marL="0" indent="0" algn="ctr">
              <a:lnSpc>
                <a:spcPct val="100000"/>
              </a:lnSpc>
              <a:buFontTx/>
              <a:buNone/>
              <a:defRPr sz="1500" b="1" cap="all" baseline="0">
                <a:solidFill>
                  <a:srgbClr val="808080"/>
                </a:solidFill>
                <a:latin typeface="Lato" panose="020F0502020204030203" pitchFamily="34" charset="0"/>
                <a:cs typeface="Gotham Medium"/>
              </a:defRPr>
            </a:lvl1pPr>
          </a:lstStyle>
          <a:p>
            <a:pPr lvl="0"/>
            <a:r>
              <a:rPr lang="en-US" dirty="0" err="1" smtClean="0"/>
              <a:t>Lorem</a:t>
            </a:r>
            <a:r>
              <a:rPr lang="en-US" dirty="0" smtClean="0"/>
              <a:t> </a:t>
            </a:r>
            <a:r>
              <a:rPr lang="en-US" dirty="0" err="1" smtClean="0"/>
              <a:t>ipsum</a:t>
            </a:r>
            <a:endParaRPr lang="en-US" dirty="0" smtClean="0"/>
          </a:p>
        </p:txBody>
      </p:sp>
      <p:sp>
        <p:nvSpPr>
          <p:cNvPr id="39" name="Text Placeholder 10"/>
          <p:cNvSpPr>
            <a:spLocks noGrp="1"/>
          </p:cNvSpPr>
          <p:nvPr>
            <p:ph type="body" sz="quarter" idx="27" hasCustomPrompt="1"/>
          </p:nvPr>
        </p:nvSpPr>
        <p:spPr>
          <a:xfrm>
            <a:off x="7056565" y="3691588"/>
            <a:ext cx="1527048" cy="2191512"/>
          </a:xfrm>
        </p:spPr>
        <p:txBody>
          <a:bodyPr anchor="t" anchorCtr="0">
            <a:normAutofit/>
          </a:bodyPr>
          <a:lstStyle>
            <a:lvl1pPr marL="0" indent="0" algn="ctr">
              <a:lnSpc>
                <a:spcPct val="95000"/>
              </a:lnSpc>
              <a:spcBef>
                <a:spcPts val="600"/>
              </a:spcBef>
              <a:buFontTx/>
              <a:buNone/>
              <a:defRPr sz="1200" cap="none" baseline="0">
                <a:solidFill>
                  <a:srgbClr val="808080"/>
                </a:solidFill>
                <a:latin typeface="Lato Light" panose="020F0302020204030203" pitchFamily="34" charset="0"/>
                <a:cs typeface="Gotham Light"/>
              </a:defRPr>
            </a:lvl1pPr>
          </a:lstStyle>
          <a:p>
            <a:pPr lvl="0"/>
            <a:r>
              <a:rPr lang="en-US" dirty="0" smtClean="0"/>
              <a:t>Body copy goes here</a:t>
            </a:r>
          </a:p>
        </p:txBody>
      </p:sp>
      <p:sp>
        <p:nvSpPr>
          <p:cNvPr id="40" name="Picture Placeholder 8"/>
          <p:cNvSpPr>
            <a:spLocks noGrp="1"/>
          </p:cNvSpPr>
          <p:nvPr>
            <p:ph type="pic" sz="quarter" idx="28"/>
          </p:nvPr>
        </p:nvSpPr>
        <p:spPr>
          <a:xfrm>
            <a:off x="7135814" y="1882900"/>
            <a:ext cx="1316736" cy="1316736"/>
          </a:xfrm>
          <a:prstGeom prst="ellipse">
            <a:avLst/>
          </a:prstGeom>
          <a:solidFill>
            <a:schemeClr val="accent1"/>
          </a:solidFill>
          <a:ln w="38100" cmpd="sng">
            <a:solidFill>
              <a:schemeClr val="accent2"/>
            </a:solidFill>
          </a:ln>
        </p:spPr>
        <p:txBody>
          <a:bodyPr anchor="ctr" anchorCtr="0">
            <a:normAutofit/>
          </a:bodyPr>
          <a:lstStyle>
            <a:lvl1pPr marL="0" indent="0" algn="ctr">
              <a:buFontTx/>
              <a:buNone/>
              <a:defRPr sz="1200">
                <a:solidFill>
                  <a:srgbClr val="FFFFFF"/>
                </a:solidFill>
                <a:latin typeface="Lato Light" panose="020F0302020204030203" pitchFamily="34" charset="0"/>
              </a:defRPr>
            </a:lvl1pPr>
          </a:lstStyle>
          <a:p>
            <a:endParaRPr lang="en-US" dirty="0"/>
          </a:p>
        </p:txBody>
      </p:sp>
    </p:spTree>
    <p:extLst>
      <p:ext uri="{BB962C8B-B14F-4D97-AF65-F5344CB8AC3E}">
        <p14:creationId xmlns:p14="http://schemas.microsoft.com/office/powerpoint/2010/main" val="2726456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3616C-98CA-614E-AC32-0D3E01007F1F}"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3F8BC-0A5F-2D45-8272-F95786898D50}" type="slidenum">
              <a:rPr lang="en-US" smtClean="0"/>
              <a:t>‹#›</a:t>
            </a:fld>
            <a:endParaRPr lang="en-US"/>
          </a:p>
        </p:txBody>
      </p:sp>
      <p:pic>
        <p:nvPicPr>
          <p:cNvPr id="7" name="Picture 6" descr="nsf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4818" y="5944040"/>
            <a:ext cx="908707" cy="913960"/>
          </a:xfrm>
          <a:prstGeom prst="rect">
            <a:avLst/>
          </a:prstGeom>
        </p:spPr>
      </p:pic>
    </p:spTree>
    <p:extLst>
      <p:ext uri="{BB962C8B-B14F-4D97-AF65-F5344CB8AC3E}">
        <p14:creationId xmlns:p14="http://schemas.microsoft.com/office/powerpoint/2010/main" val="254630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3616C-98CA-614E-AC32-0D3E01007F1F}"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303032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3616C-98CA-614E-AC32-0D3E01007F1F}"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245434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3616C-98CA-614E-AC32-0D3E01007F1F}"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143819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3616C-98CA-614E-AC32-0D3E01007F1F}"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291978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3616C-98CA-614E-AC32-0D3E01007F1F}"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74754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3616C-98CA-614E-AC32-0D3E01007F1F}"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50208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3616C-98CA-614E-AC32-0D3E01007F1F}"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3F8BC-0A5F-2D45-8272-F95786898D50}" type="slidenum">
              <a:rPr lang="en-US" smtClean="0"/>
              <a:t>‹#›</a:t>
            </a:fld>
            <a:endParaRPr lang="en-US"/>
          </a:p>
        </p:txBody>
      </p:sp>
    </p:spTree>
    <p:extLst>
      <p:ext uri="{BB962C8B-B14F-4D97-AF65-F5344CB8AC3E}">
        <p14:creationId xmlns:p14="http://schemas.microsoft.com/office/powerpoint/2010/main" val="90331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3616C-98CA-614E-AC32-0D3E01007F1F}" type="datetimeFigureOut">
              <a:rPr lang="en-US" smtClean="0"/>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3F8BC-0A5F-2D45-8272-F95786898D50}" type="slidenum">
              <a:rPr lang="en-US" smtClean="0"/>
              <a:t>‹#›</a:t>
            </a:fld>
            <a:endParaRPr lang="en-US"/>
          </a:p>
        </p:txBody>
      </p:sp>
    </p:spTree>
    <p:extLst>
      <p:ext uri="{BB962C8B-B14F-4D97-AF65-F5344CB8AC3E}">
        <p14:creationId xmlns:p14="http://schemas.microsoft.com/office/powerpoint/2010/main" val="2580763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3200" b="1" kern="1200">
          <a:solidFill>
            <a:srgbClr val="1F497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Zoom Into a Computer Chip crop.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6200"/>
            <a:ext cx="2714606" cy="7010400"/>
          </a:xfrm>
          <a:prstGeom prst="rect">
            <a:avLst/>
          </a:prstGeom>
        </p:spPr>
      </p:pic>
      <p:sp>
        <p:nvSpPr>
          <p:cNvPr id="3" name="Subtitle 2"/>
          <p:cNvSpPr>
            <a:spLocks noGrp="1"/>
          </p:cNvSpPr>
          <p:nvPr>
            <p:ph type="subTitle" idx="1"/>
          </p:nvPr>
        </p:nvSpPr>
        <p:spPr>
          <a:xfrm>
            <a:off x="3276600" y="4724400"/>
            <a:ext cx="5410199" cy="1143000"/>
          </a:xfrm>
        </p:spPr>
        <p:txBody>
          <a:bodyPr>
            <a:noAutofit/>
          </a:bodyPr>
          <a:lstStyle/>
          <a:p>
            <a:pPr algn="ctr">
              <a:buNone/>
            </a:pPr>
            <a:r>
              <a:rPr lang="en-US" sz="1600" b="1" i="0" dirty="0" err="1" smtClean="0">
                <a:solidFill>
                  <a:schemeClr val="bg1"/>
                </a:solidFill>
                <a:latin typeface="Arial"/>
                <a:cs typeface="Arial"/>
              </a:rPr>
              <a:t>Chaitan</a:t>
            </a:r>
            <a:r>
              <a:rPr lang="en-US" sz="1600" b="1" i="0" dirty="0" smtClean="0">
                <a:solidFill>
                  <a:schemeClr val="bg1"/>
                </a:solidFill>
                <a:latin typeface="Arial"/>
                <a:cs typeface="Arial"/>
              </a:rPr>
              <a:t> Baru</a:t>
            </a:r>
          </a:p>
          <a:p>
            <a:pPr algn="ctr">
              <a:buNone/>
            </a:pPr>
            <a:r>
              <a:rPr lang="en-US" sz="1600" b="1" dirty="0" smtClean="0">
                <a:solidFill>
                  <a:schemeClr val="bg1"/>
                </a:solidFill>
              </a:rPr>
              <a:t>Senior Advisor for Data Science</a:t>
            </a:r>
            <a:endParaRPr lang="en-US" sz="1600" b="1" i="0" dirty="0" smtClean="0">
              <a:solidFill>
                <a:schemeClr val="bg1"/>
              </a:solidFill>
              <a:latin typeface="Arial"/>
              <a:cs typeface="Arial"/>
            </a:endParaRPr>
          </a:p>
          <a:p>
            <a:pPr algn="ctr">
              <a:buNone/>
            </a:pPr>
            <a:r>
              <a:rPr lang="en-US" sz="1600" b="1" dirty="0" smtClean="0">
                <a:solidFill>
                  <a:schemeClr val="bg1"/>
                </a:solidFill>
                <a:latin typeface="Arial"/>
                <a:cs typeface="Arial"/>
              </a:rPr>
              <a:t>CISE Directorate</a:t>
            </a:r>
          </a:p>
          <a:p>
            <a:pPr algn="ctr">
              <a:buNone/>
            </a:pPr>
            <a:r>
              <a:rPr lang="en-US" sz="1600" b="1" dirty="0" smtClean="0">
                <a:solidFill>
                  <a:schemeClr val="bg1"/>
                </a:solidFill>
                <a:latin typeface="Arial"/>
                <a:cs typeface="Arial"/>
              </a:rPr>
              <a:t>National Science Foundation</a:t>
            </a:r>
          </a:p>
          <a:p>
            <a:pPr algn="ctr">
              <a:buNone/>
            </a:pPr>
            <a:endParaRPr lang="en-US" sz="1600" b="1" dirty="0">
              <a:solidFill>
                <a:schemeClr val="bg1"/>
              </a:solidFill>
              <a:latin typeface="Arial"/>
              <a:cs typeface="Arial"/>
            </a:endParaRPr>
          </a:p>
          <a:p>
            <a:r>
              <a:rPr lang="en-US" sz="1400" b="1" dirty="0" smtClean="0">
                <a:solidFill>
                  <a:schemeClr val="bg1"/>
                </a:solidFill>
                <a:latin typeface="Arial"/>
                <a:cs typeface="Arial"/>
              </a:rPr>
              <a:t>NIEHS Webinar</a:t>
            </a:r>
          </a:p>
          <a:p>
            <a:r>
              <a:rPr lang="en-US" sz="1400" b="1" dirty="0" smtClean="0">
                <a:solidFill>
                  <a:schemeClr val="bg1"/>
                </a:solidFill>
                <a:latin typeface="Arial"/>
                <a:cs typeface="Arial"/>
              </a:rPr>
              <a:t>October 27, 2015</a:t>
            </a:r>
            <a:endParaRPr lang="en-US" sz="1400" b="1" dirty="0">
              <a:solidFill>
                <a:schemeClr val="bg1"/>
              </a:solidFill>
              <a:latin typeface="Arial"/>
              <a:cs typeface="Arial"/>
            </a:endParaRPr>
          </a:p>
          <a:p>
            <a:pPr algn="ctr">
              <a:buNone/>
            </a:pPr>
            <a:endParaRPr lang="en-US" sz="1400" dirty="0" smtClean="0">
              <a:solidFill>
                <a:schemeClr val="bg1"/>
              </a:solidFill>
              <a:latin typeface="Arial"/>
              <a:cs typeface="Arial"/>
            </a:endParaRPr>
          </a:p>
        </p:txBody>
      </p:sp>
      <p:pic>
        <p:nvPicPr>
          <p:cNvPr id="6" name="Picture 5" descr="nsf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4235" y="2667000"/>
            <a:ext cx="1697565" cy="1707377"/>
          </a:xfrm>
          <a:prstGeom prst="rect">
            <a:avLst/>
          </a:prstGeom>
        </p:spPr>
      </p:pic>
      <p:sp>
        <p:nvSpPr>
          <p:cNvPr id="10" name="TextBox 9"/>
          <p:cNvSpPr txBox="1"/>
          <p:nvPr/>
        </p:nvSpPr>
        <p:spPr>
          <a:xfrm>
            <a:off x="26222" y="6586299"/>
            <a:ext cx="2640778" cy="246221"/>
          </a:xfrm>
          <a:prstGeom prst="rect">
            <a:avLst/>
          </a:prstGeom>
          <a:noFill/>
        </p:spPr>
        <p:txBody>
          <a:bodyPr wrap="square" rtlCol="0">
            <a:spAutoFit/>
          </a:bodyPr>
          <a:lstStyle/>
          <a:p>
            <a:r>
              <a:rPr lang="en-US" sz="1000" b="1" dirty="0" smtClean="0"/>
              <a:t>Image Credit: Exploratorium.</a:t>
            </a:r>
            <a:endParaRPr lang="en-US" sz="1000" b="1" dirty="0"/>
          </a:p>
        </p:txBody>
      </p:sp>
      <p:sp>
        <p:nvSpPr>
          <p:cNvPr id="9" name="Title 3"/>
          <p:cNvSpPr txBox="1">
            <a:spLocks/>
          </p:cNvSpPr>
          <p:nvPr/>
        </p:nvSpPr>
        <p:spPr>
          <a:xfrm>
            <a:off x="2867870" y="830258"/>
            <a:ext cx="6131071" cy="183674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b="1" i="1" dirty="0">
              <a:solidFill>
                <a:srgbClr val="FFFFFF"/>
              </a:solidFill>
              <a:latin typeface="Arial"/>
              <a:cs typeface="Arial"/>
            </a:endParaRPr>
          </a:p>
          <a:p>
            <a:r>
              <a:rPr lang="en-US" sz="2900" b="1" i="1" dirty="0" smtClean="0">
                <a:solidFill>
                  <a:srgbClr val="FFFFFF"/>
                </a:solidFill>
                <a:latin typeface="Arial"/>
                <a:cs typeface="Arial"/>
              </a:rPr>
              <a:t>Integrating Data from Multidisciplinary Research</a:t>
            </a:r>
            <a:r>
              <a:rPr lang="en-US" sz="3200" b="1" i="1" dirty="0" smtClean="0">
                <a:solidFill>
                  <a:srgbClr val="FFFFFF"/>
                </a:solidFill>
                <a:latin typeface="Arial"/>
                <a:cs typeface="Arial"/>
              </a:rPr>
              <a:t>:</a:t>
            </a:r>
          </a:p>
          <a:p>
            <a:r>
              <a:rPr lang="en-US" sz="2500" b="1" i="1" dirty="0" smtClean="0">
                <a:solidFill>
                  <a:srgbClr val="FFFFFF"/>
                </a:solidFill>
                <a:latin typeface="Arial"/>
                <a:cs typeface="Arial"/>
              </a:rPr>
              <a:t>Cross</a:t>
            </a:r>
            <a:r>
              <a:rPr lang="en-US" sz="2500" b="1" i="1" dirty="0">
                <a:solidFill>
                  <a:srgbClr val="FFFFFF"/>
                </a:solidFill>
                <a:latin typeface="Arial"/>
                <a:cs typeface="Arial"/>
              </a:rPr>
              <a:t> </a:t>
            </a:r>
            <a:r>
              <a:rPr lang="en-US" sz="2500" b="1" i="1" dirty="0" smtClean="0">
                <a:solidFill>
                  <a:srgbClr val="FFFFFF"/>
                </a:solidFill>
                <a:latin typeface="Arial"/>
                <a:cs typeface="Arial"/>
              </a:rPr>
              <a:t>Domain</a:t>
            </a:r>
            <a:r>
              <a:rPr lang="en-US" sz="2500" b="1" i="1" dirty="0">
                <a:solidFill>
                  <a:srgbClr val="FFFFFF"/>
                </a:solidFill>
                <a:latin typeface="Arial"/>
                <a:cs typeface="Arial"/>
              </a:rPr>
              <a:t> </a:t>
            </a:r>
            <a:r>
              <a:rPr lang="en-US" sz="2500" b="1" i="1" dirty="0" smtClean="0">
                <a:solidFill>
                  <a:srgbClr val="FFFFFF"/>
                </a:solidFill>
                <a:latin typeface="Arial"/>
                <a:cs typeface="Arial"/>
              </a:rPr>
              <a:t>Discovery and Integration </a:t>
            </a:r>
            <a:endParaRPr lang="en-US" sz="2500" b="1" i="1" dirty="0">
              <a:solidFill>
                <a:srgbClr val="FFFFFF"/>
              </a:solidFill>
              <a:latin typeface="Arial"/>
              <a:cs typeface="Arial"/>
            </a:endParaRPr>
          </a:p>
        </p:txBody>
      </p:sp>
    </p:spTree>
    <p:extLst>
      <p:ext uri="{BB962C8B-B14F-4D97-AF65-F5344CB8AC3E}">
        <p14:creationId xmlns:p14="http://schemas.microsoft.com/office/powerpoint/2010/main" val="4210430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creen Shot 2015-08-02 at 12.27.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8001001" cy="5993732"/>
          </a:xfrm>
          <a:prstGeom prst="rect">
            <a:avLst/>
          </a:prstGeom>
        </p:spPr>
      </p:pic>
    </p:spTree>
    <p:extLst>
      <p:ext uri="{BB962C8B-B14F-4D97-AF65-F5344CB8AC3E}">
        <p14:creationId xmlns:p14="http://schemas.microsoft.com/office/powerpoint/2010/main" val="1813087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Building: </a:t>
            </a:r>
            <a:br>
              <a:rPr lang="en-US" dirty="0" smtClean="0"/>
            </a:br>
            <a:r>
              <a:rPr lang="en-US" dirty="0" smtClean="0"/>
              <a:t>Upcoming Activities</a:t>
            </a:r>
            <a:endParaRPr lang="en-US" dirty="0"/>
          </a:p>
        </p:txBody>
      </p:sp>
      <p:sp>
        <p:nvSpPr>
          <p:cNvPr id="3" name="Content Placeholder 2"/>
          <p:cNvSpPr>
            <a:spLocks noGrp="1"/>
          </p:cNvSpPr>
          <p:nvPr>
            <p:ph idx="1"/>
          </p:nvPr>
        </p:nvSpPr>
        <p:spPr/>
        <p:txBody>
          <a:bodyPr>
            <a:normAutofit/>
          </a:bodyPr>
          <a:lstStyle/>
          <a:p>
            <a:r>
              <a:rPr lang="en-US" dirty="0" smtClean="0"/>
              <a:t>BD Hubs </a:t>
            </a:r>
            <a:r>
              <a:rPr lang="en-US" dirty="0" err="1" smtClean="0"/>
              <a:t>Charrette</a:t>
            </a:r>
            <a:r>
              <a:rPr lang="en-US" dirty="0" smtClean="0"/>
              <a:t> meeting (by invitation, for BD Hubs awardees), Nov 3-5, 2015, Arlington, VA</a:t>
            </a:r>
          </a:p>
          <a:p>
            <a:r>
              <a:rPr lang="en-US" dirty="0" smtClean="0"/>
              <a:t>Big Data Spokes (BD Spokes) solicitation under preparation</a:t>
            </a:r>
          </a:p>
          <a:p>
            <a:r>
              <a:rPr lang="en-US" dirty="0" smtClean="0"/>
              <a:t>Meeting of Data Science </a:t>
            </a:r>
            <a:r>
              <a:rPr lang="en-US" dirty="0" err="1" smtClean="0"/>
              <a:t>Meetup</a:t>
            </a:r>
            <a:r>
              <a:rPr lang="en-US" dirty="0" smtClean="0"/>
              <a:t> groups, Nov 5-6, Arlington, VA</a:t>
            </a:r>
          </a:p>
          <a:p>
            <a:pPr lvl="1"/>
            <a:r>
              <a:rPr lang="en-US" dirty="0" smtClean="0"/>
              <a:t>Meeting of </a:t>
            </a:r>
            <a:r>
              <a:rPr lang="en-US" dirty="0" err="1" smtClean="0"/>
              <a:t>Meetup</a:t>
            </a:r>
            <a:r>
              <a:rPr lang="en-US" dirty="0" smtClean="0"/>
              <a:t> group coordinators</a:t>
            </a:r>
          </a:p>
          <a:p>
            <a:pPr lvl="1"/>
            <a:endParaRPr lang="en-US" dirty="0" smtClean="0"/>
          </a:p>
        </p:txBody>
      </p:sp>
    </p:spTree>
    <p:extLst>
      <p:ext uri="{BB962C8B-B14F-4D97-AF65-F5344CB8AC3E}">
        <p14:creationId xmlns:p14="http://schemas.microsoft.com/office/powerpoint/2010/main" val="3296212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Building: </a:t>
            </a:r>
            <a:br>
              <a:rPr lang="en-US" dirty="0" smtClean="0"/>
            </a:br>
            <a:r>
              <a:rPr lang="en-US" dirty="0" smtClean="0"/>
              <a:t>Upcoming Activities</a:t>
            </a:r>
            <a:endParaRPr lang="en-US" dirty="0"/>
          </a:p>
        </p:txBody>
      </p:sp>
      <p:sp>
        <p:nvSpPr>
          <p:cNvPr id="3" name="Content Placeholder 2"/>
          <p:cNvSpPr>
            <a:spLocks noGrp="1"/>
          </p:cNvSpPr>
          <p:nvPr>
            <p:ph idx="1"/>
          </p:nvPr>
        </p:nvSpPr>
        <p:spPr/>
        <p:txBody>
          <a:bodyPr>
            <a:normAutofit fontScale="92500"/>
          </a:bodyPr>
          <a:lstStyle/>
          <a:p>
            <a:r>
              <a:rPr lang="en-US" dirty="0"/>
              <a:t>Developing the “soft” architecture</a:t>
            </a:r>
          </a:p>
          <a:p>
            <a:pPr lvl="1"/>
            <a:r>
              <a:rPr lang="en-US" dirty="0"/>
              <a:t>Standards</a:t>
            </a:r>
          </a:p>
          <a:p>
            <a:pPr lvl="1"/>
            <a:r>
              <a:rPr lang="en-US" dirty="0" smtClean="0"/>
              <a:t>Governance</a:t>
            </a:r>
          </a:p>
          <a:p>
            <a:r>
              <a:rPr lang="en-US" dirty="0"/>
              <a:t>R</a:t>
            </a:r>
            <a:r>
              <a:rPr lang="en-US" dirty="0" smtClean="0"/>
              <a:t>DA: Research Data Alliance, </a:t>
            </a:r>
            <a:r>
              <a:rPr lang="en-US" dirty="0" err="1" smtClean="0"/>
              <a:t>rd-alliance.org</a:t>
            </a:r>
            <a:endParaRPr lang="en-US" dirty="0" smtClean="0"/>
          </a:p>
          <a:p>
            <a:pPr lvl="1"/>
            <a:r>
              <a:rPr lang="en-US" dirty="0" smtClean="0"/>
              <a:t>Completed their 6</a:t>
            </a:r>
            <a:r>
              <a:rPr lang="en-US" baseline="30000" dirty="0" smtClean="0"/>
              <a:t>th</a:t>
            </a:r>
            <a:r>
              <a:rPr lang="en-US" dirty="0" smtClean="0"/>
              <a:t> Plenary Meeting, Sept 23-25, Paris, France</a:t>
            </a:r>
          </a:p>
          <a:p>
            <a:r>
              <a:rPr lang="en-US" dirty="0" smtClean="0"/>
              <a:t>International Data Week 2016: </a:t>
            </a:r>
          </a:p>
          <a:p>
            <a:pPr lvl="1"/>
            <a:r>
              <a:rPr lang="en-US" dirty="0" smtClean="0"/>
              <a:t>BRDI: Board on Research Data and Information</a:t>
            </a:r>
          </a:p>
          <a:p>
            <a:pPr lvl="1"/>
            <a:r>
              <a:rPr lang="en-US" dirty="0" smtClean="0"/>
              <a:t>CODATA, ICSU, World Data Centers</a:t>
            </a:r>
          </a:p>
        </p:txBody>
      </p:sp>
    </p:spTree>
    <p:extLst>
      <p:ext uri="{BB962C8B-B14F-4D97-AF65-F5344CB8AC3E}">
        <p14:creationId xmlns:p14="http://schemas.microsoft.com/office/powerpoint/2010/main" val="3893647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Challenges</a:t>
            </a:r>
            <a:endParaRPr lang="en-US" dirty="0"/>
          </a:p>
        </p:txBody>
      </p:sp>
      <p:sp>
        <p:nvSpPr>
          <p:cNvPr id="3" name="Content Placeholder 2"/>
          <p:cNvSpPr>
            <a:spLocks noGrp="1"/>
          </p:cNvSpPr>
          <p:nvPr>
            <p:ph idx="1"/>
          </p:nvPr>
        </p:nvSpPr>
        <p:spPr/>
        <p:txBody>
          <a:bodyPr/>
          <a:lstStyle/>
          <a:p>
            <a:r>
              <a:rPr lang="en-US" dirty="0" smtClean="0"/>
              <a:t>Providing research community access to increasing amounts of “real” data</a:t>
            </a:r>
          </a:p>
          <a:p>
            <a:r>
              <a:rPr lang="en-US" dirty="0" smtClean="0"/>
              <a:t>Sustained platforms for data analytics</a:t>
            </a:r>
          </a:p>
          <a:p>
            <a:r>
              <a:rPr lang="en-US" dirty="0" smtClean="0"/>
              <a:t>Dealing with data/language semantics</a:t>
            </a:r>
          </a:p>
          <a:p>
            <a:pPr lvl="1"/>
            <a:r>
              <a:rPr lang="en-US" dirty="0" smtClean="0"/>
              <a:t>Technological as well as cultural issues</a:t>
            </a:r>
            <a:endParaRPr lang="en-US" dirty="0"/>
          </a:p>
        </p:txBody>
      </p:sp>
    </p:spTree>
    <p:extLst>
      <p:ext uri="{BB962C8B-B14F-4D97-AF65-F5344CB8AC3E}">
        <p14:creationId xmlns:p14="http://schemas.microsoft.com/office/powerpoint/2010/main" val="20964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sf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2199229"/>
            <a:ext cx="1828800" cy="1839371"/>
          </a:xfrm>
          <a:prstGeom prst="rect">
            <a:avLst/>
          </a:prstGeom>
        </p:spPr>
      </p:pic>
      <p:sp>
        <p:nvSpPr>
          <p:cNvPr id="7" name="TextBox 6"/>
          <p:cNvSpPr txBox="1"/>
          <p:nvPr/>
        </p:nvSpPr>
        <p:spPr>
          <a:xfrm>
            <a:off x="-960285" y="2044621"/>
            <a:ext cx="184666" cy="369332"/>
          </a:xfrm>
          <a:prstGeom prst="rect">
            <a:avLst/>
          </a:prstGeom>
          <a:noFill/>
        </p:spPr>
        <p:txBody>
          <a:bodyPr wrap="none" rtlCol="0">
            <a:spAutoFit/>
          </a:bodyPr>
          <a:lstStyle/>
          <a:p>
            <a:endParaRPr lang="en-US" dirty="0"/>
          </a:p>
        </p:txBody>
      </p:sp>
      <p:sp>
        <p:nvSpPr>
          <p:cNvPr id="9" name="TextBox 8"/>
          <p:cNvSpPr txBox="1"/>
          <p:nvPr/>
        </p:nvSpPr>
        <p:spPr>
          <a:xfrm>
            <a:off x="3617812" y="2199229"/>
            <a:ext cx="4648200" cy="1831271"/>
          </a:xfrm>
          <a:prstGeom prst="rect">
            <a:avLst/>
          </a:prstGeom>
          <a:noFill/>
        </p:spPr>
        <p:txBody>
          <a:bodyPr wrap="square" rtlCol="0">
            <a:spAutoFit/>
          </a:bodyPr>
          <a:lstStyle/>
          <a:p>
            <a:pPr algn="ctr">
              <a:spcAft>
                <a:spcPts val="3000"/>
              </a:spcAft>
            </a:pPr>
            <a:r>
              <a:rPr lang="en-US" sz="3200" b="1" i="1" dirty="0" smtClean="0">
                <a:solidFill>
                  <a:schemeClr val="tx2"/>
                </a:solidFill>
                <a:latin typeface="Arial"/>
                <a:cs typeface="Arial"/>
              </a:rPr>
              <a:t>Thanks!</a:t>
            </a:r>
            <a:endParaRPr lang="en-US" sz="3200" b="1" dirty="0" smtClean="0">
              <a:solidFill>
                <a:schemeClr val="tx2"/>
              </a:solidFill>
              <a:latin typeface="Arial"/>
              <a:cs typeface="Arial"/>
            </a:endParaRPr>
          </a:p>
          <a:p>
            <a:pPr algn="ctr"/>
            <a:r>
              <a:rPr lang="en-US" sz="2800" dirty="0" err="1" smtClean="0">
                <a:solidFill>
                  <a:schemeClr val="tx2"/>
                </a:solidFill>
                <a:latin typeface="Arial"/>
                <a:cs typeface="Arial"/>
              </a:rPr>
              <a:t>cbaru@nsf.gov</a:t>
            </a:r>
            <a:endParaRPr lang="en-US" sz="2800" dirty="0" smtClean="0">
              <a:solidFill>
                <a:schemeClr val="tx2"/>
              </a:solidFill>
              <a:latin typeface="Arial"/>
              <a:cs typeface="Arial"/>
            </a:endParaRPr>
          </a:p>
          <a:p>
            <a:pPr algn="ctr"/>
            <a:endParaRPr lang="en-US" sz="2800" dirty="0">
              <a:solidFill>
                <a:schemeClr val="tx2"/>
              </a:solidFill>
              <a:latin typeface="Arial"/>
              <a:cs typeface="Arial"/>
            </a:endParaRPr>
          </a:p>
        </p:txBody>
      </p:sp>
    </p:spTree>
    <p:extLst>
      <p:ext uri="{BB962C8B-B14F-4D97-AF65-F5344CB8AC3E}">
        <p14:creationId xmlns:p14="http://schemas.microsoft.com/office/powerpoint/2010/main" val="287609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3997325" cy="1116106"/>
          </a:xfrm>
        </p:spPr>
        <p:txBody>
          <a:bodyPr/>
          <a:lstStyle/>
          <a:p>
            <a:r>
              <a:rPr lang="en-US" dirty="0" smtClean="0"/>
              <a:t>NSF’s Perspective and Role</a:t>
            </a:r>
            <a:endParaRPr lang="en-US" dirty="0"/>
          </a:p>
        </p:txBody>
      </p:sp>
      <p:sp>
        <p:nvSpPr>
          <p:cNvPr id="5" name="Content Placeholder 4"/>
          <p:cNvSpPr>
            <a:spLocks noGrp="1"/>
          </p:cNvSpPr>
          <p:nvPr>
            <p:ph idx="1"/>
          </p:nvPr>
        </p:nvSpPr>
        <p:spPr>
          <a:xfrm>
            <a:off x="498475" y="1570037"/>
            <a:ext cx="3844925" cy="4983163"/>
          </a:xfrm>
        </p:spPr>
        <p:txBody>
          <a:bodyPr anchor="ctr">
            <a:noAutofit/>
          </a:bodyPr>
          <a:lstStyle/>
          <a:p>
            <a:pPr marL="0" indent="0">
              <a:buNone/>
            </a:pPr>
            <a:r>
              <a:rPr lang="en-US" sz="2400" dirty="0" smtClean="0"/>
              <a:t>The NSF funds basic, curiosity driven research</a:t>
            </a:r>
            <a:endParaRPr lang="en-US" sz="2400" i="1" dirty="0" smtClean="0"/>
          </a:p>
          <a:p>
            <a:pPr marL="0" indent="0" algn="r">
              <a:spcBef>
                <a:spcPts val="2400"/>
              </a:spcBef>
              <a:buNone/>
            </a:pPr>
            <a:r>
              <a:rPr lang="en-US" sz="2400" i="1" dirty="0" smtClean="0"/>
              <a:t>To promote the progress of science; </a:t>
            </a:r>
          </a:p>
          <a:p>
            <a:pPr marL="0" indent="0" algn="r">
              <a:spcBef>
                <a:spcPts val="2400"/>
              </a:spcBef>
              <a:buNone/>
            </a:pPr>
            <a:r>
              <a:rPr lang="en-US" sz="2400" i="1" dirty="0" smtClean="0"/>
              <a:t>to </a:t>
            </a:r>
            <a:r>
              <a:rPr lang="en-US" sz="2400" i="1" dirty="0"/>
              <a:t>advance the national health, prosperity, and welfare; </a:t>
            </a:r>
          </a:p>
          <a:p>
            <a:pPr marL="0" indent="0" algn="r">
              <a:spcBef>
                <a:spcPts val="2400"/>
              </a:spcBef>
              <a:buNone/>
            </a:pPr>
            <a:r>
              <a:rPr lang="en-US" sz="2400" i="1" dirty="0" smtClean="0"/>
              <a:t>to </a:t>
            </a:r>
            <a:r>
              <a:rPr lang="en-US" sz="2400" i="1" dirty="0"/>
              <a:t>secure the national defense....</a:t>
            </a:r>
            <a:endParaRPr lang="en-US" sz="2400" dirty="0"/>
          </a:p>
        </p:txBody>
      </p:sp>
      <p:grpSp>
        <p:nvGrpSpPr>
          <p:cNvPr id="6" name="Group 5"/>
          <p:cNvGrpSpPr/>
          <p:nvPr/>
        </p:nvGrpSpPr>
        <p:grpSpPr>
          <a:xfrm>
            <a:off x="4394199" y="228600"/>
            <a:ext cx="4749801" cy="5181600"/>
            <a:chOff x="533400" y="1733605"/>
            <a:chExt cx="4041648" cy="4762390"/>
          </a:xfrm>
        </p:grpSpPr>
        <p:pic>
          <p:nvPicPr>
            <p:cNvPr id="1037" name="Picture 1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1733605"/>
              <a:ext cx="4041648" cy="433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www.nsf.gov/images/topgenhea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5715000"/>
              <a:ext cx="4041648" cy="7809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91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NSF’s Big Data / Data Science Investment Strategy</a:t>
            </a:r>
            <a:endParaRPr lang="en-US" sz="3600" dirty="0"/>
          </a:p>
        </p:txBody>
      </p:sp>
      <p:sp>
        <p:nvSpPr>
          <p:cNvPr id="18" name="Slide Number Placeholder 17"/>
          <p:cNvSpPr>
            <a:spLocks noGrp="1"/>
          </p:cNvSpPr>
          <p:nvPr>
            <p:ph type="sldNum" sz="quarter" idx="12"/>
          </p:nvPr>
        </p:nvSpPr>
        <p:spPr/>
        <p:txBody>
          <a:bodyPr/>
          <a:lstStyle/>
          <a:p>
            <a:fld id="{CFE4BAC9-6D41-4691-9299-18EF07EF0177}" type="slidenum">
              <a:rPr lang="en-US" smtClean="0"/>
              <a:t>3</a:t>
            </a:fld>
            <a:endParaRPr lang="en-US" dirty="0"/>
          </a:p>
        </p:txBody>
      </p:sp>
      <p:grpSp>
        <p:nvGrpSpPr>
          <p:cNvPr id="15" name="Group 14"/>
          <p:cNvGrpSpPr/>
          <p:nvPr/>
        </p:nvGrpSpPr>
        <p:grpSpPr>
          <a:xfrm>
            <a:off x="457200" y="2209800"/>
            <a:ext cx="8229600" cy="3505200"/>
            <a:chOff x="457200" y="2209800"/>
            <a:chExt cx="8229600" cy="3505200"/>
          </a:xfrm>
        </p:grpSpPr>
        <p:sp>
          <p:nvSpPr>
            <p:cNvPr id="4" name="Round Diagonal Corner Rectangle 3"/>
            <p:cNvSpPr/>
            <p:nvPr/>
          </p:nvSpPr>
          <p:spPr>
            <a:xfrm>
              <a:off x="457200" y="2209800"/>
              <a:ext cx="4114800" cy="1752600"/>
            </a:xfrm>
            <a:prstGeom prst="round2DiagRect">
              <a:avLst/>
            </a:prstGeom>
            <a:solidFill>
              <a:srgbClr val="D5D201"/>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a:solidFill>
                    <a:schemeClr val="tx1"/>
                  </a:solidFill>
                </a:rPr>
                <a:t>Foundational research </a:t>
              </a:r>
              <a:r>
                <a:rPr lang="en-US" sz="2400" dirty="0">
                  <a:solidFill>
                    <a:schemeClr val="tx1"/>
                  </a:solidFill>
                </a:rPr>
                <a:t>to develop new techniques and technologies to derive knowledge from </a:t>
              </a:r>
              <a:r>
                <a:rPr lang="en-US" sz="2400" dirty="0" smtClean="0">
                  <a:solidFill>
                    <a:schemeClr val="tx1"/>
                  </a:solidFill>
                </a:rPr>
                <a:t>data</a:t>
              </a:r>
              <a:endParaRPr lang="en-US" sz="2400" dirty="0">
                <a:solidFill>
                  <a:schemeClr val="tx1"/>
                </a:solidFill>
              </a:endParaRPr>
            </a:p>
          </p:txBody>
        </p:sp>
        <p:sp>
          <p:nvSpPr>
            <p:cNvPr id="8" name="Round Diagonal Corner Rectangle 7"/>
            <p:cNvSpPr/>
            <p:nvPr/>
          </p:nvSpPr>
          <p:spPr>
            <a:xfrm>
              <a:off x="4572000" y="3962400"/>
              <a:ext cx="4114800" cy="1752600"/>
            </a:xfrm>
            <a:prstGeom prst="round2DiagRect">
              <a:avLst/>
            </a:prstGeom>
            <a:solidFill>
              <a:schemeClr val="accent2">
                <a:lumMod val="10000"/>
                <a:lumOff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400" dirty="0">
                  <a:solidFill>
                    <a:srgbClr val="000000"/>
                  </a:solidFill>
                </a:rPr>
                <a:t>New types of inter-disciplinary </a:t>
              </a:r>
              <a:r>
                <a:rPr lang="en-US" sz="2400" b="1" dirty="0">
                  <a:solidFill>
                    <a:srgbClr val="000000"/>
                  </a:solidFill>
                </a:rPr>
                <a:t>collaboration</a:t>
              </a:r>
              <a:r>
                <a:rPr lang="en-US" sz="2400" dirty="0">
                  <a:solidFill>
                    <a:srgbClr val="000000"/>
                  </a:solidFill>
                </a:rPr>
                <a:t>, </a:t>
              </a:r>
              <a:r>
                <a:rPr lang="en-US" sz="2400" b="1" dirty="0">
                  <a:solidFill>
                    <a:srgbClr val="000000"/>
                  </a:solidFill>
                </a:rPr>
                <a:t>community building</a:t>
              </a:r>
            </a:p>
          </p:txBody>
        </p:sp>
        <p:sp>
          <p:nvSpPr>
            <p:cNvPr id="10" name="Round Diagonal Corner Rectangle 9"/>
            <p:cNvSpPr/>
            <p:nvPr/>
          </p:nvSpPr>
          <p:spPr>
            <a:xfrm flipH="1">
              <a:off x="457200" y="3962400"/>
              <a:ext cx="4114800" cy="1752600"/>
            </a:xfrm>
            <a:prstGeom prst="round2DiagRect">
              <a:avLst/>
            </a:prstGeom>
            <a:solidFill>
              <a:schemeClr val="accent5">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New approaches for </a:t>
              </a:r>
              <a:r>
                <a:rPr lang="en-US" sz="2400" b="1" dirty="0">
                  <a:solidFill>
                    <a:srgbClr val="000000"/>
                  </a:solidFill>
                </a:rPr>
                <a:t>education</a:t>
              </a:r>
              <a:r>
                <a:rPr lang="en-US" sz="2400" dirty="0">
                  <a:solidFill>
                    <a:srgbClr val="000000"/>
                  </a:solidFill>
                </a:rPr>
                <a:t> and </a:t>
              </a:r>
              <a:r>
                <a:rPr lang="en-US" sz="2400" b="1" dirty="0">
                  <a:solidFill>
                    <a:srgbClr val="000000"/>
                  </a:solidFill>
                </a:rPr>
                <a:t>workforce </a:t>
              </a:r>
              <a:r>
                <a:rPr lang="en-US" sz="2400" b="1" dirty="0" smtClean="0">
                  <a:solidFill>
                    <a:srgbClr val="000000"/>
                  </a:solidFill>
                </a:rPr>
                <a:t>development</a:t>
              </a:r>
              <a:endParaRPr lang="en-US" sz="2400" b="1" dirty="0">
                <a:solidFill>
                  <a:srgbClr val="000000"/>
                </a:solidFill>
              </a:endParaRPr>
            </a:p>
          </p:txBody>
        </p:sp>
        <p:sp>
          <p:nvSpPr>
            <p:cNvPr id="11" name="Round Diagonal Corner Rectangle 10"/>
            <p:cNvSpPr/>
            <p:nvPr/>
          </p:nvSpPr>
          <p:spPr>
            <a:xfrm flipH="1">
              <a:off x="4572000" y="2209800"/>
              <a:ext cx="4114800" cy="1752600"/>
            </a:xfrm>
            <a:prstGeom prst="round2DiagRect">
              <a:avLst/>
            </a:prstGeom>
            <a:solidFill>
              <a:srgbClr val="CC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New </a:t>
              </a:r>
              <a:r>
                <a:rPr lang="en-US" sz="2400" b="1" dirty="0">
                  <a:solidFill>
                    <a:srgbClr val="000000"/>
                  </a:solidFill>
                </a:rPr>
                <a:t>cyberinfrastructure</a:t>
              </a:r>
              <a:r>
                <a:rPr lang="en-US" sz="2400" dirty="0">
                  <a:solidFill>
                    <a:srgbClr val="000000"/>
                  </a:solidFill>
                </a:rPr>
                <a:t> to manage, curate, and serve data to research </a:t>
              </a:r>
              <a:r>
                <a:rPr lang="en-US" sz="2400" dirty="0" smtClean="0">
                  <a:solidFill>
                    <a:srgbClr val="000000"/>
                  </a:solidFill>
                </a:rPr>
                <a:t>communities</a:t>
              </a:r>
              <a:endParaRPr lang="en-US" sz="2400" dirty="0">
                <a:solidFill>
                  <a:srgbClr val="000000"/>
                </a:solidFill>
              </a:endParaRPr>
            </a:p>
          </p:txBody>
        </p:sp>
        <p:sp>
          <p:nvSpPr>
            <p:cNvPr id="7" name="Rounded Rectangle 6"/>
            <p:cNvSpPr/>
            <p:nvPr/>
          </p:nvSpPr>
          <p:spPr>
            <a:xfrm>
              <a:off x="3829854" y="3674794"/>
              <a:ext cx="1484292" cy="575211"/>
            </a:xfrm>
            <a:prstGeom prst="roundRect">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rPr>
                <a:t>Policy</a:t>
              </a:r>
              <a:endParaRPr lang="en-US" sz="2800" b="1" dirty="0">
                <a:solidFill>
                  <a:srgbClr val="000000"/>
                </a:solidFill>
              </a:endParaRPr>
            </a:p>
          </p:txBody>
        </p:sp>
      </p:grpSp>
    </p:spTree>
    <p:extLst>
      <p:ext uri="{BB962C8B-B14F-4D97-AF65-F5344CB8AC3E}">
        <p14:creationId xmlns:p14="http://schemas.microsoft.com/office/powerpoint/2010/main" val="2422612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27 at 12.29.17 AM.png"/>
          <p:cNvPicPr>
            <a:picLocks noChangeAspect="1"/>
          </p:cNvPicPr>
          <p:nvPr/>
        </p:nvPicPr>
        <p:blipFill rotWithShape="1">
          <a:blip r:embed="rId2">
            <a:extLst>
              <a:ext uri="{28A0092B-C50C-407E-A947-70E740481C1C}">
                <a14:useLocalDpi xmlns:a14="http://schemas.microsoft.com/office/drawing/2010/main" val="0"/>
              </a:ext>
            </a:extLst>
          </a:blip>
          <a:srcRect b="1322"/>
          <a:stretch/>
        </p:blipFill>
        <p:spPr>
          <a:xfrm>
            <a:off x="0" y="600727"/>
            <a:ext cx="9144000" cy="5685773"/>
          </a:xfrm>
          <a:prstGeom prst="rect">
            <a:avLst/>
          </a:prstGeom>
        </p:spPr>
      </p:pic>
    </p:spTree>
    <p:extLst>
      <p:ext uri="{BB962C8B-B14F-4D97-AF65-F5344CB8AC3E}">
        <p14:creationId xmlns:p14="http://schemas.microsoft.com/office/powerpoint/2010/main" val="225295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Related to Data Integration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CISE</a:t>
            </a:r>
          </a:p>
          <a:p>
            <a:pPr lvl="1"/>
            <a:r>
              <a:rPr lang="en-US" b="1" dirty="0" smtClean="0"/>
              <a:t>III</a:t>
            </a:r>
            <a:r>
              <a:rPr lang="en-US" dirty="0" smtClean="0"/>
              <a:t>: Information Integration and Informatics</a:t>
            </a:r>
          </a:p>
          <a:p>
            <a:r>
              <a:rPr lang="en-US" dirty="0" smtClean="0"/>
              <a:t>Cross-directorate</a:t>
            </a:r>
          </a:p>
          <a:p>
            <a:pPr lvl="1"/>
            <a:r>
              <a:rPr lang="en-US" b="1" dirty="0" smtClean="0"/>
              <a:t>DIBBS</a:t>
            </a:r>
            <a:r>
              <a:rPr lang="en-US" dirty="0" smtClean="0"/>
              <a:t>: Data Infrastructure Building Blocks</a:t>
            </a:r>
          </a:p>
          <a:p>
            <a:pPr lvl="1"/>
            <a:r>
              <a:rPr lang="en-US" b="1" dirty="0" smtClean="0"/>
              <a:t>INFEWS</a:t>
            </a:r>
            <a:r>
              <a:rPr lang="en-US" dirty="0" smtClean="0"/>
              <a:t>: Innovation at the Nexus of Food, Energy and Water</a:t>
            </a:r>
          </a:p>
          <a:p>
            <a:r>
              <a:rPr lang="en-US" dirty="0" smtClean="0"/>
              <a:t>Multi-directorate</a:t>
            </a:r>
          </a:p>
          <a:p>
            <a:pPr lvl="1"/>
            <a:r>
              <a:rPr lang="en-US" b="1" dirty="0" err="1" smtClean="0"/>
              <a:t>EarthCube</a:t>
            </a:r>
            <a:r>
              <a:rPr lang="en-US" dirty="0" smtClean="0"/>
              <a:t>: EAR &amp; ACI (Earth Sciences and Cyberinfrastructure)</a:t>
            </a:r>
          </a:p>
          <a:p>
            <a:pPr lvl="1"/>
            <a:r>
              <a:rPr lang="en-US" dirty="0"/>
              <a:t>Designing Materials to Revolutionize and Engineer our </a:t>
            </a:r>
            <a:r>
              <a:rPr lang="en-US" dirty="0" smtClean="0"/>
              <a:t>Future, </a:t>
            </a:r>
            <a:r>
              <a:rPr lang="en-US" b="1" dirty="0" smtClean="0"/>
              <a:t>DMREF</a:t>
            </a:r>
            <a:r>
              <a:rPr lang="en-US" dirty="0" smtClean="0"/>
              <a:t> (MPS, ENG, CISE)</a:t>
            </a:r>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10230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idx="1"/>
          </p:nvPr>
        </p:nvSpPr>
        <p:spPr>
          <a:prstGeom prst="rect">
            <a:avLst/>
          </a:prstGeom>
        </p:spPr>
        <p:txBody>
          <a:bodyPr>
            <a:normAutofit lnSpcReduction="10000"/>
          </a:bodyPr>
          <a:lstStyle/>
          <a:p>
            <a:pPr marL="336042" indent="-336042" defTabSz="896111">
              <a:lnSpc>
                <a:spcPct val="80000"/>
              </a:lnSpc>
              <a:spcBef>
                <a:spcPts val="500"/>
              </a:spcBef>
              <a:defRPr sz="2450" u="sng"/>
            </a:pPr>
            <a:r>
              <a:rPr dirty="0" smtClean="0"/>
              <a:t>Past</a:t>
            </a:r>
            <a:r>
              <a:rPr u="none" dirty="0" smtClean="0"/>
              <a:t>:</a:t>
            </a:r>
            <a:r>
              <a:rPr lang="en-US" u="none" dirty="0" smtClean="0"/>
              <a:t> </a:t>
            </a:r>
            <a:r>
              <a:rPr u="none" dirty="0" smtClean="0"/>
              <a:t>Data </a:t>
            </a:r>
            <a:r>
              <a:rPr u="none" dirty="0"/>
              <a:t>producer often data consumer</a:t>
            </a:r>
            <a:endParaRPr sz="2642" dirty="0"/>
          </a:p>
          <a:p>
            <a:pPr marL="336042" indent="-336042" defTabSz="896111">
              <a:lnSpc>
                <a:spcPct val="80000"/>
              </a:lnSpc>
              <a:spcBef>
                <a:spcPts val="500"/>
              </a:spcBef>
              <a:defRPr sz="2450" u="sng"/>
            </a:pPr>
            <a:r>
              <a:rPr dirty="0"/>
              <a:t>Present</a:t>
            </a:r>
            <a:r>
              <a:rPr u="none" dirty="0"/>
              <a:t>: Greater number of roles for data management</a:t>
            </a:r>
            <a:endParaRPr sz="2842" dirty="0"/>
          </a:p>
          <a:p>
            <a:pPr marL="728091" lvl="1" indent="-280035" defTabSz="896111">
              <a:lnSpc>
                <a:spcPct val="80000"/>
              </a:lnSpc>
              <a:spcBef>
                <a:spcPts val="400"/>
              </a:spcBef>
              <a:defRPr sz="1960"/>
            </a:pPr>
            <a:r>
              <a:rPr dirty="0"/>
              <a:t>Data producers, data providers, data consumers, data stewards, etc.</a:t>
            </a:r>
            <a:endParaRPr sz="2450" dirty="0"/>
          </a:p>
          <a:p>
            <a:pPr marL="728091" lvl="1" indent="-280035" defTabSz="896111">
              <a:lnSpc>
                <a:spcPct val="80000"/>
              </a:lnSpc>
              <a:spcBef>
                <a:spcPts val="400"/>
              </a:spcBef>
              <a:defRPr sz="1960"/>
            </a:pPr>
            <a:r>
              <a:rPr dirty="0"/>
              <a:t>Emerging Policies:  </a:t>
            </a:r>
            <a:r>
              <a:rPr lang="en-US" dirty="0" smtClean="0"/>
              <a:t>Data Management Plans</a:t>
            </a:r>
            <a:r>
              <a:rPr dirty="0" smtClean="0"/>
              <a:t>, </a:t>
            </a:r>
            <a:r>
              <a:rPr dirty="0"/>
              <a:t>Data Citation, Public Access </a:t>
            </a:r>
            <a:endParaRPr sz="2450" dirty="0"/>
          </a:p>
          <a:p>
            <a:pPr marL="336042" indent="-336042" defTabSz="896111">
              <a:lnSpc>
                <a:spcPct val="80000"/>
              </a:lnSpc>
              <a:spcBef>
                <a:spcPts val="500"/>
              </a:spcBef>
              <a:defRPr sz="2450" u="sng"/>
            </a:pPr>
            <a:r>
              <a:rPr dirty="0"/>
              <a:t>Future</a:t>
            </a:r>
            <a:r>
              <a:rPr u="none" dirty="0"/>
              <a:t>: Solving grand scientific challenges will require</a:t>
            </a:r>
            <a:endParaRPr sz="2842" dirty="0"/>
          </a:p>
          <a:p>
            <a:pPr marL="728091" lvl="1" indent="-280035" defTabSz="896111">
              <a:lnSpc>
                <a:spcPct val="80000"/>
              </a:lnSpc>
              <a:spcBef>
                <a:spcPts val="400"/>
              </a:spcBef>
              <a:defRPr sz="1960"/>
            </a:pPr>
            <a:r>
              <a:rPr dirty="0"/>
              <a:t>New methods, algorithms, technologies for </a:t>
            </a:r>
            <a:r>
              <a:rPr dirty="0" smtClean="0"/>
              <a:t>data</a:t>
            </a:r>
            <a:r>
              <a:rPr lang="en-US" dirty="0" smtClean="0"/>
              <a:t>-intensive</a:t>
            </a:r>
            <a:r>
              <a:rPr dirty="0" smtClean="0"/>
              <a:t> </a:t>
            </a:r>
            <a:r>
              <a:rPr dirty="0"/>
              <a:t>science and data management</a:t>
            </a:r>
            <a:endParaRPr sz="2450" dirty="0"/>
          </a:p>
          <a:p>
            <a:pPr marL="728091" lvl="1" indent="-280035" defTabSz="896111">
              <a:lnSpc>
                <a:spcPct val="80000"/>
              </a:lnSpc>
              <a:spcBef>
                <a:spcPts val="400"/>
              </a:spcBef>
              <a:defRPr sz="1960"/>
            </a:pPr>
            <a:r>
              <a:rPr lang="en-US" dirty="0" smtClean="0"/>
              <a:t>I</a:t>
            </a:r>
            <a:r>
              <a:rPr dirty="0" smtClean="0"/>
              <a:t>ntegration </a:t>
            </a:r>
            <a:r>
              <a:rPr dirty="0"/>
              <a:t>of diverse, distributed data sets within and </a:t>
            </a:r>
            <a:r>
              <a:rPr dirty="0" smtClean="0"/>
              <a:t>across</a:t>
            </a:r>
            <a:r>
              <a:rPr lang="en-US" dirty="0" smtClean="0"/>
              <a:t> </a:t>
            </a:r>
            <a:r>
              <a:rPr dirty="0" smtClean="0"/>
              <a:t>domains</a:t>
            </a:r>
            <a:endParaRPr sz="2450" dirty="0"/>
          </a:p>
          <a:p>
            <a:pPr marL="728091" lvl="1" indent="-280035" defTabSz="896111">
              <a:lnSpc>
                <a:spcPct val="80000"/>
              </a:lnSpc>
              <a:spcBef>
                <a:spcPts val="400"/>
              </a:spcBef>
              <a:defRPr sz="1960"/>
            </a:pPr>
            <a:r>
              <a:rPr dirty="0"/>
              <a:t>Increased understanding of research data quality and reliability</a:t>
            </a:r>
            <a:endParaRPr sz="2156" dirty="0"/>
          </a:p>
          <a:p>
            <a:pPr marL="728091" lvl="1" indent="-280035" defTabSz="896111">
              <a:lnSpc>
                <a:spcPct val="80000"/>
              </a:lnSpc>
              <a:spcBef>
                <a:spcPts val="400"/>
              </a:spcBef>
              <a:defRPr sz="1960"/>
            </a:pPr>
            <a:r>
              <a:rPr dirty="0" smtClean="0"/>
              <a:t>Prioritiz</a:t>
            </a:r>
            <a:r>
              <a:rPr lang="en-US" dirty="0" smtClean="0"/>
              <a:t>ing</a:t>
            </a:r>
            <a:r>
              <a:rPr dirty="0" smtClean="0"/>
              <a:t> </a:t>
            </a:r>
            <a:r>
              <a:rPr dirty="0"/>
              <a:t>and </a:t>
            </a:r>
            <a:r>
              <a:rPr lang="en-US" dirty="0" smtClean="0"/>
              <a:t>choosing data </a:t>
            </a:r>
            <a:r>
              <a:rPr dirty="0" smtClean="0"/>
              <a:t>for retention</a:t>
            </a:r>
            <a:endParaRPr sz="2450" dirty="0"/>
          </a:p>
          <a:p>
            <a:pPr marL="728091" lvl="1" indent="-280035" defTabSz="896111">
              <a:lnSpc>
                <a:spcPct val="80000"/>
              </a:lnSpc>
              <a:spcBef>
                <a:spcPts val="400"/>
              </a:spcBef>
              <a:defRPr sz="1960"/>
            </a:pPr>
            <a:r>
              <a:rPr dirty="0"/>
              <a:t>More sustainable data infrastructure, community data governance, policy to ensure robust, reliable scientific discovery</a:t>
            </a:r>
            <a:endParaRPr sz="2450" dirty="0"/>
          </a:p>
          <a:p>
            <a:pPr marL="728091" lvl="1" indent="-280035" defTabSz="896111">
              <a:lnSpc>
                <a:spcPct val="80000"/>
              </a:lnSpc>
              <a:spcBef>
                <a:spcPts val="400"/>
              </a:spcBef>
              <a:defRPr sz="1960"/>
            </a:pPr>
            <a:r>
              <a:rPr dirty="0"/>
              <a:t>Data</a:t>
            </a:r>
            <a:r>
              <a:rPr dirty="0" smtClean="0"/>
              <a:t>-</a:t>
            </a:r>
            <a:r>
              <a:rPr lang="en-US" dirty="0" smtClean="0"/>
              <a:t>s</a:t>
            </a:r>
            <a:r>
              <a:rPr dirty="0" smtClean="0"/>
              <a:t>avvy </a:t>
            </a:r>
            <a:r>
              <a:rPr dirty="0"/>
              <a:t>STEM workforce</a:t>
            </a:r>
          </a:p>
        </p:txBody>
      </p:sp>
      <p:sp>
        <p:nvSpPr>
          <p:cNvPr id="326" name="Shape 326"/>
          <p:cNvSpPr>
            <a:spLocks noGrp="1"/>
          </p:cNvSpPr>
          <p:nvPr>
            <p:ph type="title"/>
          </p:nvPr>
        </p:nvSpPr>
        <p:spPr>
          <a:prstGeom prst="rect">
            <a:avLst/>
          </a:prstGeom>
        </p:spPr>
        <p:txBody>
          <a:bodyPr/>
          <a:lstStyle/>
          <a:p>
            <a:pPr>
              <a:defRPr sz="3200"/>
            </a:pPr>
            <a:r>
              <a:rPr lang="en-US" sz="3200" dirty="0" smtClean="0"/>
              <a:t>Data-Intensive Science</a:t>
            </a:r>
            <a:endParaRPr dirty="0"/>
          </a:p>
        </p:txBody>
      </p:sp>
    </p:spTree>
    <p:extLst>
      <p:ext uri="{BB962C8B-B14F-4D97-AF65-F5344CB8AC3E}">
        <p14:creationId xmlns:p14="http://schemas.microsoft.com/office/powerpoint/2010/main" val="367910752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Integration Issues</a:t>
            </a:r>
            <a:endParaRPr lang="en-US" dirty="0"/>
          </a:p>
        </p:txBody>
      </p:sp>
      <p:sp>
        <p:nvSpPr>
          <p:cNvPr id="3" name="Content Placeholder 2"/>
          <p:cNvSpPr>
            <a:spLocks noGrp="1"/>
          </p:cNvSpPr>
          <p:nvPr>
            <p:ph idx="1"/>
          </p:nvPr>
        </p:nvSpPr>
        <p:spPr/>
        <p:txBody>
          <a:bodyPr/>
          <a:lstStyle/>
          <a:p>
            <a:r>
              <a:rPr lang="en-US" dirty="0" smtClean="0"/>
              <a:t>Creating venues for sustained multidisciplinary engagements</a:t>
            </a:r>
          </a:p>
          <a:p>
            <a:endParaRPr lang="en-US" dirty="0" smtClean="0"/>
          </a:p>
          <a:p>
            <a:r>
              <a:rPr lang="en-US" dirty="0" smtClean="0"/>
              <a:t>NSF Big Data Regional Innovation Hubs (BD Hubs)</a:t>
            </a:r>
          </a:p>
          <a:p>
            <a:pPr marL="0" indent="0">
              <a:buNone/>
            </a:pPr>
            <a:endParaRPr lang="en-US" dirty="0"/>
          </a:p>
        </p:txBody>
      </p:sp>
    </p:spTree>
    <p:extLst>
      <p:ext uri="{BB962C8B-B14F-4D97-AF65-F5344CB8AC3E}">
        <p14:creationId xmlns:p14="http://schemas.microsoft.com/office/powerpoint/2010/main" val="558113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2" y="254002"/>
            <a:ext cx="8031162" cy="968771"/>
          </a:xfrm>
        </p:spPr>
        <p:txBody>
          <a:bodyPr>
            <a:normAutofit fontScale="90000"/>
          </a:bodyPr>
          <a:lstStyle/>
          <a:p>
            <a:r>
              <a:rPr lang="en-US" dirty="0" smtClean="0">
                <a:solidFill>
                  <a:schemeClr val="accent1"/>
                </a:solidFill>
                <a:latin typeface="Lato Regular" panose="020F0502020204030203" pitchFamily="34" charset="0"/>
                <a:ea typeface="Lato Regular" panose="020F0502020204030203" pitchFamily="34" charset="0"/>
                <a:cs typeface="Lato Regular" panose="020F0502020204030203" pitchFamily="34" charset="0"/>
              </a:rPr>
              <a:t/>
            </a:r>
            <a:br>
              <a:rPr lang="en-US" dirty="0" smtClean="0">
                <a:solidFill>
                  <a:schemeClr val="accent1"/>
                </a:solidFill>
                <a:latin typeface="Lato Regular" panose="020F0502020204030203" pitchFamily="34" charset="0"/>
                <a:ea typeface="Lato Regular" panose="020F0502020204030203" pitchFamily="34" charset="0"/>
                <a:cs typeface="Lato Regular" panose="020F0502020204030203" pitchFamily="34" charset="0"/>
              </a:rPr>
            </a:br>
            <a:r>
              <a:rPr lang="en-US" sz="3600" dirty="0" err="1">
                <a:solidFill>
                  <a:srgbClr val="1F497D"/>
                </a:solidFill>
                <a:latin typeface="Arial"/>
              </a:rPr>
              <a:t>BDHubs</a:t>
            </a:r>
            <a:r>
              <a:rPr lang="en-US" sz="3600" dirty="0">
                <a:solidFill>
                  <a:srgbClr val="1F497D"/>
                </a:solidFill>
                <a:latin typeface="Arial"/>
              </a:rPr>
              <a:t>: What are the Benefits</a:t>
            </a:r>
            <a:r>
              <a:rPr lang="en-US" sz="3600" dirty="0" smtClean="0">
                <a:solidFill>
                  <a:srgbClr val="1F497D"/>
                </a:solidFill>
                <a:latin typeface="Arial"/>
              </a:rPr>
              <a:t>? </a:t>
            </a:r>
            <a:r>
              <a:rPr lang="en-US" dirty="0" smtClean="0"/>
              <a:t>Partnering?</a:t>
            </a:r>
            <a:endParaRPr lang="en-US" dirty="0"/>
          </a:p>
        </p:txBody>
      </p:sp>
      <p:sp>
        <p:nvSpPr>
          <p:cNvPr id="3" name="Text Placeholder 2"/>
          <p:cNvSpPr>
            <a:spLocks noGrp="1"/>
          </p:cNvSpPr>
          <p:nvPr>
            <p:ph type="body" sz="quarter" idx="13"/>
          </p:nvPr>
        </p:nvSpPr>
        <p:spPr>
          <a:xfrm>
            <a:off x="570458" y="6254752"/>
            <a:ext cx="8034337" cy="450849"/>
          </a:xfrm>
        </p:spPr>
        <p:txBody>
          <a:bodyPr>
            <a:normAutofit/>
          </a:bodyPr>
          <a:lstStyle/>
          <a:p>
            <a:r>
              <a:rPr lang="en-US" sz="2000" dirty="0" smtClean="0">
                <a:solidFill>
                  <a:schemeClr val="tx2">
                    <a:lumMod val="90000"/>
                    <a:lumOff val="10000"/>
                  </a:schemeClr>
                </a:solidFill>
              </a:rPr>
              <a:t>Achieve collectively what is impossible individually</a:t>
            </a:r>
            <a:endParaRPr lang="en-US" sz="2000" dirty="0">
              <a:solidFill>
                <a:schemeClr val="tx2">
                  <a:lumMod val="90000"/>
                  <a:lumOff val="10000"/>
                </a:schemeClr>
              </a:solidFill>
            </a:endParaRPr>
          </a:p>
        </p:txBody>
      </p:sp>
      <p:sp>
        <p:nvSpPr>
          <p:cNvPr id="5" name="Text Placeholder 4"/>
          <p:cNvSpPr>
            <a:spLocks noGrp="1"/>
          </p:cNvSpPr>
          <p:nvPr>
            <p:ph type="body" sz="quarter" idx="15"/>
          </p:nvPr>
        </p:nvSpPr>
        <p:spPr>
          <a:xfrm>
            <a:off x="435101" y="3111188"/>
            <a:ext cx="1698499" cy="755962"/>
          </a:xfrm>
        </p:spPr>
        <p:txBody>
          <a:bodyPr anchor="t"/>
          <a:lstStyle/>
          <a:p>
            <a:r>
              <a:rPr lang="en-US" dirty="0"/>
              <a:t>Initiate </a:t>
            </a:r>
            <a:r>
              <a:rPr lang="en-US" dirty="0" smtClean="0"/>
              <a:t>Partnerships</a:t>
            </a:r>
            <a:endParaRPr lang="en-US" dirty="0"/>
          </a:p>
        </p:txBody>
      </p:sp>
      <p:sp>
        <p:nvSpPr>
          <p:cNvPr id="6" name="Text Placeholder 5"/>
          <p:cNvSpPr>
            <a:spLocks noGrp="1"/>
          </p:cNvSpPr>
          <p:nvPr>
            <p:ph type="body" sz="quarter" idx="16"/>
          </p:nvPr>
        </p:nvSpPr>
        <p:spPr>
          <a:xfrm>
            <a:off x="552451" y="3915860"/>
            <a:ext cx="1527048" cy="2191512"/>
          </a:xfrm>
        </p:spPr>
        <p:txBody>
          <a:bodyPr lIns="91440" rIns="91440">
            <a:normAutofit lnSpcReduction="10000"/>
          </a:bodyPr>
          <a:lstStyle/>
          <a:p>
            <a:r>
              <a:rPr lang="en-US" sz="1100" dirty="0"/>
              <a:t>Hubs will bring </a:t>
            </a:r>
            <a:r>
              <a:rPr lang="en-US" sz="1100" dirty="0" smtClean="0"/>
              <a:t>together academia, industry, non-profits, and government to initiate new partnerships.</a:t>
            </a:r>
          </a:p>
          <a:p>
            <a:r>
              <a:rPr lang="en-US" sz="1100" dirty="0" smtClean="0"/>
              <a:t>By collectively ideating and bringing  together resources from across sectors, partnerships can drive faster innovation and more novel ideas</a:t>
            </a:r>
            <a:endParaRPr lang="en-US" sz="1100" dirty="0"/>
          </a:p>
        </p:txBody>
      </p:sp>
      <p:sp>
        <p:nvSpPr>
          <p:cNvPr id="8" name="Text Placeholder 7"/>
          <p:cNvSpPr>
            <a:spLocks noGrp="1"/>
          </p:cNvSpPr>
          <p:nvPr>
            <p:ph type="body" sz="quarter" idx="18"/>
          </p:nvPr>
        </p:nvSpPr>
        <p:spPr>
          <a:xfrm>
            <a:off x="2178480" y="3111188"/>
            <a:ext cx="1527048" cy="329184"/>
          </a:xfrm>
        </p:spPr>
        <p:txBody>
          <a:bodyPr anchor="t"/>
          <a:lstStyle/>
          <a:p>
            <a:r>
              <a:rPr lang="en-US" dirty="0"/>
              <a:t>Common Resources</a:t>
            </a:r>
          </a:p>
        </p:txBody>
      </p:sp>
      <p:sp>
        <p:nvSpPr>
          <p:cNvPr id="15" name="Text Placeholder 14"/>
          <p:cNvSpPr>
            <a:spLocks noGrp="1"/>
          </p:cNvSpPr>
          <p:nvPr>
            <p:ph type="body" sz="quarter" idx="19"/>
          </p:nvPr>
        </p:nvSpPr>
        <p:spPr>
          <a:xfrm>
            <a:off x="2178480" y="3915860"/>
            <a:ext cx="1527048" cy="2191512"/>
          </a:xfrm>
        </p:spPr>
        <p:txBody>
          <a:bodyPr lIns="91440" rIns="91440">
            <a:normAutofit lnSpcReduction="10000"/>
          </a:bodyPr>
          <a:lstStyle/>
          <a:p>
            <a:r>
              <a:rPr lang="en-US" sz="1100" dirty="0" smtClean="0"/>
              <a:t>Participants </a:t>
            </a:r>
            <a:r>
              <a:rPr lang="en-US" sz="1100" dirty="0"/>
              <a:t>can leverage </a:t>
            </a:r>
            <a:r>
              <a:rPr lang="en-US" sz="1100" dirty="0" smtClean="0"/>
              <a:t>the resources contributed by partners to Hub partnerships.  Hubs can help develop “plug and play” infrastructure resources for partners.  </a:t>
            </a:r>
          </a:p>
          <a:p>
            <a:r>
              <a:rPr lang="en-US" sz="1100" dirty="0" smtClean="0"/>
              <a:t>Resource </a:t>
            </a:r>
            <a:r>
              <a:rPr lang="en-US" sz="1100" dirty="0"/>
              <a:t>providers can find users that  will develop novel applications for their infrastructure</a:t>
            </a:r>
            <a:r>
              <a:rPr lang="en-US" sz="1100" dirty="0" smtClean="0"/>
              <a:t>.</a:t>
            </a:r>
            <a:endParaRPr lang="en-US" sz="1100" dirty="0"/>
          </a:p>
        </p:txBody>
      </p:sp>
      <p:sp>
        <p:nvSpPr>
          <p:cNvPr id="17" name="Text Placeholder 16"/>
          <p:cNvSpPr>
            <a:spLocks noGrp="1"/>
          </p:cNvSpPr>
          <p:nvPr>
            <p:ph type="body" sz="quarter" idx="21"/>
          </p:nvPr>
        </p:nvSpPr>
        <p:spPr>
          <a:xfrm>
            <a:off x="3804509" y="3111188"/>
            <a:ext cx="1527048" cy="329184"/>
          </a:xfrm>
        </p:spPr>
        <p:txBody>
          <a:bodyPr anchor="t"/>
          <a:lstStyle/>
          <a:p>
            <a:r>
              <a:rPr lang="en-US" dirty="0" smtClean="0"/>
              <a:t>Access to Top Talent</a:t>
            </a:r>
            <a:endParaRPr lang="en-US" dirty="0"/>
          </a:p>
        </p:txBody>
      </p:sp>
      <p:sp>
        <p:nvSpPr>
          <p:cNvPr id="18" name="Text Placeholder 17"/>
          <p:cNvSpPr>
            <a:spLocks noGrp="1"/>
          </p:cNvSpPr>
          <p:nvPr>
            <p:ph type="body" sz="quarter" idx="22"/>
          </p:nvPr>
        </p:nvSpPr>
        <p:spPr>
          <a:xfrm>
            <a:off x="3804509" y="3915860"/>
            <a:ext cx="1527048" cy="2191512"/>
          </a:xfrm>
        </p:spPr>
        <p:txBody>
          <a:bodyPr lIns="91440" rIns="91440">
            <a:normAutofit/>
          </a:bodyPr>
          <a:lstStyle/>
          <a:p>
            <a:r>
              <a:rPr lang="en-US" sz="1100" dirty="0" smtClean="0"/>
              <a:t>In a world where demand for Big Data talent far exceeds supply, Hubs will connect partners with students in academia.  </a:t>
            </a:r>
          </a:p>
          <a:p>
            <a:r>
              <a:rPr lang="en-US" sz="1100" dirty="0" smtClean="0"/>
              <a:t>Projects with academia will train those students in projects of interest to partners before they even leave school.</a:t>
            </a:r>
          </a:p>
          <a:p>
            <a:endParaRPr lang="en-US" sz="1100" dirty="0"/>
          </a:p>
        </p:txBody>
      </p:sp>
      <p:sp>
        <p:nvSpPr>
          <p:cNvPr id="20" name="Text Placeholder 19"/>
          <p:cNvSpPr>
            <a:spLocks noGrp="1"/>
          </p:cNvSpPr>
          <p:nvPr>
            <p:ph type="body" sz="quarter" idx="24"/>
          </p:nvPr>
        </p:nvSpPr>
        <p:spPr>
          <a:xfrm>
            <a:off x="5430538" y="3111188"/>
            <a:ext cx="1527048" cy="329184"/>
          </a:xfrm>
        </p:spPr>
        <p:txBody>
          <a:bodyPr anchor="t"/>
          <a:lstStyle/>
          <a:p>
            <a:r>
              <a:rPr lang="en-US" dirty="0" err="1" smtClean="0"/>
              <a:t>ShareD</a:t>
            </a:r>
            <a:r>
              <a:rPr lang="en-US" dirty="0" smtClean="0"/>
              <a:t> Best Practices</a:t>
            </a:r>
            <a:endParaRPr lang="en-US" dirty="0"/>
          </a:p>
        </p:txBody>
      </p:sp>
      <p:sp>
        <p:nvSpPr>
          <p:cNvPr id="21" name="Text Placeholder 20"/>
          <p:cNvSpPr>
            <a:spLocks noGrp="1"/>
          </p:cNvSpPr>
          <p:nvPr>
            <p:ph type="body" sz="quarter" idx="25"/>
          </p:nvPr>
        </p:nvSpPr>
        <p:spPr>
          <a:xfrm>
            <a:off x="5430537" y="3915860"/>
            <a:ext cx="1527048" cy="2191512"/>
          </a:xfrm>
        </p:spPr>
        <p:txBody>
          <a:bodyPr lIns="91440" rIns="91440">
            <a:noAutofit/>
          </a:bodyPr>
          <a:lstStyle/>
          <a:p>
            <a:r>
              <a:rPr lang="en-US" sz="1100" dirty="0" smtClean="0"/>
              <a:t>Big Data practices, especially in a socio-technical context, are increasingly complex.</a:t>
            </a:r>
          </a:p>
          <a:p>
            <a:r>
              <a:rPr lang="en-US" sz="1100" dirty="0" smtClean="0"/>
              <a:t>Partners can develop and share best practices in areas such as privacy, discrimination, and ethics to ensure adoption while minimizing unwanted consequences.</a:t>
            </a:r>
            <a:endParaRPr lang="en-US" sz="1100" dirty="0"/>
          </a:p>
        </p:txBody>
      </p:sp>
      <p:sp>
        <p:nvSpPr>
          <p:cNvPr id="33" name="Text Placeholder 32"/>
          <p:cNvSpPr>
            <a:spLocks noGrp="1"/>
          </p:cNvSpPr>
          <p:nvPr>
            <p:ph type="body" sz="quarter" idx="26"/>
          </p:nvPr>
        </p:nvSpPr>
        <p:spPr>
          <a:xfrm>
            <a:off x="6934201" y="3111188"/>
            <a:ext cx="1706436" cy="755962"/>
          </a:xfrm>
        </p:spPr>
        <p:txBody>
          <a:bodyPr anchor="t"/>
          <a:lstStyle/>
          <a:p>
            <a:r>
              <a:rPr lang="en-US" dirty="0" err="1" smtClean="0"/>
              <a:t>ReduceD</a:t>
            </a:r>
            <a:r>
              <a:rPr lang="en-US" dirty="0" smtClean="0"/>
              <a:t> Coordination costs</a:t>
            </a:r>
            <a:endParaRPr lang="en-US" dirty="0"/>
          </a:p>
        </p:txBody>
      </p:sp>
      <p:sp>
        <p:nvSpPr>
          <p:cNvPr id="34" name="Text Placeholder 33"/>
          <p:cNvSpPr>
            <a:spLocks noGrp="1"/>
          </p:cNvSpPr>
          <p:nvPr>
            <p:ph type="body" sz="quarter" idx="27"/>
          </p:nvPr>
        </p:nvSpPr>
        <p:spPr>
          <a:xfrm>
            <a:off x="7056565" y="3915860"/>
            <a:ext cx="1527048" cy="2191512"/>
          </a:xfrm>
        </p:spPr>
        <p:txBody>
          <a:bodyPr lIns="91440" rIns="91440">
            <a:normAutofit/>
          </a:bodyPr>
          <a:lstStyle/>
          <a:p>
            <a:r>
              <a:rPr lang="en-US" sz="1100" dirty="0" smtClean="0"/>
              <a:t>Partnerships always come with a logistical cost.  With </a:t>
            </a:r>
            <a:r>
              <a:rPr lang="en-US" sz="1100" dirty="0" err="1" smtClean="0"/>
              <a:t>BDHubs</a:t>
            </a:r>
            <a:r>
              <a:rPr lang="en-US" sz="1100" dirty="0" smtClean="0"/>
              <a:t>, NSF will fund the staff and logistics support necessary for more complex collaborations, reducing overhead and maximizing benefits for participants.</a:t>
            </a:r>
            <a:endParaRPr lang="en-US" sz="1100" dirty="0"/>
          </a:p>
        </p:txBody>
      </p:sp>
      <p:grpSp>
        <p:nvGrpSpPr>
          <p:cNvPr id="14" name="Group 13"/>
          <p:cNvGrpSpPr/>
          <p:nvPr/>
        </p:nvGrpSpPr>
        <p:grpSpPr>
          <a:xfrm>
            <a:off x="2257425" y="1509240"/>
            <a:ext cx="1316736" cy="1316735"/>
            <a:chOff x="2257425" y="1878866"/>
            <a:chExt cx="1316736" cy="1316735"/>
          </a:xfrm>
        </p:grpSpPr>
        <p:sp>
          <p:nvSpPr>
            <p:cNvPr id="13" name="AutoShape 18"/>
            <p:cNvSpPr>
              <a:spLocks noChangeAspect="1" noTextEdit="1"/>
            </p:cNvSpPr>
            <p:nvPr/>
          </p:nvSpPr>
          <p:spPr bwMode="auto">
            <a:xfrm>
              <a:off x="2257425" y="1878866"/>
              <a:ext cx="1316736" cy="1316735"/>
            </a:xfrm>
            <a:prstGeom prst="ellipse">
              <a:avLst/>
            </a:prstGeom>
            <a:solidFill>
              <a:schemeClr val="accent1"/>
            </a:solidFill>
            <a:ln w="38100" cap="flat" cmpd="sng" algn="ctr">
              <a:solidFill>
                <a:schemeClr val="accent2"/>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sp>
          <p:nvSpPr>
            <p:cNvPr id="11" name="Freeform 16"/>
            <p:cNvSpPr>
              <a:spLocks noEditPoints="1"/>
            </p:cNvSpPr>
            <p:nvPr/>
          </p:nvSpPr>
          <p:spPr bwMode="auto">
            <a:xfrm>
              <a:off x="2460651" y="2067272"/>
              <a:ext cx="910284" cy="939921"/>
            </a:xfrm>
            <a:custGeom>
              <a:avLst/>
              <a:gdLst>
                <a:gd name="T0" fmla="*/ 1256 w 1660"/>
                <a:gd name="T1" fmla="*/ 0 h 1710"/>
                <a:gd name="T2" fmla="*/ 1156 w 1660"/>
                <a:gd name="T3" fmla="*/ 316 h 1710"/>
                <a:gd name="T4" fmla="*/ 1419 w 1660"/>
                <a:gd name="T5" fmla="*/ 396 h 1710"/>
                <a:gd name="T6" fmla="*/ 1164 w 1660"/>
                <a:gd name="T7" fmla="*/ 396 h 1710"/>
                <a:gd name="T8" fmla="*/ 872 w 1660"/>
                <a:gd name="T9" fmla="*/ 66 h 1710"/>
                <a:gd name="T10" fmla="*/ 0 w 1660"/>
                <a:gd name="T11" fmla="*/ 855 h 1710"/>
                <a:gd name="T12" fmla="*/ 404 w 1660"/>
                <a:gd name="T13" fmla="*/ 1710 h 1710"/>
                <a:gd name="T14" fmla="*/ 504 w 1660"/>
                <a:gd name="T15" fmla="*/ 1394 h 1710"/>
                <a:gd name="T16" fmla="*/ 224 w 1660"/>
                <a:gd name="T17" fmla="*/ 1291 h 1710"/>
                <a:gd name="T18" fmla="*/ 455 w 1660"/>
                <a:gd name="T19" fmla="*/ 1291 h 1710"/>
                <a:gd name="T20" fmla="*/ 788 w 1660"/>
                <a:gd name="T21" fmla="*/ 1291 h 1710"/>
                <a:gd name="T22" fmla="*/ 830 w 1660"/>
                <a:gd name="T23" fmla="*/ 1685 h 1710"/>
                <a:gd name="T24" fmla="*/ 1218 w 1660"/>
                <a:gd name="T25" fmla="*/ 121 h 1710"/>
                <a:gd name="T26" fmla="*/ 1576 w 1660"/>
                <a:gd name="T27" fmla="*/ 896 h 1710"/>
                <a:gd name="T28" fmla="*/ 1226 w 1660"/>
                <a:gd name="T29" fmla="*/ 1208 h 1710"/>
                <a:gd name="T30" fmla="*/ 1140 w 1660"/>
                <a:gd name="T31" fmla="*/ 1208 h 1710"/>
                <a:gd name="T32" fmla="*/ 872 w 1660"/>
                <a:gd name="T33" fmla="*/ 896 h 1710"/>
                <a:gd name="T34" fmla="*/ 1140 w 1660"/>
                <a:gd name="T35" fmla="*/ 1208 h 1710"/>
                <a:gd name="T36" fmla="*/ 1265 w 1660"/>
                <a:gd name="T37" fmla="*/ 813 h 1710"/>
                <a:gd name="T38" fmla="*/ 1475 w 1660"/>
                <a:gd name="T39" fmla="*/ 479 h 1710"/>
                <a:gd name="T40" fmla="*/ 1134 w 1660"/>
                <a:gd name="T41" fmla="*/ 479 h 1710"/>
                <a:gd name="T42" fmla="*/ 872 w 1660"/>
                <a:gd name="T43" fmla="*/ 813 h 1710"/>
                <a:gd name="T44" fmla="*/ 1134 w 1660"/>
                <a:gd name="T45" fmla="*/ 479 h 1710"/>
                <a:gd name="T46" fmla="*/ 184 w 1660"/>
                <a:gd name="T47" fmla="*/ 479 h 1710"/>
                <a:gd name="T48" fmla="*/ 356 w 1660"/>
                <a:gd name="T49" fmla="*/ 813 h 1710"/>
                <a:gd name="T50" fmla="*/ 493 w 1660"/>
                <a:gd name="T51" fmla="*/ 479 h 1710"/>
                <a:gd name="T52" fmla="*/ 788 w 1660"/>
                <a:gd name="T53" fmla="*/ 813 h 1710"/>
                <a:gd name="T54" fmla="*/ 493 w 1660"/>
                <a:gd name="T55" fmla="*/ 479 h 1710"/>
                <a:gd name="T56" fmla="*/ 560 w 1660"/>
                <a:gd name="T57" fmla="*/ 317 h 1710"/>
                <a:gd name="T58" fmla="*/ 788 w 1660"/>
                <a:gd name="T59" fmla="*/ 396 h 1710"/>
                <a:gd name="T60" fmla="*/ 574 w 1660"/>
                <a:gd name="T61" fmla="*/ 153 h 1710"/>
                <a:gd name="T62" fmla="*/ 433 w 1660"/>
                <a:gd name="T63" fmla="*/ 396 h 1710"/>
                <a:gd name="T64" fmla="*/ 574 w 1660"/>
                <a:gd name="T65" fmla="*/ 153 h 1710"/>
                <a:gd name="T66" fmla="*/ 356 w 1660"/>
                <a:gd name="T67" fmla="*/ 896 h 1710"/>
                <a:gd name="T68" fmla="*/ 172 w 1660"/>
                <a:gd name="T69" fmla="*/ 1208 h 1710"/>
                <a:gd name="T70" fmla="*/ 486 w 1660"/>
                <a:gd name="T71" fmla="*/ 1208 h 1710"/>
                <a:gd name="T72" fmla="*/ 788 w 1660"/>
                <a:gd name="T73" fmla="*/ 896 h 1710"/>
                <a:gd name="T74" fmla="*/ 486 w 1660"/>
                <a:gd name="T75" fmla="*/ 1208 h 1710"/>
                <a:gd name="T76" fmla="*/ 872 w 1660"/>
                <a:gd name="T77" fmla="*/ 1597 h 1710"/>
                <a:gd name="T78" fmla="*/ 1114 w 1660"/>
                <a:gd name="T79" fmla="*/ 1291 h 1710"/>
                <a:gd name="T80" fmla="*/ 1203 w 1660"/>
                <a:gd name="T81" fmla="*/ 1291 h 1710"/>
                <a:gd name="T82" fmla="*/ 1058 w 1660"/>
                <a:gd name="T83" fmla="*/ 1567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0" h="1710">
                  <a:moveTo>
                    <a:pt x="1218" y="121"/>
                  </a:moveTo>
                  <a:cubicBezTo>
                    <a:pt x="1256" y="0"/>
                    <a:pt x="1256" y="0"/>
                    <a:pt x="1256" y="0"/>
                  </a:cubicBezTo>
                  <a:cubicBezTo>
                    <a:pt x="933" y="72"/>
                    <a:pt x="933" y="72"/>
                    <a:pt x="933" y="72"/>
                  </a:cubicBezTo>
                  <a:cubicBezTo>
                    <a:pt x="1156" y="316"/>
                    <a:pt x="1156" y="316"/>
                    <a:pt x="1156" y="316"/>
                  </a:cubicBezTo>
                  <a:cubicBezTo>
                    <a:pt x="1193" y="201"/>
                    <a:pt x="1193" y="201"/>
                    <a:pt x="1193" y="201"/>
                  </a:cubicBezTo>
                  <a:cubicBezTo>
                    <a:pt x="1282" y="251"/>
                    <a:pt x="1358" y="317"/>
                    <a:pt x="1419" y="396"/>
                  </a:cubicBezTo>
                  <a:cubicBezTo>
                    <a:pt x="1165" y="396"/>
                    <a:pt x="1165" y="396"/>
                    <a:pt x="1165" y="396"/>
                  </a:cubicBezTo>
                  <a:cubicBezTo>
                    <a:pt x="1165" y="396"/>
                    <a:pt x="1164" y="396"/>
                    <a:pt x="1164" y="396"/>
                  </a:cubicBezTo>
                  <a:cubicBezTo>
                    <a:pt x="872" y="396"/>
                    <a:pt x="872" y="396"/>
                    <a:pt x="872" y="396"/>
                  </a:cubicBezTo>
                  <a:cubicBezTo>
                    <a:pt x="872" y="66"/>
                    <a:pt x="872" y="66"/>
                    <a:pt x="872" y="66"/>
                  </a:cubicBezTo>
                  <a:cubicBezTo>
                    <a:pt x="872" y="43"/>
                    <a:pt x="853" y="24"/>
                    <a:pt x="830" y="24"/>
                  </a:cubicBezTo>
                  <a:cubicBezTo>
                    <a:pt x="372" y="24"/>
                    <a:pt x="0" y="397"/>
                    <a:pt x="0" y="855"/>
                  </a:cubicBezTo>
                  <a:cubicBezTo>
                    <a:pt x="0" y="1163"/>
                    <a:pt x="172" y="1446"/>
                    <a:pt x="442" y="1589"/>
                  </a:cubicBezTo>
                  <a:cubicBezTo>
                    <a:pt x="404" y="1710"/>
                    <a:pt x="404" y="1710"/>
                    <a:pt x="404" y="1710"/>
                  </a:cubicBezTo>
                  <a:cubicBezTo>
                    <a:pt x="728" y="1638"/>
                    <a:pt x="728" y="1638"/>
                    <a:pt x="728" y="1638"/>
                  </a:cubicBezTo>
                  <a:cubicBezTo>
                    <a:pt x="504" y="1394"/>
                    <a:pt x="504" y="1394"/>
                    <a:pt x="504" y="1394"/>
                  </a:cubicBezTo>
                  <a:cubicBezTo>
                    <a:pt x="468" y="1509"/>
                    <a:pt x="468" y="1509"/>
                    <a:pt x="468" y="1509"/>
                  </a:cubicBezTo>
                  <a:cubicBezTo>
                    <a:pt x="370" y="1455"/>
                    <a:pt x="287" y="1380"/>
                    <a:pt x="224" y="1291"/>
                  </a:cubicBezTo>
                  <a:cubicBezTo>
                    <a:pt x="455" y="1291"/>
                    <a:pt x="455" y="1291"/>
                    <a:pt x="455" y="1291"/>
                  </a:cubicBezTo>
                  <a:cubicBezTo>
                    <a:pt x="455" y="1291"/>
                    <a:pt x="455" y="1291"/>
                    <a:pt x="455" y="1291"/>
                  </a:cubicBezTo>
                  <a:cubicBezTo>
                    <a:pt x="455" y="1291"/>
                    <a:pt x="455" y="1291"/>
                    <a:pt x="455" y="1291"/>
                  </a:cubicBezTo>
                  <a:cubicBezTo>
                    <a:pt x="788" y="1291"/>
                    <a:pt x="788" y="1291"/>
                    <a:pt x="788" y="1291"/>
                  </a:cubicBezTo>
                  <a:cubicBezTo>
                    <a:pt x="788" y="1644"/>
                    <a:pt x="788" y="1644"/>
                    <a:pt x="788" y="1644"/>
                  </a:cubicBezTo>
                  <a:cubicBezTo>
                    <a:pt x="788" y="1667"/>
                    <a:pt x="807" y="1685"/>
                    <a:pt x="830" y="1685"/>
                  </a:cubicBezTo>
                  <a:cubicBezTo>
                    <a:pt x="1288" y="1685"/>
                    <a:pt x="1660" y="1313"/>
                    <a:pt x="1660" y="855"/>
                  </a:cubicBezTo>
                  <a:cubicBezTo>
                    <a:pt x="1660" y="547"/>
                    <a:pt x="1488" y="264"/>
                    <a:pt x="1218" y="121"/>
                  </a:cubicBezTo>
                  <a:close/>
                  <a:moveTo>
                    <a:pt x="1265" y="896"/>
                  </a:moveTo>
                  <a:cubicBezTo>
                    <a:pt x="1576" y="896"/>
                    <a:pt x="1576" y="896"/>
                    <a:pt x="1576" y="896"/>
                  </a:cubicBezTo>
                  <a:cubicBezTo>
                    <a:pt x="1570" y="1009"/>
                    <a:pt x="1539" y="1114"/>
                    <a:pt x="1488" y="1208"/>
                  </a:cubicBezTo>
                  <a:cubicBezTo>
                    <a:pt x="1226" y="1208"/>
                    <a:pt x="1226" y="1208"/>
                    <a:pt x="1226" y="1208"/>
                  </a:cubicBezTo>
                  <a:cubicBezTo>
                    <a:pt x="1249" y="1113"/>
                    <a:pt x="1263" y="1008"/>
                    <a:pt x="1265" y="896"/>
                  </a:cubicBezTo>
                  <a:close/>
                  <a:moveTo>
                    <a:pt x="1140" y="1208"/>
                  </a:moveTo>
                  <a:cubicBezTo>
                    <a:pt x="872" y="1208"/>
                    <a:pt x="872" y="1208"/>
                    <a:pt x="872" y="1208"/>
                  </a:cubicBezTo>
                  <a:cubicBezTo>
                    <a:pt x="872" y="896"/>
                    <a:pt x="872" y="896"/>
                    <a:pt x="872" y="896"/>
                  </a:cubicBezTo>
                  <a:cubicBezTo>
                    <a:pt x="1182" y="896"/>
                    <a:pt x="1182" y="896"/>
                    <a:pt x="1182" y="896"/>
                  </a:cubicBezTo>
                  <a:cubicBezTo>
                    <a:pt x="1179" y="1008"/>
                    <a:pt x="1164" y="1114"/>
                    <a:pt x="1140" y="1208"/>
                  </a:cubicBezTo>
                  <a:close/>
                  <a:moveTo>
                    <a:pt x="1576" y="813"/>
                  </a:moveTo>
                  <a:cubicBezTo>
                    <a:pt x="1265" y="813"/>
                    <a:pt x="1265" y="813"/>
                    <a:pt x="1265" y="813"/>
                  </a:cubicBezTo>
                  <a:cubicBezTo>
                    <a:pt x="1262" y="696"/>
                    <a:pt x="1247" y="582"/>
                    <a:pt x="1220" y="479"/>
                  </a:cubicBezTo>
                  <a:cubicBezTo>
                    <a:pt x="1475" y="479"/>
                    <a:pt x="1475" y="479"/>
                    <a:pt x="1475" y="479"/>
                  </a:cubicBezTo>
                  <a:cubicBezTo>
                    <a:pt x="1534" y="579"/>
                    <a:pt x="1569" y="694"/>
                    <a:pt x="1576" y="813"/>
                  </a:cubicBezTo>
                  <a:close/>
                  <a:moveTo>
                    <a:pt x="1134" y="479"/>
                  </a:moveTo>
                  <a:cubicBezTo>
                    <a:pt x="1163" y="581"/>
                    <a:pt x="1179" y="695"/>
                    <a:pt x="1182" y="813"/>
                  </a:cubicBezTo>
                  <a:cubicBezTo>
                    <a:pt x="872" y="813"/>
                    <a:pt x="872" y="813"/>
                    <a:pt x="872" y="813"/>
                  </a:cubicBezTo>
                  <a:cubicBezTo>
                    <a:pt x="872" y="479"/>
                    <a:pt x="872" y="479"/>
                    <a:pt x="872" y="479"/>
                  </a:cubicBezTo>
                  <a:lnTo>
                    <a:pt x="1134" y="479"/>
                  </a:lnTo>
                  <a:close/>
                  <a:moveTo>
                    <a:pt x="84" y="813"/>
                  </a:moveTo>
                  <a:cubicBezTo>
                    <a:pt x="90" y="692"/>
                    <a:pt x="126" y="578"/>
                    <a:pt x="184" y="479"/>
                  </a:cubicBezTo>
                  <a:cubicBezTo>
                    <a:pt x="406" y="479"/>
                    <a:pt x="406" y="479"/>
                    <a:pt x="406" y="479"/>
                  </a:cubicBezTo>
                  <a:cubicBezTo>
                    <a:pt x="376" y="582"/>
                    <a:pt x="359" y="695"/>
                    <a:pt x="356" y="813"/>
                  </a:cubicBezTo>
                  <a:lnTo>
                    <a:pt x="84" y="813"/>
                  </a:lnTo>
                  <a:close/>
                  <a:moveTo>
                    <a:pt x="493" y="479"/>
                  </a:moveTo>
                  <a:cubicBezTo>
                    <a:pt x="788" y="479"/>
                    <a:pt x="788" y="479"/>
                    <a:pt x="788" y="479"/>
                  </a:cubicBezTo>
                  <a:cubicBezTo>
                    <a:pt x="788" y="813"/>
                    <a:pt x="788" y="813"/>
                    <a:pt x="788" y="813"/>
                  </a:cubicBezTo>
                  <a:cubicBezTo>
                    <a:pt x="439" y="813"/>
                    <a:pt x="439" y="813"/>
                    <a:pt x="439" y="813"/>
                  </a:cubicBezTo>
                  <a:cubicBezTo>
                    <a:pt x="443" y="694"/>
                    <a:pt x="461" y="580"/>
                    <a:pt x="493" y="479"/>
                  </a:cubicBezTo>
                  <a:close/>
                  <a:moveTo>
                    <a:pt x="523" y="396"/>
                  </a:moveTo>
                  <a:cubicBezTo>
                    <a:pt x="534" y="368"/>
                    <a:pt x="547" y="342"/>
                    <a:pt x="560" y="317"/>
                  </a:cubicBezTo>
                  <a:cubicBezTo>
                    <a:pt x="624" y="201"/>
                    <a:pt x="704" y="130"/>
                    <a:pt x="788" y="112"/>
                  </a:cubicBezTo>
                  <a:cubicBezTo>
                    <a:pt x="788" y="396"/>
                    <a:pt x="788" y="396"/>
                    <a:pt x="788" y="396"/>
                  </a:cubicBezTo>
                  <a:lnTo>
                    <a:pt x="523" y="396"/>
                  </a:lnTo>
                  <a:close/>
                  <a:moveTo>
                    <a:pt x="574" y="153"/>
                  </a:moveTo>
                  <a:cubicBezTo>
                    <a:pt x="543" y="187"/>
                    <a:pt x="514" y="229"/>
                    <a:pt x="487" y="277"/>
                  </a:cubicBezTo>
                  <a:cubicBezTo>
                    <a:pt x="467" y="314"/>
                    <a:pt x="449" y="354"/>
                    <a:pt x="433" y="396"/>
                  </a:cubicBezTo>
                  <a:cubicBezTo>
                    <a:pt x="241" y="396"/>
                    <a:pt x="241" y="396"/>
                    <a:pt x="241" y="396"/>
                  </a:cubicBezTo>
                  <a:cubicBezTo>
                    <a:pt x="326" y="286"/>
                    <a:pt x="442" y="201"/>
                    <a:pt x="574" y="153"/>
                  </a:cubicBezTo>
                  <a:close/>
                  <a:moveTo>
                    <a:pt x="84" y="896"/>
                  </a:moveTo>
                  <a:cubicBezTo>
                    <a:pt x="356" y="896"/>
                    <a:pt x="356" y="896"/>
                    <a:pt x="356" y="896"/>
                  </a:cubicBezTo>
                  <a:cubicBezTo>
                    <a:pt x="359" y="1005"/>
                    <a:pt x="374" y="1111"/>
                    <a:pt x="400" y="1208"/>
                  </a:cubicBezTo>
                  <a:cubicBezTo>
                    <a:pt x="172" y="1208"/>
                    <a:pt x="172" y="1208"/>
                    <a:pt x="172" y="1208"/>
                  </a:cubicBezTo>
                  <a:cubicBezTo>
                    <a:pt x="121" y="1113"/>
                    <a:pt x="90" y="1007"/>
                    <a:pt x="84" y="896"/>
                  </a:cubicBezTo>
                  <a:close/>
                  <a:moveTo>
                    <a:pt x="486" y="1208"/>
                  </a:moveTo>
                  <a:cubicBezTo>
                    <a:pt x="458" y="1112"/>
                    <a:pt x="442" y="1006"/>
                    <a:pt x="439" y="896"/>
                  </a:cubicBezTo>
                  <a:cubicBezTo>
                    <a:pt x="788" y="896"/>
                    <a:pt x="788" y="896"/>
                    <a:pt x="788" y="896"/>
                  </a:cubicBezTo>
                  <a:cubicBezTo>
                    <a:pt x="788" y="1208"/>
                    <a:pt x="788" y="1208"/>
                    <a:pt x="788" y="1208"/>
                  </a:cubicBezTo>
                  <a:lnTo>
                    <a:pt x="486" y="1208"/>
                  </a:lnTo>
                  <a:close/>
                  <a:moveTo>
                    <a:pt x="1114" y="1291"/>
                  </a:moveTo>
                  <a:cubicBezTo>
                    <a:pt x="1057" y="1456"/>
                    <a:pt x="970" y="1571"/>
                    <a:pt x="872" y="1597"/>
                  </a:cubicBezTo>
                  <a:cubicBezTo>
                    <a:pt x="872" y="1291"/>
                    <a:pt x="872" y="1291"/>
                    <a:pt x="872" y="1291"/>
                  </a:cubicBezTo>
                  <a:lnTo>
                    <a:pt x="1114" y="1291"/>
                  </a:lnTo>
                  <a:close/>
                  <a:moveTo>
                    <a:pt x="1058" y="1567"/>
                  </a:moveTo>
                  <a:cubicBezTo>
                    <a:pt x="1117" y="1499"/>
                    <a:pt x="1167" y="1404"/>
                    <a:pt x="1203" y="1291"/>
                  </a:cubicBezTo>
                  <a:cubicBezTo>
                    <a:pt x="1436" y="1291"/>
                    <a:pt x="1436" y="1291"/>
                    <a:pt x="1436" y="1291"/>
                  </a:cubicBezTo>
                  <a:cubicBezTo>
                    <a:pt x="1344" y="1420"/>
                    <a:pt x="1212" y="1518"/>
                    <a:pt x="1058" y="15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grpSp>
      <p:grpSp>
        <p:nvGrpSpPr>
          <p:cNvPr id="68" name="Group 67"/>
          <p:cNvGrpSpPr/>
          <p:nvPr/>
        </p:nvGrpSpPr>
        <p:grpSpPr>
          <a:xfrm>
            <a:off x="7135814" y="1509236"/>
            <a:ext cx="1316736" cy="1316736"/>
            <a:chOff x="7326313" y="-1238250"/>
            <a:chExt cx="987425" cy="987425"/>
          </a:xfrm>
        </p:grpSpPr>
        <p:sp>
          <p:nvSpPr>
            <p:cNvPr id="46" name="AutoShape 41"/>
            <p:cNvSpPr>
              <a:spLocks noChangeAspect="1" noTextEdit="1"/>
            </p:cNvSpPr>
            <p:nvPr/>
          </p:nvSpPr>
          <p:spPr bwMode="auto">
            <a:xfrm>
              <a:off x="7326313" y="-1238250"/>
              <a:ext cx="987425" cy="987425"/>
            </a:xfrm>
            <a:prstGeom prst="ellipse">
              <a:avLst/>
            </a:prstGeom>
            <a:solidFill>
              <a:schemeClr val="accent1"/>
            </a:solidFill>
            <a:ln w="38100" cap="flat" cmpd="sng" algn="ctr">
              <a:solidFill>
                <a:schemeClr val="accent2"/>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grpSp>
          <p:nvGrpSpPr>
            <p:cNvPr id="53" name="Group 52"/>
            <p:cNvGrpSpPr/>
            <p:nvPr/>
          </p:nvGrpSpPr>
          <p:grpSpPr>
            <a:xfrm>
              <a:off x="7524751" y="-1039813"/>
              <a:ext cx="592138" cy="588963"/>
              <a:chOff x="7524751" y="-1039813"/>
              <a:chExt cx="592138" cy="588963"/>
            </a:xfrm>
          </p:grpSpPr>
          <p:sp>
            <p:nvSpPr>
              <p:cNvPr id="49" name="Freeform 45"/>
              <p:cNvSpPr>
                <a:spLocks noEditPoints="1"/>
              </p:cNvSpPr>
              <p:nvPr/>
            </p:nvSpPr>
            <p:spPr bwMode="auto">
              <a:xfrm>
                <a:off x="7524751" y="-1039813"/>
                <a:ext cx="592138" cy="506413"/>
              </a:xfrm>
              <a:custGeom>
                <a:avLst/>
                <a:gdLst>
                  <a:gd name="T0" fmla="*/ 1437 w 1440"/>
                  <a:gd name="T1" fmla="*/ 33 h 1231"/>
                  <a:gd name="T2" fmla="*/ 1393 w 1440"/>
                  <a:gd name="T3" fmla="*/ 4 h 1231"/>
                  <a:gd name="T4" fmla="*/ 1272 w 1440"/>
                  <a:gd name="T5" fmla="*/ 27 h 1231"/>
                  <a:gd name="T6" fmla="*/ 1244 w 1440"/>
                  <a:gd name="T7" fmla="*/ 52 h 1231"/>
                  <a:gd name="T8" fmla="*/ 1202 w 1440"/>
                  <a:gd name="T9" fmla="*/ 177 h 1231"/>
                  <a:gd name="T10" fmla="*/ 37 w 1440"/>
                  <a:gd name="T11" fmla="*/ 211 h 1231"/>
                  <a:gd name="T12" fmla="*/ 10 w 1440"/>
                  <a:gd name="T13" fmla="*/ 224 h 1231"/>
                  <a:gd name="T14" fmla="*/ 1 w 1440"/>
                  <a:gd name="T15" fmla="*/ 253 h 1231"/>
                  <a:gd name="T16" fmla="*/ 68 w 1440"/>
                  <a:gd name="T17" fmla="*/ 798 h 1231"/>
                  <a:gd name="T18" fmla="*/ 102 w 1440"/>
                  <a:gd name="T19" fmla="*/ 831 h 1231"/>
                  <a:gd name="T20" fmla="*/ 993 w 1440"/>
                  <a:gd name="T21" fmla="*/ 908 h 1231"/>
                  <a:gd name="T22" fmla="*/ 1176 w 1440"/>
                  <a:gd name="T23" fmla="*/ 1072 h 1231"/>
                  <a:gd name="T24" fmla="*/ 1182 w 1440"/>
                  <a:gd name="T25" fmla="*/ 1123 h 1231"/>
                  <a:gd name="T26" fmla="*/ 1122 w 1440"/>
                  <a:gd name="T27" fmla="*/ 1155 h 1231"/>
                  <a:gd name="T28" fmla="*/ 80 w 1440"/>
                  <a:gd name="T29" fmla="*/ 1155 h 1231"/>
                  <a:gd name="T30" fmla="*/ 43 w 1440"/>
                  <a:gd name="T31" fmla="*/ 1193 h 1231"/>
                  <a:gd name="T32" fmla="*/ 80 w 1440"/>
                  <a:gd name="T33" fmla="*/ 1231 h 1231"/>
                  <a:gd name="T34" fmla="*/ 1122 w 1440"/>
                  <a:gd name="T35" fmla="*/ 1231 h 1231"/>
                  <a:gd name="T36" fmla="*/ 1252 w 1440"/>
                  <a:gd name="T37" fmla="*/ 1148 h 1231"/>
                  <a:gd name="T38" fmla="*/ 1224 w 1440"/>
                  <a:gd name="T39" fmla="*/ 1014 h 1231"/>
                  <a:gd name="T40" fmla="*/ 1052 w 1440"/>
                  <a:gd name="T41" fmla="*/ 861 h 1231"/>
                  <a:gd name="T42" fmla="*/ 1308 w 1440"/>
                  <a:gd name="T43" fmla="*/ 96 h 1231"/>
                  <a:gd name="T44" fmla="*/ 1407 w 1440"/>
                  <a:gd name="T45" fmla="*/ 77 h 1231"/>
                  <a:gd name="T46" fmla="*/ 1437 w 1440"/>
                  <a:gd name="T47" fmla="*/ 33 h 1231"/>
                  <a:gd name="T48" fmla="*/ 525 w 1440"/>
                  <a:gd name="T49" fmla="*/ 272 h 1231"/>
                  <a:gd name="T50" fmla="*/ 684 w 1440"/>
                  <a:gd name="T51" fmla="*/ 267 h 1231"/>
                  <a:gd name="T52" fmla="*/ 684 w 1440"/>
                  <a:gd name="T53" fmla="*/ 806 h 1231"/>
                  <a:gd name="T54" fmla="*/ 525 w 1440"/>
                  <a:gd name="T55" fmla="*/ 792 h 1231"/>
                  <a:gd name="T56" fmla="*/ 525 w 1440"/>
                  <a:gd name="T57" fmla="*/ 272 h 1231"/>
                  <a:gd name="T58" fmla="*/ 450 w 1440"/>
                  <a:gd name="T59" fmla="*/ 785 h 1231"/>
                  <a:gd name="T60" fmla="*/ 289 w 1440"/>
                  <a:gd name="T61" fmla="*/ 771 h 1231"/>
                  <a:gd name="T62" fmla="*/ 289 w 1440"/>
                  <a:gd name="T63" fmla="*/ 279 h 1231"/>
                  <a:gd name="T64" fmla="*/ 450 w 1440"/>
                  <a:gd name="T65" fmla="*/ 274 h 1231"/>
                  <a:gd name="T66" fmla="*/ 450 w 1440"/>
                  <a:gd name="T67" fmla="*/ 785 h 1231"/>
                  <a:gd name="T68" fmla="*/ 763 w 1440"/>
                  <a:gd name="T69" fmla="*/ 265 h 1231"/>
                  <a:gd name="T70" fmla="*/ 919 w 1440"/>
                  <a:gd name="T71" fmla="*/ 260 h 1231"/>
                  <a:gd name="T72" fmla="*/ 919 w 1440"/>
                  <a:gd name="T73" fmla="*/ 826 h 1231"/>
                  <a:gd name="T74" fmla="*/ 763 w 1440"/>
                  <a:gd name="T75" fmla="*/ 813 h 1231"/>
                  <a:gd name="T76" fmla="*/ 763 w 1440"/>
                  <a:gd name="T77" fmla="*/ 265 h 1231"/>
                  <a:gd name="T78" fmla="*/ 81 w 1440"/>
                  <a:gd name="T79" fmla="*/ 285 h 1231"/>
                  <a:gd name="T80" fmla="*/ 215 w 1440"/>
                  <a:gd name="T81" fmla="*/ 281 h 1231"/>
                  <a:gd name="T82" fmla="*/ 215 w 1440"/>
                  <a:gd name="T83" fmla="*/ 765 h 1231"/>
                  <a:gd name="T84" fmla="*/ 139 w 1440"/>
                  <a:gd name="T85" fmla="*/ 758 h 1231"/>
                  <a:gd name="T86" fmla="*/ 81 w 1440"/>
                  <a:gd name="T87" fmla="*/ 285 h 1231"/>
                  <a:gd name="T88" fmla="*/ 999 w 1440"/>
                  <a:gd name="T89" fmla="*/ 784 h 1231"/>
                  <a:gd name="T90" fmla="*/ 999 w 1440"/>
                  <a:gd name="T91" fmla="*/ 258 h 1231"/>
                  <a:gd name="T92" fmla="*/ 1176 w 1440"/>
                  <a:gd name="T93" fmla="*/ 253 h 1231"/>
                  <a:gd name="T94" fmla="*/ 999 w 1440"/>
                  <a:gd name="T95" fmla="*/ 784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0" h="1231">
                    <a:moveTo>
                      <a:pt x="1437" y="33"/>
                    </a:moveTo>
                    <a:cubicBezTo>
                      <a:pt x="1433" y="13"/>
                      <a:pt x="1413" y="0"/>
                      <a:pt x="1393" y="4"/>
                    </a:cubicBezTo>
                    <a:cubicBezTo>
                      <a:pt x="1272" y="27"/>
                      <a:pt x="1272" y="27"/>
                      <a:pt x="1272" y="27"/>
                    </a:cubicBezTo>
                    <a:cubicBezTo>
                      <a:pt x="1259" y="29"/>
                      <a:pt x="1248" y="39"/>
                      <a:pt x="1244" y="52"/>
                    </a:cubicBezTo>
                    <a:cubicBezTo>
                      <a:pt x="1202" y="177"/>
                      <a:pt x="1202" y="177"/>
                      <a:pt x="1202" y="177"/>
                    </a:cubicBezTo>
                    <a:cubicBezTo>
                      <a:pt x="37" y="211"/>
                      <a:pt x="37" y="211"/>
                      <a:pt x="37" y="211"/>
                    </a:cubicBezTo>
                    <a:cubicBezTo>
                      <a:pt x="27" y="211"/>
                      <a:pt x="17" y="216"/>
                      <a:pt x="10" y="224"/>
                    </a:cubicBezTo>
                    <a:cubicBezTo>
                      <a:pt x="3" y="232"/>
                      <a:pt x="0" y="243"/>
                      <a:pt x="1" y="253"/>
                    </a:cubicBezTo>
                    <a:cubicBezTo>
                      <a:pt x="68" y="798"/>
                      <a:pt x="68" y="798"/>
                      <a:pt x="68" y="798"/>
                    </a:cubicBezTo>
                    <a:cubicBezTo>
                      <a:pt x="70" y="815"/>
                      <a:pt x="84" y="829"/>
                      <a:pt x="102" y="831"/>
                    </a:cubicBezTo>
                    <a:cubicBezTo>
                      <a:pt x="993" y="908"/>
                      <a:pt x="993" y="908"/>
                      <a:pt x="993" y="908"/>
                    </a:cubicBezTo>
                    <a:cubicBezTo>
                      <a:pt x="1027" y="939"/>
                      <a:pt x="1144" y="1045"/>
                      <a:pt x="1176" y="1072"/>
                    </a:cubicBezTo>
                    <a:cubicBezTo>
                      <a:pt x="1182" y="1076"/>
                      <a:pt x="1190" y="1100"/>
                      <a:pt x="1182" y="1123"/>
                    </a:cubicBezTo>
                    <a:cubicBezTo>
                      <a:pt x="1174" y="1144"/>
                      <a:pt x="1154" y="1155"/>
                      <a:pt x="1122" y="1155"/>
                    </a:cubicBezTo>
                    <a:cubicBezTo>
                      <a:pt x="80" y="1155"/>
                      <a:pt x="80" y="1155"/>
                      <a:pt x="80" y="1155"/>
                    </a:cubicBezTo>
                    <a:cubicBezTo>
                      <a:pt x="59" y="1155"/>
                      <a:pt x="43" y="1172"/>
                      <a:pt x="43" y="1193"/>
                    </a:cubicBezTo>
                    <a:cubicBezTo>
                      <a:pt x="43" y="1214"/>
                      <a:pt x="59" y="1231"/>
                      <a:pt x="80" y="1231"/>
                    </a:cubicBezTo>
                    <a:cubicBezTo>
                      <a:pt x="1122" y="1231"/>
                      <a:pt x="1122" y="1231"/>
                      <a:pt x="1122" y="1231"/>
                    </a:cubicBezTo>
                    <a:cubicBezTo>
                      <a:pt x="1186" y="1231"/>
                      <a:pt x="1234" y="1201"/>
                      <a:pt x="1252" y="1148"/>
                    </a:cubicBezTo>
                    <a:cubicBezTo>
                      <a:pt x="1270" y="1100"/>
                      <a:pt x="1257" y="1041"/>
                      <a:pt x="1224" y="1014"/>
                    </a:cubicBezTo>
                    <a:cubicBezTo>
                      <a:pt x="1196" y="990"/>
                      <a:pt x="1094" y="898"/>
                      <a:pt x="1052" y="861"/>
                    </a:cubicBezTo>
                    <a:cubicBezTo>
                      <a:pt x="1308" y="96"/>
                      <a:pt x="1308" y="96"/>
                      <a:pt x="1308" y="96"/>
                    </a:cubicBezTo>
                    <a:cubicBezTo>
                      <a:pt x="1407" y="77"/>
                      <a:pt x="1407" y="77"/>
                      <a:pt x="1407" y="77"/>
                    </a:cubicBezTo>
                    <a:cubicBezTo>
                      <a:pt x="1427" y="73"/>
                      <a:pt x="1440" y="54"/>
                      <a:pt x="1437" y="33"/>
                    </a:cubicBezTo>
                    <a:close/>
                    <a:moveTo>
                      <a:pt x="525" y="272"/>
                    </a:moveTo>
                    <a:cubicBezTo>
                      <a:pt x="684" y="267"/>
                      <a:pt x="684" y="267"/>
                      <a:pt x="684" y="267"/>
                    </a:cubicBezTo>
                    <a:cubicBezTo>
                      <a:pt x="684" y="806"/>
                      <a:pt x="684" y="806"/>
                      <a:pt x="684" y="806"/>
                    </a:cubicBezTo>
                    <a:cubicBezTo>
                      <a:pt x="525" y="792"/>
                      <a:pt x="525" y="792"/>
                      <a:pt x="525" y="792"/>
                    </a:cubicBezTo>
                    <a:lnTo>
                      <a:pt x="525" y="272"/>
                    </a:lnTo>
                    <a:close/>
                    <a:moveTo>
                      <a:pt x="450" y="785"/>
                    </a:moveTo>
                    <a:cubicBezTo>
                      <a:pt x="289" y="771"/>
                      <a:pt x="289" y="771"/>
                      <a:pt x="289" y="771"/>
                    </a:cubicBezTo>
                    <a:cubicBezTo>
                      <a:pt x="289" y="279"/>
                      <a:pt x="289" y="279"/>
                      <a:pt x="289" y="279"/>
                    </a:cubicBezTo>
                    <a:cubicBezTo>
                      <a:pt x="450" y="274"/>
                      <a:pt x="450" y="274"/>
                      <a:pt x="450" y="274"/>
                    </a:cubicBezTo>
                    <a:lnTo>
                      <a:pt x="450" y="785"/>
                    </a:lnTo>
                    <a:close/>
                    <a:moveTo>
                      <a:pt x="763" y="265"/>
                    </a:moveTo>
                    <a:cubicBezTo>
                      <a:pt x="919" y="260"/>
                      <a:pt x="919" y="260"/>
                      <a:pt x="919" y="260"/>
                    </a:cubicBezTo>
                    <a:cubicBezTo>
                      <a:pt x="919" y="826"/>
                      <a:pt x="919" y="826"/>
                      <a:pt x="919" y="826"/>
                    </a:cubicBezTo>
                    <a:cubicBezTo>
                      <a:pt x="763" y="813"/>
                      <a:pt x="763" y="813"/>
                      <a:pt x="763" y="813"/>
                    </a:cubicBezTo>
                    <a:lnTo>
                      <a:pt x="763" y="265"/>
                    </a:lnTo>
                    <a:close/>
                    <a:moveTo>
                      <a:pt x="81" y="285"/>
                    </a:moveTo>
                    <a:cubicBezTo>
                      <a:pt x="215" y="281"/>
                      <a:pt x="215" y="281"/>
                      <a:pt x="215" y="281"/>
                    </a:cubicBezTo>
                    <a:cubicBezTo>
                      <a:pt x="215" y="765"/>
                      <a:pt x="215" y="765"/>
                      <a:pt x="215" y="765"/>
                    </a:cubicBezTo>
                    <a:cubicBezTo>
                      <a:pt x="139" y="758"/>
                      <a:pt x="139" y="758"/>
                      <a:pt x="139" y="758"/>
                    </a:cubicBezTo>
                    <a:lnTo>
                      <a:pt x="81" y="285"/>
                    </a:lnTo>
                    <a:close/>
                    <a:moveTo>
                      <a:pt x="999" y="784"/>
                    </a:moveTo>
                    <a:cubicBezTo>
                      <a:pt x="999" y="258"/>
                      <a:pt x="999" y="258"/>
                      <a:pt x="999" y="258"/>
                    </a:cubicBezTo>
                    <a:cubicBezTo>
                      <a:pt x="1176" y="253"/>
                      <a:pt x="1176" y="253"/>
                      <a:pt x="1176" y="253"/>
                    </a:cubicBezTo>
                    <a:lnTo>
                      <a:pt x="999" y="7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sp>
            <p:nvSpPr>
              <p:cNvPr id="50" name="Oval 46"/>
              <p:cNvSpPr>
                <a:spLocks noChangeArrowheads="1"/>
              </p:cNvSpPr>
              <p:nvPr/>
            </p:nvSpPr>
            <p:spPr bwMode="auto">
              <a:xfrm>
                <a:off x="7567613" y="-5318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sp>
            <p:nvSpPr>
              <p:cNvPr id="51" name="Oval 47"/>
              <p:cNvSpPr>
                <a:spLocks noChangeArrowheads="1"/>
              </p:cNvSpPr>
              <p:nvPr/>
            </p:nvSpPr>
            <p:spPr bwMode="auto">
              <a:xfrm>
                <a:off x="7950201" y="-531813"/>
                <a:ext cx="82550" cy="80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grpSp>
      </p:grpSp>
      <p:grpSp>
        <p:nvGrpSpPr>
          <p:cNvPr id="12" name="Group 11"/>
          <p:cNvGrpSpPr/>
          <p:nvPr/>
        </p:nvGrpSpPr>
        <p:grpSpPr>
          <a:xfrm>
            <a:off x="631825" y="1509236"/>
            <a:ext cx="1316736" cy="1316736"/>
            <a:chOff x="631825" y="1878864"/>
            <a:chExt cx="1316736" cy="1316736"/>
          </a:xfrm>
        </p:grpSpPr>
        <p:sp>
          <p:nvSpPr>
            <p:cNvPr id="7" name="AutoShape 12"/>
            <p:cNvSpPr>
              <a:spLocks noChangeAspect="1" noTextEdit="1"/>
            </p:cNvSpPr>
            <p:nvPr/>
          </p:nvSpPr>
          <p:spPr bwMode="auto">
            <a:xfrm>
              <a:off x="631825" y="1878864"/>
              <a:ext cx="1316736" cy="1316736"/>
            </a:xfrm>
            <a:prstGeom prst="ellipse">
              <a:avLst/>
            </a:prstGeom>
            <a:solidFill>
              <a:schemeClr val="accent1"/>
            </a:solidFill>
            <a:ln w="38100" cap="flat" cmpd="sng" algn="ctr">
              <a:solidFill>
                <a:schemeClr val="accent2"/>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677"/>
            <a:stretch/>
          </p:blipFill>
          <p:spPr bwMode="auto">
            <a:xfrm>
              <a:off x="762000" y="2209240"/>
              <a:ext cx="1070425" cy="60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3883025" y="1509236"/>
            <a:ext cx="1316736" cy="1316736"/>
            <a:chOff x="3883025" y="1878864"/>
            <a:chExt cx="1316736" cy="1316736"/>
          </a:xfrm>
        </p:grpSpPr>
        <p:sp>
          <p:nvSpPr>
            <p:cNvPr id="36" name="AutoShape 29"/>
            <p:cNvSpPr>
              <a:spLocks noChangeAspect="1" noTextEdit="1"/>
            </p:cNvSpPr>
            <p:nvPr/>
          </p:nvSpPr>
          <p:spPr bwMode="auto">
            <a:xfrm>
              <a:off x="3883025" y="1878864"/>
              <a:ext cx="1316736" cy="1316736"/>
            </a:xfrm>
            <a:prstGeom prst="ellipse">
              <a:avLst/>
            </a:prstGeom>
            <a:solidFill>
              <a:schemeClr val="accent1"/>
            </a:solidFill>
            <a:ln w="38100" cap="flat" cmpd="sng" algn="ctr">
              <a:solidFill>
                <a:schemeClr val="accent2"/>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sp>
          <p:nvSpPr>
            <p:cNvPr id="40" name="Freeform 9"/>
            <p:cNvSpPr>
              <a:spLocks noEditPoints="1"/>
            </p:cNvSpPr>
            <p:nvPr/>
          </p:nvSpPr>
          <p:spPr bwMode="auto">
            <a:xfrm>
              <a:off x="4139755" y="2158350"/>
              <a:ext cx="803275" cy="774700"/>
            </a:xfrm>
            <a:custGeom>
              <a:avLst/>
              <a:gdLst>
                <a:gd name="T0" fmla="*/ 3198 w 4505"/>
                <a:gd name="T1" fmla="*/ 2586 h 4290"/>
                <a:gd name="T2" fmla="*/ 3198 w 4505"/>
                <a:gd name="T3" fmla="*/ 2586 h 4290"/>
                <a:gd name="T4" fmla="*/ 3156 w 4505"/>
                <a:gd name="T5" fmla="*/ 2716 h 4290"/>
                <a:gd name="T6" fmla="*/ 3354 w 4505"/>
                <a:gd name="T7" fmla="*/ 3867 h 4290"/>
                <a:gd name="T8" fmla="*/ 2320 w 4505"/>
                <a:gd name="T9" fmla="*/ 3324 h 4290"/>
                <a:gd name="T10" fmla="*/ 2184 w 4505"/>
                <a:gd name="T11" fmla="*/ 3324 h 4290"/>
                <a:gd name="T12" fmla="*/ 1150 w 4505"/>
                <a:gd name="T13" fmla="*/ 3867 h 4290"/>
                <a:gd name="T14" fmla="*/ 1347 w 4505"/>
                <a:gd name="T15" fmla="*/ 2716 h 4290"/>
                <a:gd name="T16" fmla="*/ 1305 w 4505"/>
                <a:gd name="T17" fmla="*/ 2586 h 4290"/>
                <a:gd name="T18" fmla="*/ 469 w 4505"/>
                <a:gd name="T19" fmla="*/ 1771 h 4290"/>
                <a:gd name="T20" fmla="*/ 1625 w 4505"/>
                <a:gd name="T21" fmla="*/ 1603 h 4290"/>
                <a:gd name="T22" fmla="*/ 1735 w 4505"/>
                <a:gd name="T23" fmla="*/ 1523 h 4290"/>
                <a:gd name="T24" fmla="*/ 2252 w 4505"/>
                <a:gd name="T25" fmla="*/ 476 h 4290"/>
                <a:gd name="T26" fmla="*/ 2769 w 4505"/>
                <a:gd name="T27" fmla="*/ 1523 h 4290"/>
                <a:gd name="T28" fmla="*/ 2879 w 4505"/>
                <a:gd name="T29" fmla="*/ 1603 h 4290"/>
                <a:gd name="T30" fmla="*/ 4035 w 4505"/>
                <a:gd name="T31" fmla="*/ 1771 h 4290"/>
                <a:gd name="T32" fmla="*/ 3198 w 4505"/>
                <a:gd name="T33" fmla="*/ 2586 h 4290"/>
                <a:gd name="T34" fmla="*/ 4488 w 4505"/>
                <a:gd name="T35" fmla="*/ 1624 h 4290"/>
                <a:gd name="T36" fmla="*/ 4488 w 4505"/>
                <a:gd name="T37" fmla="*/ 1624 h 4290"/>
                <a:gd name="T38" fmla="*/ 4370 w 4505"/>
                <a:gd name="T39" fmla="*/ 1524 h 4290"/>
                <a:gd name="T40" fmla="*/ 2997 w 4505"/>
                <a:gd name="T41" fmla="*/ 1325 h 4290"/>
                <a:gd name="T42" fmla="*/ 2383 w 4505"/>
                <a:gd name="T43" fmla="*/ 81 h 4290"/>
                <a:gd name="T44" fmla="*/ 2252 w 4505"/>
                <a:gd name="T45" fmla="*/ 0 h 4290"/>
                <a:gd name="T46" fmla="*/ 2121 w 4505"/>
                <a:gd name="T47" fmla="*/ 81 h 4290"/>
                <a:gd name="T48" fmla="*/ 1507 w 4505"/>
                <a:gd name="T49" fmla="*/ 1325 h 4290"/>
                <a:gd name="T50" fmla="*/ 134 w 4505"/>
                <a:gd name="T51" fmla="*/ 1524 h 4290"/>
                <a:gd name="T52" fmla="*/ 16 w 4505"/>
                <a:gd name="T53" fmla="*/ 1624 h 4290"/>
                <a:gd name="T54" fmla="*/ 53 w 4505"/>
                <a:gd name="T55" fmla="*/ 1774 h 4290"/>
                <a:gd name="T56" fmla="*/ 1046 w 4505"/>
                <a:gd name="T57" fmla="*/ 2742 h 4290"/>
                <a:gd name="T58" fmla="*/ 812 w 4505"/>
                <a:gd name="T59" fmla="*/ 4110 h 4290"/>
                <a:gd name="T60" fmla="*/ 870 w 4505"/>
                <a:gd name="T61" fmla="*/ 4253 h 4290"/>
                <a:gd name="T62" fmla="*/ 956 w 4505"/>
                <a:gd name="T63" fmla="*/ 4280 h 4290"/>
                <a:gd name="T64" fmla="*/ 1024 w 4505"/>
                <a:gd name="T65" fmla="*/ 4264 h 4290"/>
                <a:gd name="T66" fmla="*/ 2252 w 4505"/>
                <a:gd name="T67" fmla="*/ 3618 h 4290"/>
                <a:gd name="T68" fmla="*/ 3480 w 4505"/>
                <a:gd name="T69" fmla="*/ 4264 h 4290"/>
                <a:gd name="T70" fmla="*/ 3634 w 4505"/>
                <a:gd name="T71" fmla="*/ 4253 h 4290"/>
                <a:gd name="T72" fmla="*/ 3692 w 4505"/>
                <a:gd name="T73" fmla="*/ 4110 h 4290"/>
                <a:gd name="T74" fmla="*/ 3457 w 4505"/>
                <a:gd name="T75" fmla="*/ 2742 h 4290"/>
                <a:gd name="T76" fmla="*/ 4451 w 4505"/>
                <a:gd name="T77" fmla="*/ 1774 h 4290"/>
                <a:gd name="T78" fmla="*/ 4488 w 4505"/>
                <a:gd name="T79" fmla="*/ 1624 h 4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5" h="4290">
                  <a:moveTo>
                    <a:pt x="3198" y="2586"/>
                  </a:moveTo>
                  <a:lnTo>
                    <a:pt x="3198" y="2586"/>
                  </a:lnTo>
                  <a:cubicBezTo>
                    <a:pt x="3164" y="2620"/>
                    <a:pt x="3148" y="2668"/>
                    <a:pt x="3156" y="2716"/>
                  </a:cubicBezTo>
                  <a:lnTo>
                    <a:pt x="3354" y="3867"/>
                  </a:lnTo>
                  <a:lnTo>
                    <a:pt x="2320" y="3324"/>
                  </a:lnTo>
                  <a:cubicBezTo>
                    <a:pt x="2277" y="3301"/>
                    <a:pt x="2226" y="3301"/>
                    <a:pt x="2184" y="3324"/>
                  </a:cubicBezTo>
                  <a:lnTo>
                    <a:pt x="1150" y="3867"/>
                  </a:lnTo>
                  <a:lnTo>
                    <a:pt x="1347" y="2716"/>
                  </a:lnTo>
                  <a:cubicBezTo>
                    <a:pt x="1355" y="2668"/>
                    <a:pt x="1340" y="2620"/>
                    <a:pt x="1305" y="2586"/>
                  </a:cubicBezTo>
                  <a:lnTo>
                    <a:pt x="469" y="1771"/>
                  </a:lnTo>
                  <a:lnTo>
                    <a:pt x="1625" y="1603"/>
                  </a:lnTo>
                  <a:cubicBezTo>
                    <a:pt x="1672" y="1596"/>
                    <a:pt x="1714" y="1566"/>
                    <a:pt x="1735" y="1523"/>
                  </a:cubicBezTo>
                  <a:lnTo>
                    <a:pt x="2252" y="476"/>
                  </a:lnTo>
                  <a:lnTo>
                    <a:pt x="2769" y="1523"/>
                  </a:lnTo>
                  <a:cubicBezTo>
                    <a:pt x="2790" y="1566"/>
                    <a:pt x="2831" y="1596"/>
                    <a:pt x="2879" y="1603"/>
                  </a:cubicBezTo>
                  <a:lnTo>
                    <a:pt x="4035" y="1771"/>
                  </a:lnTo>
                  <a:lnTo>
                    <a:pt x="3198" y="2586"/>
                  </a:lnTo>
                  <a:close/>
                  <a:moveTo>
                    <a:pt x="4488" y="1624"/>
                  </a:moveTo>
                  <a:lnTo>
                    <a:pt x="4488" y="1624"/>
                  </a:lnTo>
                  <a:cubicBezTo>
                    <a:pt x="4471" y="1571"/>
                    <a:pt x="4425" y="1532"/>
                    <a:pt x="4370" y="1524"/>
                  </a:cubicBezTo>
                  <a:lnTo>
                    <a:pt x="2997" y="1325"/>
                  </a:lnTo>
                  <a:lnTo>
                    <a:pt x="2383" y="81"/>
                  </a:lnTo>
                  <a:cubicBezTo>
                    <a:pt x="2358" y="31"/>
                    <a:pt x="2307" y="0"/>
                    <a:pt x="2252" y="0"/>
                  </a:cubicBezTo>
                  <a:cubicBezTo>
                    <a:pt x="2196" y="0"/>
                    <a:pt x="2145" y="31"/>
                    <a:pt x="2121" y="81"/>
                  </a:cubicBezTo>
                  <a:lnTo>
                    <a:pt x="1507" y="1325"/>
                  </a:lnTo>
                  <a:lnTo>
                    <a:pt x="134" y="1524"/>
                  </a:lnTo>
                  <a:cubicBezTo>
                    <a:pt x="79" y="1532"/>
                    <a:pt x="33" y="1571"/>
                    <a:pt x="16" y="1624"/>
                  </a:cubicBezTo>
                  <a:cubicBezTo>
                    <a:pt x="0" y="1677"/>
                    <a:pt x="13" y="1735"/>
                    <a:pt x="53" y="1774"/>
                  </a:cubicBezTo>
                  <a:lnTo>
                    <a:pt x="1046" y="2742"/>
                  </a:lnTo>
                  <a:lnTo>
                    <a:pt x="812" y="4110"/>
                  </a:lnTo>
                  <a:cubicBezTo>
                    <a:pt x="802" y="4164"/>
                    <a:pt x="825" y="4220"/>
                    <a:pt x="870" y="4253"/>
                  </a:cubicBezTo>
                  <a:cubicBezTo>
                    <a:pt x="895" y="4271"/>
                    <a:pt x="925" y="4280"/>
                    <a:pt x="956" y="4280"/>
                  </a:cubicBezTo>
                  <a:cubicBezTo>
                    <a:pt x="979" y="4280"/>
                    <a:pt x="1002" y="4275"/>
                    <a:pt x="1024" y="4264"/>
                  </a:cubicBezTo>
                  <a:lnTo>
                    <a:pt x="2252" y="3618"/>
                  </a:lnTo>
                  <a:lnTo>
                    <a:pt x="3480" y="4264"/>
                  </a:lnTo>
                  <a:cubicBezTo>
                    <a:pt x="3529" y="4290"/>
                    <a:pt x="3589" y="4285"/>
                    <a:pt x="3634" y="4253"/>
                  </a:cubicBezTo>
                  <a:cubicBezTo>
                    <a:pt x="3679" y="4220"/>
                    <a:pt x="3701" y="4164"/>
                    <a:pt x="3692" y="4110"/>
                  </a:cubicBezTo>
                  <a:lnTo>
                    <a:pt x="3457" y="2742"/>
                  </a:lnTo>
                  <a:lnTo>
                    <a:pt x="4451" y="1774"/>
                  </a:lnTo>
                  <a:cubicBezTo>
                    <a:pt x="4491" y="1735"/>
                    <a:pt x="4505" y="1677"/>
                    <a:pt x="4488" y="1624"/>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grpSp>
      <p:grpSp>
        <p:nvGrpSpPr>
          <p:cNvPr id="10" name="Group 9"/>
          <p:cNvGrpSpPr/>
          <p:nvPr/>
        </p:nvGrpSpPr>
        <p:grpSpPr>
          <a:xfrm>
            <a:off x="5510213" y="1509236"/>
            <a:ext cx="1316736" cy="1316736"/>
            <a:chOff x="5510213" y="1878864"/>
            <a:chExt cx="1316736" cy="1316736"/>
          </a:xfrm>
        </p:grpSpPr>
        <p:sp>
          <p:nvSpPr>
            <p:cNvPr id="41" name="AutoShape 35"/>
            <p:cNvSpPr>
              <a:spLocks noChangeAspect="1" noTextEdit="1"/>
            </p:cNvSpPr>
            <p:nvPr/>
          </p:nvSpPr>
          <p:spPr bwMode="auto">
            <a:xfrm>
              <a:off x="5510213" y="1878864"/>
              <a:ext cx="1316736" cy="1316736"/>
            </a:xfrm>
            <a:prstGeom prst="ellipse">
              <a:avLst/>
            </a:prstGeom>
            <a:solidFill>
              <a:schemeClr val="accent1"/>
            </a:solidFill>
            <a:ln w="38100" cap="flat" cmpd="sng" algn="ctr">
              <a:solidFill>
                <a:schemeClr val="accent2"/>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sp>
          <p:nvSpPr>
            <p:cNvPr id="42" name="Freeform 24"/>
            <p:cNvSpPr>
              <a:spLocks noEditPoints="1"/>
            </p:cNvSpPr>
            <p:nvPr/>
          </p:nvSpPr>
          <p:spPr bwMode="auto">
            <a:xfrm>
              <a:off x="5950701" y="2164653"/>
              <a:ext cx="435760" cy="745155"/>
            </a:xfrm>
            <a:custGeom>
              <a:avLst/>
              <a:gdLst>
                <a:gd name="T0" fmla="*/ 58 w 100"/>
                <a:gd name="T1" fmla="*/ 154 h 160"/>
                <a:gd name="T2" fmla="*/ 43 w 100"/>
                <a:gd name="T3" fmla="*/ 154 h 160"/>
                <a:gd name="T4" fmla="*/ 40 w 100"/>
                <a:gd name="T5" fmla="*/ 157 h 160"/>
                <a:gd name="T6" fmla="*/ 43 w 100"/>
                <a:gd name="T7" fmla="*/ 160 h 160"/>
                <a:gd name="T8" fmla="*/ 58 w 100"/>
                <a:gd name="T9" fmla="*/ 160 h 160"/>
                <a:gd name="T10" fmla="*/ 61 w 100"/>
                <a:gd name="T11" fmla="*/ 157 h 160"/>
                <a:gd name="T12" fmla="*/ 58 w 100"/>
                <a:gd name="T13" fmla="*/ 154 h 160"/>
                <a:gd name="T14" fmla="*/ 67 w 100"/>
                <a:gd name="T15" fmla="*/ 139 h 160"/>
                <a:gd name="T16" fmla="*/ 34 w 100"/>
                <a:gd name="T17" fmla="*/ 139 h 160"/>
                <a:gd name="T18" fmla="*/ 28 w 100"/>
                <a:gd name="T19" fmla="*/ 145 h 160"/>
                <a:gd name="T20" fmla="*/ 34 w 100"/>
                <a:gd name="T21" fmla="*/ 151 h 160"/>
                <a:gd name="T22" fmla="*/ 67 w 100"/>
                <a:gd name="T23" fmla="*/ 151 h 160"/>
                <a:gd name="T24" fmla="*/ 73 w 100"/>
                <a:gd name="T25" fmla="*/ 145 h 160"/>
                <a:gd name="T26" fmla="*/ 67 w 100"/>
                <a:gd name="T27" fmla="*/ 139 h 160"/>
                <a:gd name="T28" fmla="*/ 50 w 100"/>
                <a:gd name="T29" fmla="*/ 0 h 160"/>
                <a:gd name="T30" fmla="*/ 0 w 100"/>
                <a:gd name="T31" fmla="*/ 50 h 160"/>
                <a:gd name="T32" fmla="*/ 15 w 100"/>
                <a:gd name="T33" fmla="*/ 84 h 160"/>
                <a:gd name="T34" fmla="*/ 22 w 100"/>
                <a:gd name="T35" fmla="*/ 98 h 160"/>
                <a:gd name="T36" fmla="*/ 22 w 100"/>
                <a:gd name="T37" fmla="*/ 108 h 160"/>
                <a:gd name="T38" fmla="*/ 34 w 100"/>
                <a:gd name="T39" fmla="*/ 121 h 160"/>
                <a:gd name="T40" fmla="*/ 67 w 100"/>
                <a:gd name="T41" fmla="*/ 121 h 160"/>
                <a:gd name="T42" fmla="*/ 79 w 100"/>
                <a:gd name="T43" fmla="*/ 108 h 160"/>
                <a:gd name="T44" fmla="*/ 79 w 100"/>
                <a:gd name="T45" fmla="*/ 98 h 160"/>
                <a:gd name="T46" fmla="*/ 86 w 100"/>
                <a:gd name="T47" fmla="*/ 84 h 160"/>
                <a:gd name="T48" fmla="*/ 100 w 100"/>
                <a:gd name="T49" fmla="*/ 50 h 160"/>
                <a:gd name="T50" fmla="*/ 50 w 100"/>
                <a:gd name="T51" fmla="*/ 0 h 160"/>
                <a:gd name="T52" fmla="*/ 67 w 100"/>
                <a:gd name="T53" fmla="*/ 124 h 160"/>
                <a:gd name="T54" fmla="*/ 34 w 100"/>
                <a:gd name="T55" fmla="*/ 124 h 160"/>
                <a:gd name="T56" fmla="*/ 28 w 100"/>
                <a:gd name="T57" fmla="*/ 130 h 160"/>
                <a:gd name="T58" fmla="*/ 34 w 100"/>
                <a:gd name="T59" fmla="*/ 136 h 160"/>
                <a:gd name="T60" fmla="*/ 67 w 100"/>
                <a:gd name="T61" fmla="*/ 136 h 160"/>
                <a:gd name="T62" fmla="*/ 73 w 100"/>
                <a:gd name="T63" fmla="*/ 130 h 160"/>
                <a:gd name="T64" fmla="*/ 67 w 100"/>
                <a:gd name="T65" fmla="*/ 12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60">
                  <a:moveTo>
                    <a:pt x="58" y="154"/>
                  </a:moveTo>
                  <a:cubicBezTo>
                    <a:pt x="43" y="154"/>
                    <a:pt x="43" y="154"/>
                    <a:pt x="43" y="154"/>
                  </a:cubicBezTo>
                  <a:cubicBezTo>
                    <a:pt x="41" y="154"/>
                    <a:pt x="40" y="156"/>
                    <a:pt x="40" y="157"/>
                  </a:cubicBezTo>
                  <a:cubicBezTo>
                    <a:pt x="40" y="159"/>
                    <a:pt x="41" y="160"/>
                    <a:pt x="43" y="160"/>
                  </a:cubicBezTo>
                  <a:cubicBezTo>
                    <a:pt x="58" y="160"/>
                    <a:pt x="58" y="160"/>
                    <a:pt x="58" y="160"/>
                  </a:cubicBezTo>
                  <a:cubicBezTo>
                    <a:pt x="60" y="160"/>
                    <a:pt x="61" y="159"/>
                    <a:pt x="61" y="157"/>
                  </a:cubicBezTo>
                  <a:cubicBezTo>
                    <a:pt x="61" y="156"/>
                    <a:pt x="60" y="154"/>
                    <a:pt x="58" y="154"/>
                  </a:cubicBezTo>
                  <a:close/>
                  <a:moveTo>
                    <a:pt x="67" y="139"/>
                  </a:moveTo>
                  <a:cubicBezTo>
                    <a:pt x="34" y="139"/>
                    <a:pt x="34" y="139"/>
                    <a:pt x="34" y="139"/>
                  </a:cubicBezTo>
                  <a:cubicBezTo>
                    <a:pt x="30" y="139"/>
                    <a:pt x="28" y="142"/>
                    <a:pt x="28" y="145"/>
                  </a:cubicBezTo>
                  <a:cubicBezTo>
                    <a:pt x="28" y="148"/>
                    <a:pt x="30" y="151"/>
                    <a:pt x="34" y="151"/>
                  </a:cubicBezTo>
                  <a:cubicBezTo>
                    <a:pt x="67" y="151"/>
                    <a:pt x="67" y="151"/>
                    <a:pt x="67" y="151"/>
                  </a:cubicBezTo>
                  <a:cubicBezTo>
                    <a:pt x="71" y="151"/>
                    <a:pt x="73" y="148"/>
                    <a:pt x="73" y="145"/>
                  </a:cubicBezTo>
                  <a:cubicBezTo>
                    <a:pt x="73" y="142"/>
                    <a:pt x="71" y="139"/>
                    <a:pt x="67" y="139"/>
                  </a:cubicBezTo>
                  <a:close/>
                  <a:moveTo>
                    <a:pt x="50" y="0"/>
                  </a:moveTo>
                  <a:cubicBezTo>
                    <a:pt x="23" y="0"/>
                    <a:pt x="0" y="22"/>
                    <a:pt x="0" y="50"/>
                  </a:cubicBezTo>
                  <a:cubicBezTo>
                    <a:pt x="0" y="63"/>
                    <a:pt x="6" y="76"/>
                    <a:pt x="15" y="84"/>
                  </a:cubicBezTo>
                  <a:cubicBezTo>
                    <a:pt x="19" y="89"/>
                    <a:pt x="22" y="93"/>
                    <a:pt x="22" y="98"/>
                  </a:cubicBezTo>
                  <a:cubicBezTo>
                    <a:pt x="22" y="104"/>
                    <a:pt x="22" y="108"/>
                    <a:pt x="22" y="108"/>
                  </a:cubicBezTo>
                  <a:cubicBezTo>
                    <a:pt x="22" y="115"/>
                    <a:pt x="27" y="121"/>
                    <a:pt x="34" y="121"/>
                  </a:cubicBezTo>
                  <a:cubicBezTo>
                    <a:pt x="67" y="121"/>
                    <a:pt x="67" y="121"/>
                    <a:pt x="67" y="121"/>
                  </a:cubicBezTo>
                  <a:cubicBezTo>
                    <a:pt x="74" y="121"/>
                    <a:pt x="79" y="115"/>
                    <a:pt x="79" y="108"/>
                  </a:cubicBezTo>
                  <a:cubicBezTo>
                    <a:pt x="79" y="108"/>
                    <a:pt x="79" y="104"/>
                    <a:pt x="79" y="98"/>
                  </a:cubicBezTo>
                  <a:cubicBezTo>
                    <a:pt x="79" y="93"/>
                    <a:pt x="82" y="89"/>
                    <a:pt x="86" y="84"/>
                  </a:cubicBezTo>
                  <a:cubicBezTo>
                    <a:pt x="95" y="76"/>
                    <a:pt x="100" y="63"/>
                    <a:pt x="100" y="50"/>
                  </a:cubicBezTo>
                  <a:cubicBezTo>
                    <a:pt x="100" y="22"/>
                    <a:pt x="78" y="0"/>
                    <a:pt x="50" y="0"/>
                  </a:cubicBezTo>
                  <a:close/>
                  <a:moveTo>
                    <a:pt x="67" y="124"/>
                  </a:moveTo>
                  <a:cubicBezTo>
                    <a:pt x="34" y="124"/>
                    <a:pt x="34" y="124"/>
                    <a:pt x="34" y="124"/>
                  </a:cubicBezTo>
                  <a:cubicBezTo>
                    <a:pt x="30" y="124"/>
                    <a:pt x="28" y="127"/>
                    <a:pt x="28" y="130"/>
                  </a:cubicBezTo>
                  <a:cubicBezTo>
                    <a:pt x="28" y="133"/>
                    <a:pt x="30" y="136"/>
                    <a:pt x="34" y="136"/>
                  </a:cubicBezTo>
                  <a:cubicBezTo>
                    <a:pt x="67" y="136"/>
                    <a:pt x="67" y="136"/>
                    <a:pt x="67" y="136"/>
                  </a:cubicBezTo>
                  <a:cubicBezTo>
                    <a:pt x="71" y="136"/>
                    <a:pt x="73" y="133"/>
                    <a:pt x="73" y="130"/>
                  </a:cubicBezTo>
                  <a:cubicBezTo>
                    <a:pt x="73" y="127"/>
                    <a:pt x="71" y="124"/>
                    <a:pt x="67" y="12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Lato Light" panose="020F0302020204030203" pitchFamily="34" charset="0"/>
              </a:endParaRPr>
            </a:p>
          </p:txBody>
        </p:sp>
      </p:grpSp>
    </p:spTree>
    <p:extLst>
      <p:ext uri="{BB962C8B-B14F-4D97-AF65-F5344CB8AC3E}">
        <p14:creationId xmlns:p14="http://schemas.microsoft.com/office/powerpoint/2010/main" val="305044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500"/>
                                        <p:tgtEl>
                                          <p:spTgt spid="1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xEl>
                                              <p:pRg st="1" end="1"/>
                                            </p:txEl>
                                          </p:spTgt>
                                        </p:tgtEl>
                                        <p:attrNameLst>
                                          <p:attrName>style.visibility</p:attrName>
                                        </p:attrNameLst>
                                      </p:cBhvr>
                                      <p:to>
                                        <p:strVal val="visible"/>
                                      </p:to>
                                    </p:set>
                                    <p:animEffect transition="in" filter="fade">
                                      <p:cBhvr>
                                        <p:cTn id="44" dur="500"/>
                                        <p:tgtEl>
                                          <p:spTgt spid="1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fade">
                                      <p:cBhvr>
                                        <p:cTn id="55" dur="500"/>
                                        <p:tgtEl>
                                          <p:spTgt spid="21">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xEl>
                                              <p:pRg st="1" end="1"/>
                                            </p:txEl>
                                          </p:spTgt>
                                        </p:tgtEl>
                                        <p:attrNameLst>
                                          <p:attrName>style.visibility</p:attrName>
                                        </p:attrNameLst>
                                      </p:cBhvr>
                                      <p:to>
                                        <p:strVal val="visible"/>
                                      </p:to>
                                    </p:set>
                                    <p:animEffect transition="in" filter="fade">
                                      <p:cBhvr>
                                        <p:cTn id="58" dur="500"/>
                                        <p:tgtEl>
                                          <p:spTgt spid="21">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xEl>
                                              <p:pRg st="0" end="0"/>
                                            </p:txEl>
                                          </p:spTgt>
                                        </p:tgtEl>
                                        <p:attrNameLst>
                                          <p:attrName>style.visibility</p:attrName>
                                        </p:attrNameLst>
                                      </p:cBhvr>
                                      <p:to>
                                        <p:strVal val="visible"/>
                                      </p:to>
                                    </p:set>
                                    <p:animEffect transition="in" filter="fade">
                                      <p:cBhvr>
                                        <p:cTn id="66" dur="500"/>
                                        <p:tgtEl>
                                          <p:spTgt spid="33">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Effect transition="in" filter="fade">
                                      <p:cBhvr>
                                        <p:cTn id="6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15" grpId="0" build="p"/>
      <p:bldP spid="17" grpId="0" build="p"/>
      <p:bldP spid="18" grpId="0" build="p"/>
      <p:bldP spid="20" grpId="0" build="p"/>
      <p:bldP spid="21" grpId="0" build="p"/>
      <p:bldP spid="33" grpId="0" build="p"/>
      <p:bldP spid="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creen Shot 2015-08-02 at 12.26.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436" y="609600"/>
            <a:ext cx="6744325" cy="6096000"/>
          </a:xfrm>
          <a:prstGeom prst="rect">
            <a:avLst/>
          </a:prstGeom>
        </p:spPr>
      </p:pic>
    </p:spTree>
    <p:extLst>
      <p:ext uri="{BB962C8B-B14F-4D97-AF65-F5344CB8AC3E}">
        <p14:creationId xmlns:p14="http://schemas.microsoft.com/office/powerpoint/2010/main" val="380247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3564</TotalTime>
  <Words>1314</Words>
  <Application>Microsoft Office PowerPoint</Application>
  <PresentationFormat>On-screen Show (4:3)</PresentationFormat>
  <Paragraphs>120</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NSF’s Perspective and Role</vt:lpstr>
      <vt:lpstr>NSF’s Big Data / Data Science Investment Strategy</vt:lpstr>
      <vt:lpstr>PowerPoint Presentation</vt:lpstr>
      <vt:lpstr>Programs Related to Data Integration</vt:lpstr>
      <vt:lpstr>Data-Intensive Science</vt:lpstr>
      <vt:lpstr>Data Integration Issues</vt:lpstr>
      <vt:lpstr> BDHubs: What are the Benefits? Partnering?</vt:lpstr>
      <vt:lpstr>PowerPoint Presentation</vt:lpstr>
      <vt:lpstr>PowerPoint Presentation</vt:lpstr>
      <vt:lpstr>Community Building:  Upcoming Activities</vt:lpstr>
      <vt:lpstr>Community Building:  Upcoming Activities</vt:lpstr>
      <vt:lpstr>Some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dc:title>
  <dc:creator>Gera Jochum</dc:creator>
  <cp:lastModifiedBy>Sara Mishamandani</cp:lastModifiedBy>
  <cp:revision>127</cp:revision>
  <cp:lastPrinted>2012-05-17T17:19:11Z</cp:lastPrinted>
  <dcterms:created xsi:type="dcterms:W3CDTF">2012-05-14T13:27:39Z</dcterms:created>
  <dcterms:modified xsi:type="dcterms:W3CDTF">2015-10-27T15:12:38Z</dcterms:modified>
</cp:coreProperties>
</file>