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30" r:id="rId2"/>
    <p:sldMasterId id="2147483742" r:id="rId3"/>
    <p:sldMasterId id="2147483754" r:id="rId4"/>
    <p:sldMasterId id="2147483766" r:id="rId5"/>
    <p:sldMasterId id="2147483785" r:id="rId6"/>
    <p:sldMasterId id="2147483799" r:id="rId7"/>
    <p:sldMasterId id="2147483811" r:id="rId8"/>
  </p:sldMasterIdLst>
  <p:notesMasterIdLst>
    <p:notesMasterId r:id="rId35"/>
  </p:notesMasterIdLst>
  <p:handoutMasterIdLst>
    <p:handoutMasterId r:id="rId36"/>
  </p:handoutMasterIdLst>
  <p:sldIdLst>
    <p:sldId id="411" r:id="rId9"/>
    <p:sldId id="426" r:id="rId10"/>
    <p:sldId id="408" r:id="rId11"/>
    <p:sldId id="434" r:id="rId12"/>
    <p:sldId id="416" r:id="rId13"/>
    <p:sldId id="406" r:id="rId14"/>
    <p:sldId id="430" r:id="rId15"/>
    <p:sldId id="431" r:id="rId16"/>
    <p:sldId id="415" r:id="rId17"/>
    <p:sldId id="435" r:id="rId18"/>
    <p:sldId id="436" r:id="rId19"/>
    <p:sldId id="437" r:id="rId20"/>
    <p:sldId id="438" r:id="rId21"/>
    <p:sldId id="414" r:id="rId22"/>
    <p:sldId id="433" r:id="rId23"/>
    <p:sldId id="418" r:id="rId24"/>
    <p:sldId id="439" r:id="rId25"/>
    <p:sldId id="440" r:id="rId26"/>
    <p:sldId id="417" r:id="rId27"/>
    <p:sldId id="442" r:id="rId28"/>
    <p:sldId id="428" r:id="rId29"/>
    <p:sldId id="432" r:id="rId30"/>
    <p:sldId id="444" r:id="rId31"/>
    <p:sldId id="410" r:id="rId32"/>
    <p:sldId id="412" r:id="rId33"/>
    <p:sldId id="429" r:id="rId34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00"/>
    <a:srgbClr val="66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96" autoAdjust="0"/>
    <p:restoredTop sz="80904" autoAdjust="0"/>
  </p:normalViewPr>
  <p:slideViewPr>
    <p:cSldViewPr snapToGrid="0">
      <p:cViewPr varScale="1">
        <p:scale>
          <a:sx n="42" d="100"/>
          <a:sy n="42" d="100"/>
        </p:scale>
        <p:origin x="38" y="442"/>
      </p:cViewPr>
      <p:guideLst>
        <p:guide orient="horz" pos="218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5"/>
              </a:solidFill>
              <a:ln w="25400" cap="flat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25400" cap="flat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25400" cap="flat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bubble3D val="0"/>
            <c:spPr>
              <a:solidFill>
                <a:schemeClr val="accent5"/>
              </a:solidFill>
              <a:ln w="25400" cap="flat" cmpd="sng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bubble3D val="0"/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bubble3D val="0"/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7"/>
            <c:bubble3D val="0"/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8"/>
            <c:bubble3D val="0"/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9"/>
            <c:bubble3D val="0"/>
            <c:spPr>
              <a:solidFill>
                <a:schemeClr val="accent6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1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1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2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3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4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5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6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7"/>
            <c:bubble3D val="0"/>
            <c:spPr>
              <a:solidFill>
                <a:schemeClr val="accent4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8"/>
            <c:bubble3D val="0"/>
            <c:spPr>
              <a:solidFill>
                <a:schemeClr val="accent4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19"/>
            <c:bubble3D val="0"/>
            <c:spPr>
              <a:solidFill>
                <a:schemeClr val="accent4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20"/>
            <c:bubble3D val="0"/>
            <c:spPr>
              <a:solidFill>
                <a:schemeClr val="accent4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21"/>
            <c:bubble3D val="0"/>
            <c:spPr>
              <a:solidFill>
                <a:schemeClr val="accent4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</c:dPt>
          <c:dPt>
            <c:idx val="22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3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4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5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6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1.6903351682809559E-2"/>
                  <c:y val="4.5109618650609848E-2"/>
                </c:manualLayout>
              </c:layout>
              <c:spPr/>
              <c:txPr>
                <a:bodyPr rot="-492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/>
              <c:txPr>
                <a:bodyPr rot="-4140000" vert="horz"/>
                <a:lstStyle/>
                <a:p>
                  <a:pPr>
                    <a:defRPr sz="14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/>
              <c:txPr>
                <a:bodyPr rot="-3300000" vert="horz"/>
                <a:lstStyle/>
                <a:p>
                  <a:pPr>
                    <a:defRPr sz="14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/>
              <c:txPr>
                <a:bodyPr rot="-2760000" vert="horz"/>
                <a:lstStyle/>
                <a:p>
                  <a:pPr>
                    <a:defRPr sz="1400" b="1">
                      <a:solidFill>
                        <a:schemeClr val="bg1">
                          <a:lumMod val="85000"/>
                        </a:schemeClr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/>
              <c:txPr>
                <a:bodyPr rot="-174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250796586870728"/>
                  <c:y val="5.7506807304167233E-2"/>
                </c:manualLayout>
              </c:layout>
              <c:spPr/>
              <c:txPr>
                <a:bodyPr rot="-138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 rot="0" vert="horz"/>
                  <a:lstStyle/>
                  <a:p>
                    <a:pPr>
                      <a:defRPr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defRPr>
                    </a:pPr>
                    <a:r>
                      <a: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Polar (2)</a:t>
                    </a:r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c:rich>
              </c:tx>
              <c:spPr/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spPr/>
              <c:txPr>
                <a:bodyPr rot="90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spPr/>
              <c:txPr>
                <a:bodyPr rot="1440000" vert="horz"/>
                <a:lstStyle/>
                <a:p>
                  <a:pPr>
                    <a:defRPr sz="14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"/>
              <c:spPr/>
              <c:txPr>
                <a:bodyPr rot="222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0"/>
              <c:spPr/>
              <c:txPr>
                <a:bodyPr rot="306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1"/>
              <c:spPr/>
              <c:txPr>
                <a:bodyPr rot="372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2"/>
              <c:spPr/>
              <c:txPr>
                <a:bodyPr rot="462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 rot="5400000" vert="horz"/>
                  <a:lstStyle/>
                  <a:p>
                    <a:pPr>
                      <a:defRPr sz="1400" b="1"/>
                    </a:pPr>
                    <a:r>
                      <a:rPr lang="en-US" dirty="0"/>
                      <a:t>Paleobio</a:t>
                    </a:r>
                  </a:p>
                </c:rich>
              </c:tx>
              <c:spPr/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3.7071748774765989E-2"/>
                  <c:y val="-5.503879110699389E-2"/>
                </c:manualLayout>
              </c:layout>
              <c:spPr/>
              <c:txPr>
                <a:bodyPr rot="-462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spPr/>
              <c:txPr>
                <a:bodyPr rot="-390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.12443711028478641"/>
                  <c:y val="-0.12696253877356239"/>
                </c:manualLayout>
              </c:layout>
              <c:spPr/>
              <c:txPr>
                <a:bodyPr rot="-306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spPr/>
              <c:txPr>
                <a:bodyPr rot="-2280000" vert="horz"/>
                <a:lstStyle/>
                <a:p>
                  <a:pPr>
                    <a:defRPr sz="14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8"/>
              <c:spPr/>
              <c:txPr>
                <a:bodyPr rot="-192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 rot="-600000" vert="horz"/>
                  <a:lstStyle/>
                  <a:p>
                    <a:pPr>
                      <a:defRPr sz="1400" b="1"/>
                    </a:pPr>
                    <a:r>
                      <a:rPr lang="en-US" dirty="0" smtClean="0"/>
                      <a:t>Rivers/</a:t>
                    </a:r>
                    <a:r>
                      <a:rPr lang="en-US" dirty="0" err="1" smtClean="0"/>
                      <a:t>Biogeo</a:t>
                    </a:r>
                    <a:endParaRPr lang="en-US"/>
                  </a:p>
                </c:rich>
              </c:tx>
              <c:spPr/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spPr/>
              <c:txPr>
                <a:bodyPr rot="0" vert="horz"/>
                <a:lstStyle/>
                <a:p>
                  <a:pPr>
                    <a:defRPr sz="1400" b="1"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.16947419987626244"/>
                  <c:y val="6.039359551981132E-2"/>
                </c:manualLayout>
              </c:layout>
              <c:spPr/>
              <c:txPr>
                <a:bodyPr rot="660000" vert="horz" anchor="b" anchorCtr="1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spPr/>
              <c:txPr>
                <a:bodyPr rot="198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.1310102980892473"/>
                  <c:y val="0.16488413547237077"/>
                </c:manualLayout>
              </c:layout>
              <c:tx>
                <c:rich>
                  <a:bodyPr rot="2580000" vert="horz" anchor="b" anchorCtr="1"/>
                  <a:lstStyle/>
                  <a:p>
                    <a:pPr>
                      <a:defRPr sz="1400" b="1">
                        <a:solidFill>
                          <a:schemeClr val="bg1">
                            <a:lumMod val="85000"/>
                          </a:schemeClr>
                        </a:solidFill>
                      </a:defRPr>
                    </a:pPr>
                    <a:r>
                      <a:rPr lang="en-US" sz="14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Marine </a:t>
                    </a:r>
                    <a:r>
                      <a:rPr lang="en-US" sz="1400" smtClean="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Geophys</a:t>
                    </a:r>
                    <a:endParaRPr lang="en-US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layout/>
              <c:tx>
                <c:rich>
                  <a:bodyPr rot="3420000" vert="horz"/>
                  <a:lstStyle/>
                  <a:p>
                    <a:pPr>
                      <a:defRPr sz="14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400" smtClean="0">
                        <a:solidFill>
                          <a:sysClr val="windowText" lastClr="000000"/>
                        </a:solidFill>
                      </a:rPr>
                      <a:t>Corals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spPr/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/>
              <c:tx>
                <c:rich>
                  <a:bodyPr rot="4080000" vert="horz"/>
                  <a:lstStyle/>
                  <a:p>
                    <a:pPr>
                      <a:defRPr sz="14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>
                        <a:solidFill>
                          <a:sysClr val="windowText" lastClr="000000"/>
                        </a:solidFill>
                      </a:rPr>
                      <a:t>Ocean </a:t>
                    </a:r>
                    <a:r>
                      <a:rPr lang="en-US" smtClean="0">
                        <a:solidFill>
                          <a:sysClr val="windowText" lastClr="000000"/>
                        </a:solidFill>
                      </a:rPr>
                      <a:t>Ecosystems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spPr/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spPr/>
              <c:txPr>
                <a:bodyPr rot="5040000" vert="horz"/>
                <a:lstStyle/>
                <a:p>
                  <a:pPr>
                    <a:defRPr sz="1400" b="1"/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/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Sheet1!$A$2:$A$28</c:f>
              <c:strCache>
                <c:ptCount val="27"/>
                <c:pt idx="0">
                  <c:v>Weather Modeling</c:v>
                </c:pt>
                <c:pt idx="1">
                  <c:v>Clouds/Aerosols</c:v>
                </c:pt>
                <c:pt idx="2">
                  <c:v>Climate Modeling</c:v>
                </c:pt>
                <c:pt idx="3">
                  <c:v>Space Physics</c:v>
                </c:pt>
                <c:pt idx="4">
                  <c:v>Real Time</c:v>
                </c:pt>
                <c:pt idx="5">
                  <c:v>Community Model</c:v>
                </c:pt>
                <c:pt idx="6">
                  <c:v>Polar</c:v>
                </c:pt>
                <c:pt idx="7">
                  <c:v>Early Career</c:v>
                </c:pt>
                <c:pt idx="8">
                  <c:v>Data Centers</c:v>
                </c:pt>
                <c:pt idx="9">
                  <c:v>Education</c:v>
                </c:pt>
                <c:pt idx="10">
                  <c:v>Critical Zone</c:v>
                </c:pt>
                <c:pt idx="11">
                  <c:v>Hydrology</c:v>
                </c:pt>
                <c:pt idx="12">
                  <c:v>Sedimentology</c:v>
                </c:pt>
                <c:pt idx="13">
                  <c:v>Paleobio</c:v>
                </c:pt>
                <c:pt idx="14">
                  <c:v>Structural Geo</c:v>
                </c:pt>
                <c:pt idx="15">
                  <c:v>EarthScope</c:v>
                </c:pt>
                <c:pt idx="16">
                  <c:v>Geomorph/MYRES</c:v>
                </c:pt>
                <c:pt idx="17">
                  <c:v>Rock Physics</c:v>
                </c:pt>
                <c:pt idx="18">
                  <c:v>Geochemistry</c:v>
                </c:pt>
                <c:pt idx="19">
                  <c:v>Rivers/Biogeochem</c:v>
                </c:pt>
                <c:pt idx="20">
                  <c:v>Geochronology</c:v>
                </c:pt>
                <c:pt idx="21">
                  <c:v>Experimental Sed</c:v>
                </c:pt>
                <c:pt idx="22">
                  <c:v>'Omics</c:v>
                </c:pt>
                <c:pt idx="23">
                  <c:v>Marine Geophys</c:v>
                </c:pt>
                <c:pt idx="24">
                  <c:v>Coral</c:v>
                </c:pt>
                <c:pt idx="25">
                  <c:v>Ocean Eco Dynamics</c:v>
                </c:pt>
                <c:pt idx="26">
                  <c:v>Deep Sea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3.7037037037037035E-2</c:v>
                </c:pt>
                <c:pt idx="1">
                  <c:v>3.7037037037037035E-2</c:v>
                </c:pt>
                <c:pt idx="2">
                  <c:v>3.7037037037037035E-2</c:v>
                </c:pt>
                <c:pt idx="3">
                  <c:v>3.7037037037037035E-2</c:v>
                </c:pt>
                <c:pt idx="4">
                  <c:v>3.7037037037037035E-2</c:v>
                </c:pt>
                <c:pt idx="5">
                  <c:v>3.7037037037037035E-2</c:v>
                </c:pt>
                <c:pt idx="6">
                  <c:v>3.7037037037037035E-2</c:v>
                </c:pt>
                <c:pt idx="7">
                  <c:v>3.7037037037037035E-2</c:v>
                </c:pt>
                <c:pt idx="8">
                  <c:v>3.7037037037037035E-2</c:v>
                </c:pt>
                <c:pt idx="9">
                  <c:v>3.7037037037037035E-2</c:v>
                </c:pt>
                <c:pt idx="10">
                  <c:v>3.7037037037037035E-2</c:v>
                </c:pt>
                <c:pt idx="11">
                  <c:v>3.7037037037037035E-2</c:v>
                </c:pt>
                <c:pt idx="12">
                  <c:v>3.7037037037037035E-2</c:v>
                </c:pt>
                <c:pt idx="13">
                  <c:v>3.7037037037037035E-2</c:v>
                </c:pt>
                <c:pt idx="14">
                  <c:v>3.7037037037037035E-2</c:v>
                </c:pt>
                <c:pt idx="15">
                  <c:v>3.7037037037037035E-2</c:v>
                </c:pt>
                <c:pt idx="16">
                  <c:v>3.7037037037037035E-2</c:v>
                </c:pt>
                <c:pt idx="17">
                  <c:v>3.7037037037037035E-2</c:v>
                </c:pt>
                <c:pt idx="18">
                  <c:v>3.7037037037037035E-2</c:v>
                </c:pt>
                <c:pt idx="19">
                  <c:v>3.7037037037037035E-2</c:v>
                </c:pt>
                <c:pt idx="20">
                  <c:v>3.7037037037037035E-2</c:v>
                </c:pt>
                <c:pt idx="21">
                  <c:v>3.7037037037037035E-2</c:v>
                </c:pt>
                <c:pt idx="22">
                  <c:v>3.7037037037037035E-2</c:v>
                </c:pt>
                <c:pt idx="23">
                  <c:v>3.7037037037037035E-2</c:v>
                </c:pt>
                <c:pt idx="24">
                  <c:v>3.7037037037037035E-2</c:v>
                </c:pt>
                <c:pt idx="25">
                  <c:v>3.7037037037037035E-2</c:v>
                </c:pt>
                <c:pt idx="26">
                  <c:v>3.7037037037037035E-2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0.25926</cdr:x>
      <cdr:y>0.28622</cdr:y>
    </cdr:from>
    <cdr:to>
      <cdr:x>0.37037</cdr:x>
      <cdr:y>0.48825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33600" y="1295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056F8EF-B4BD-4462-AAAB-CF2E1282BDA4}" type="datetimeFigureOut">
              <a:rPr lang="en-US" smtClean="0"/>
              <a:t>10/27/2015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CF058BD-D8D0-4F34-B834-7AC5FFFCE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9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01554B1F-91B4-4B50-A59C-C870EAB15889}" type="datetimeFigureOut">
              <a:rPr lang="en-US" smtClean="0"/>
              <a:t>10/27/2015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4300" y="1163638"/>
            <a:ext cx="4186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33C4FFE-7CBF-44C8-B70B-317702BE2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4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that</a:t>
            </a:r>
            <a:r>
              <a:rPr lang="en-US" baseline="0" dirty="0" smtClean="0"/>
              <a:t> I am not asking about HOW.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C4FFE-7CBF-44C8-B70B-317702BE28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1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C4FFE-7CBF-44C8-B70B-317702BE2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1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9190">
              <a:spcBef>
                <a:spcPts val="1766"/>
              </a:spcBef>
            </a:pPr>
            <a:r>
              <a:rPr lang="en-US"/>
              <a:t>Getting Science done now and in the future--Science drivers and aspirations</a:t>
            </a:r>
          </a:p>
          <a:p>
            <a:pPr marL="269190">
              <a:spcBef>
                <a:spcPts val="1766"/>
              </a:spcBef>
            </a:pPr>
            <a:r>
              <a:rPr lang="en-US"/>
              <a:t>Similar barriers and challenges across communities</a:t>
            </a:r>
          </a:p>
          <a:p>
            <a:pPr marL="269190">
              <a:spcBef>
                <a:spcPts val="1766"/>
              </a:spcBef>
            </a:pPr>
            <a:r>
              <a:rPr lang="en-US"/>
              <a:t> There are many similar activities/solutions to barriers without much cross-communication</a:t>
            </a:r>
          </a:p>
          <a:p>
            <a:pPr marL="269190">
              <a:spcBef>
                <a:spcPts val="1766"/>
              </a:spcBef>
            </a:pPr>
            <a:r>
              <a:rPr lang="en-US"/>
              <a:t>Assessing distribution of resources (data and CI) and access to them</a:t>
            </a:r>
          </a:p>
          <a:p>
            <a:r>
              <a:rPr lang="en-US" smtClean="0"/>
              <a:t>Same outputs: simple exec summary</a:t>
            </a:r>
          </a:p>
          <a:p>
            <a:r>
              <a:rPr lang="en-US" smtClean="0"/>
              <a:t>identify community leaders – many are early career</a:t>
            </a:r>
          </a:p>
          <a:p>
            <a:endParaRPr lang="en-US" smtClean="0"/>
          </a:p>
          <a:p>
            <a:r>
              <a:rPr lang="en-US" smtClean="0"/>
              <a:t>Fields</a:t>
            </a:r>
            <a:r>
              <a:rPr lang="en-US" baseline="0" smtClean="0"/>
              <a:t> identified by POs; help organizing</a:t>
            </a:r>
          </a:p>
          <a:p>
            <a:endParaRPr lang="en-US" baseline="0" smtClean="0"/>
          </a:p>
          <a:p>
            <a:r>
              <a:rPr lang="en-US" baseline="0" smtClean="0"/>
              <a:t>Some communities are not here.This is not a complete set, but don’t expect it to be.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3E2C-2D3C-4366-92E6-27BCC77ED78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C4FFE-7CBF-44C8-B70B-317702BE28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7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C4FFE-7CBF-44C8-B70B-317702BE28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72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FAA5-20E7-42DB-AA4D-D9783BAF26A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E9A220-0DFC-4683-8829-77C89720CA4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10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C4FFE-7CBF-44C8-B70B-317702BE28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C4FFE-7CBF-44C8-B70B-317702BE28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8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4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07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3637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107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963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7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172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2164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3838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440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07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63058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172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7373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04742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58181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64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6282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961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05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34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28574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23596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1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DBDC-C814-4DE3-9B17-6F937C4CD2CB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6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FF52-8C34-4CA2-95EC-AA59E2F0A895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7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2563-6B3C-44F5-814F-E778357F5D9D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6150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DAF27-EC49-4039-A945-6C98F118A640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4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80ADE-1223-48CE-AEBC-C03D0D88B9DF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DC8-0C75-4506-A964-A635A53714BF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2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03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1DC8-2FAE-420B-A353-0AA45CF6616E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0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E095-BFA5-4DF1-906B-4B2338887444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4C22D-DB0B-4FAE-A146-3CC7BCB1F669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6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5FBB-B58F-4D00-970A-C6BAF190F27D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32951-DCA7-492E-89AE-B166E574B736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684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67200" y="6457890"/>
            <a:ext cx="1215397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000" b="1" dirty="0" smtClean="0">
                <a:solidFill>
                  <a:srgbClr val="66CCFF"/>
                </a:solidFill>
              </a:rPr>
              <a:t>CINERGI</a:t>
            </a:r>
            <a:endParaRPr lang="en-US" sz="5400" b="1" dirty="0">
              <a:solidFill>
                <a:srgbClr val="66CC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2" y="5874361"/>
            <a:ext cx="914400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2619864" y="6478100"/>
            <a:ext cx="642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CCFF"/>
                </a:solidFill>
              </a:rPr>
              <a:t>C</a:t>
            </a:r>
            <a:r>
              <a:rPr lang="en-US" sz="1200" dirty="0" smtClean="0">
                <a:solidFill>
                  <a:prstClr val="white"/>
                </a:solidFill>
              </a:rPr>
              <a:t>ommunity </a:t>
            </a:r>
            <a:r>
              <a:rPr lang="en-US" b="1" dirty="0" smtClean="0">
                <a:solidFill>
                  <a:srgbClr val="66CCFF"/>
                </a:solidFill>
              </a:rPr>
              <a:t>In</a:t>
            </a:r>
            <a:r>
              <a:rPr lang="en-US" sz="1200" dirty="0" smtClean="0">
                <a:solidFill>
                  <a:prstClr val="white"/>
                </a:solidFill>
              </a:rPr>
              <a:t>ventory of </a:t>
            </a:r>
            <a:r>
              <a:rPr lang="en-US" b="1" dirty="0" err="1" smtClean="0">
                <a:solidFill>
                  <a:srgbClr val="66CCFF"/>
                </a:solidFill>
              </a:rPr>
              <a:t>E</a:t>
            </a:r>
            <a:r>
              <a:rPr lang="en-US" sz="1200" dirty="0" err="1" smtClean="0">
                <a:solidFill>
                  <a:prstClr val="white"/>
                </a:solidFill>
              </a:rPr>
              <a:t>arthcube</a:t>
            </a:r>
            <a:r>
              <a:rPr lang="en-US" sz="1200" dirty="0" smtClean="0">
                <a:solidFill>
                  <a:prstClr val="white"/>
                </a:solidFill>
              </a:rPr>
              <a:t> </a:t>
            </a:r>
            <a:r>
              <a:rPr lang="en-US" b="1" dirty="0" smtClean="0">
                <a:solidFill>
                  <a:srgbClr val="66CCFF"/>
                </a:solidFill>
              </a:rPr>
              <a:t>R</a:t>
            </a:r>
            <a:r>
              <a:rPr lang="en-US" sz="1200" dirty="0" smtClean="0">
                <a:solidFill>
                  <a:prstClr val="white"/>
                </a:solidFill>
              </a:rPr>
              <a:t>esources for </a:t>
            </a:r>
            <a:r>
              <a:rPr lang="en-US" b="1" dirty="0" smtClean="0">
                <a:solidFill>
                  <a:srgbClr val="66CCFF"/>
                </a:solidFill>
              </a:rPr>
              <a:t>G</a:t>
            </a:r>
            <a:r>
              <a:rPr lang="en-US" sz="1200" dirty="0" smtClean="0">
                <a:solidFill>
                  <a:prstClr val="white"/>
                </a:solidFill>
              </a:rPr>
              <a:t>eoscience </a:t>
            </a:r>
            <a:r>
              <a:rPr lang="en-US" b="1" dirty="0" smtClean="0">
                <a:solidFill>
                  <a:srgbClr val="66CCFF"/>
                </a:solidFill>
              </a:rPr>
              <a:t>I</a:t>
            </a:r>
            <a:r>
              <a:rPr lang="en-US" sz="1200" dirty="0" smtClean="0">
                <a:solidFill>
                  <a:prstClr val="white"/>
                </a:solidFill>
              </a:rPr>
              <a:t>nteroperability</a:t>
            </a:r>
            <a:endParaRPr lang="en-US" sz="1200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77676" y="6479755"/>
            <a:ext cx="76962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22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4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2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5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35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11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43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25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39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14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96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822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897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169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8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19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08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497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041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422400"/>
            <a:ext cx="8839200" cy="4749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5488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654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0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307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73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076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975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5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892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542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00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46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627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with Graphic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CI_Logo_Reverse_English_Fren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31" y="6215062"/>
            <a:ext cx="128587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team-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" y="6000750"/>
            <a:ext cx="3984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7953" y="6268641"/>
            <a:ext cx="1913186" cy="28128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  <a:sym typeface="Arial" pitchFamily="-105" charset="0"/>
              </a:rPr>
              <a:t>www.teamnetwork.org</a:t>
            </a:r>
            <a:endParaRPr lang="en-US" sz="1400" dirty="0">
              <a:solidFill>
                <a:srgbClr val="FFFFFF"/>
              </a:solidFill>
              <a:latin typeface="Arial"/>
              <a:ea typeface="ＭＳ Ｐゴシック" pitchFamily="-111" charset="-128"/>
              <a:cs typeface="Arial"/>
              <a:sym typeface="Arial" pitchFamily="-105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6483" y="1339453"/>
            <a:ext cx="8411766" cy="4875609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-321457">
              <a:defRPr>
                <a:solidFill>
                  <a:srgbClr val="FFFFFF"/>
                </a:solidFill>
              </a:defRPr>
            </a:lvl1pPr>
            <a:lvl2pPr marL="0" indent="-321457">
              <a:defRPr>
                <a:solidFill>
                  <a:srgbClr val="FFFFFF"/>
                </a:solidFill>
              </a:defRPr>
            </a:lvl2pPr>
            <a:lvl3pPr marL="0" indent="-321457">
              <a:defRPr>
                <a:solidFill>
                  <a:srgbClr val="FFFFFF"/>
                </a:solidFill>
              </a:defRPr>
            </a:lvl3pPr>
            <a:lvl4pPr marL="0" indent="-321457">
              <a:defRPr>
                <a:solidFill>
                  <a:srgbClr val="FFFFFF"/>
                </a:solidFill>
              </a:defRPr>
            </a:lvl4pPr>
            <a:lvl5pPr marL="0" indent="-321457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46484" y="214313"/>
            <a:ext cx="8411766" cy="1017984"/>
          </a:xfrm>
          <a:prstGeom prst="rect">
            <a:avLst/>
          </a:prstGeom>
        </p:spPr>
        <p:txBody>
          <a:bodyPr lIns="64291" tIns="32146" rIns="64291" bIns="32146"/>
          <a:lstStyle>
            <a:lvl1pPr marL="0" algn="ctr">
              <a:defRPr sz="4000">
                <a:solidFill>
                  <a:srgbClr val="BFEC8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11" descr="CI_Logo_Reverse_English_French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31" y="6215062"/>
            <a:ext cx="128587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team-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" y="6000750"/>
            <a:ext cx="3984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767953" y="6268641"/>
            <a:ext cx="1913186" cy="28128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  <a:sym typeface="Arial" pitchFamily="-105" charset="0"/>
              </a:rPr>
              <a:t>www.teamnetwork.org</a:t>
            </a:r>
            <a:endParaRPr lang="en-US" sz="1400" dirty="0">
              <a:solidFill>
                <a:srgbClr val="FFFFFF"/>
              </a:solidFill>
              <a:latin typeface="Arial"/>
              <a:ea typeface="ＭＳ Ｐゴシック" pitchFamily="-111" charset="-128"/>
              <a:cs typeface="Arial"/>
              <a:sym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1511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AD2A5-1816-4E0C-BCA1-7E7887DD68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79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739188" y="214313"/>
            <a:ext cx="746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med" len="lg"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smtClean="0">
                <a:solidFill>
                  <a:srgbClr val="FFFFFF"/>
                </a:solidFill>
                <a:latin typeface="Arial" pitchFamily="34" charset="0"/>
              </a:rPr>
              <a:t>®</a:t>
            </a:r>
          </a:p>
        </p:txBody>
      </p:sp>
      <p:pic>
        <p:nvPicPr>
          <p:cNvPr id="5" name="Picture 10" descr="OGC header 2010122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icture 7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0"/>
            <a:ext cx="1381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276600"/>
            <a:ext cx="7772400" cy="1143000"/>
          </a:xfrm>
        </p:spPr>
        <p:txBody>
          <a:bodyPr/>
          <a:lstStyle>
            <a:lvl1pPr>
              <a:defRPr sz="320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5720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092E5C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009900" y="6400800"/>
            <a:ext cx="3276600" cy="3048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</p:spTree>
    <p:extLst>
      <p:ext uri="{BB962C8B-B14F-4D97-AF65-F5344CB8AC3E}">
        <p14:creationId xmlns:p14="http://schemas.microsoft.com/office/powerpoint/2010/main" val="621987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43A99-9B82-4142-837B-BC5E3156B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29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25BA-91E2-46F7-AEEE-A39573C29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796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279525"/>
            <a:ext cx="4152900" cy="4891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817A6-EEBA-46F5-968A-05B70156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19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BF9BA-2C6B-411A-BCB9-303C89EB4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16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E8E77-EC04-47F4-AEAA-E0275F50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96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CB325-3C57-47EC-85DF-0954CE97A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77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31F9F-E245-423F-AF1C-65DF7C89E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24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28215-179C-47E2-A399-BBA1D4187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465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49531-ED37-4B57-8005-7FF815EC5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93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136525"/>
            <a:ext cx="2170112" cy="6034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775" y="136525"/>
            <a:ext cx="6361113" cy="60340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2013 Open Geospatial Consortium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ADE3-EFED-4183-A793-D63E94A17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578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132138" y="63500"/>
            <a:ext cx="2824162" cy="107950"/>
            <a:chOff x="1923" y="40"/>
            <a:chExt cx="1779" cy="68"/>
          </a:xfrm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1923" y="42"/>
              <a:ext cx="6" cy="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1949" y="56"/>
              <a:ext cx="21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1" y="6"/>
                </a:cxn>
                <a:cxn ang="0">
                  <a:pos x="21" y="12"/>
                </a:cxn>
                <a:cxn ang="0">
                  <a:pos x="21" y="36"/>
                </a:cxn>
                <a:cxn ang="0">
                  <a:pos x="17" y="36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15" y="8"/>
                </a:cxn>
                <a:cxn ang="0">
                  <a:pos x="13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8" y="6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6" y="14"/>
                </a:cxn>
                <a:cxn ang="0">
                  <a:pos x="6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21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5" y="8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8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1988" y="48"/>
              <a:ext cx="17" cy="4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8"/>
                </a:cxn>
                <a:cxn ang="0">
                  <a:pos x="17" y="8"/>
                </a:cxn>
                <a:cxn ang="0">
                  <a:pos x="17" y="14"/>
                </a:cxn>
                <a:cxn ang="0">
                  <a:pos x="9" y="14"/>
                </a:cxn>
                <a:cxn ang="0">
                  <a:pos x="9" y="34"/>
                </a:cxn>
                <a:cxn ang="0">
                  <a:pos x="9" y="34"/>
                </a:cxn>
                <a:cxn ang="0">
                  <a:pos x="11" y="40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15" y="40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9" y="44"/>
                </a:cxn>
                <a:cxn ang="0">
                  <a:pos x="6" y="42"/>
                </a:cxn>
                <a:cxn ang="0">
                  <a:pos x="6" y="42"/>
                </a:cxn>
                <a:cxn ang="0">
                  <a:pos x="4" y="40"/>
                </a:cxn>
                <a:cxn ang="0">
                  <a:pos x="4" y="34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9" y="0"/>
                </a:cxn>
              </a:cxnLst>
              <a:rect l="0" t="0" r="r" b="b"/>
              <a:pathLst>
                <a:path w="17" h="46">
                  <a:moveTo>
                    <a:pt x="9" y="0"/>
                  </a:moveTo>
                  <a:lnTo>
                    <a:pt x="9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9" y="1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1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9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0"/>
                  </a:lnTo>
                  <a:lnTo>
                    <a:pt x="4" y="3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2019" y="56"/>
              <a:ext cx="23" cy="38"/>
            </a:xfrm>
            <a:custGeom>
              <a:avLst/>
              <a:gdLst/>
              <a:ahLst/>
              <a:cxnLst>
                <a:cxn ang="0">
                  <a:pos x="6" y="20"/>
                </a:cxn>
                <a:cxn ang="0">
                  <a:pos x="6" y="20"/>
                </a:cxn>
                <a:cxn ang="0">
                  <a:pos x="8" y="26"/>
                </a:cxn>
                <a:cxn ang="0">
                  <a:pos x="10" y="30"/>
                </a:cxn>
                <a:cxn ang="0">
                  <a:pos x="12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9" y="32"/>
                </a:cxn>
                <a:cxn ang="0">
                  <a:pos x="21" y="36"/>
                </a:cxn>
                <a:cxn ang="0">
                  <a:pos x="21" y="36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10"/>
                </a:cxn>
                <a:cxn ang="0">
                  <a:pos x="23" y="16"/>
                </a:cxn>
                <a:cxn ang="0">
                  <a:pos x="23" y="16"/>
                </a:cxn>
                <a:cxn ang="0">
                  <a:pos x="23" y="20"/>
                </a:cxn>
                <a:cxn ang="0">
                  <a:pos x="6" y="20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15" y="6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17" y="14"/>
                </a:cxn>
              </a:cxnLst>
              <a:rect l="0" t="0" r="r" b="b"/>
              <a:pathLst>
                <a:path w="23" h="38">
                  <a:moveTo>
                    <a:pt x="6" y="20"/>
                  </a:moveTo>
                  <a:lnTo>
                    <a:pt x="6" y="20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9" y="32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20"/>
                  </a:lnTo>
                  <a:lnTo>
                    <a:pt x="6" y="20"/>
                  </a:lnTo>
                  <a:close/>
                  <a:moveTo>
                    <a:pt x="17" y="14"/>
                  </a:moveTo>
                  <a:lnTo>
                    <a:pt x="17" y="14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2060" y="56"/>
              <a:ext cx="13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7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7" y="8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6" y="16"/>
                </a:cxn>
                <a:cxn ang="0">
                  <a:pos x="6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13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7" y="8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2091" y="56"/>
              <a:ext cx="21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19" y="6"/>
                </a:cxn>
                <a:cxn ang="0">
                  <a:pos x="21" y="12"/>
                </a:cxn>
                <a:cxn ang="0">
                  <a:pos x="21" y="36"/>
                </a:cxn>
                <a:cxn ang="0">
                  <a:pos x="15" y="36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3" y="8"/>
                </a:cxn>
                <a:cxn ang="0">
                  <a:pos x="13" y="6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6" y="14"/>
                </a:cxn>
                <a:cxn ang="0">
                  <a:pos x="6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21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19" y="6"/>
                  </a:lnTo>
                  <a:lnTo>
                    <a:pt x="21" y="12"/>
                  </a:lnTo>
                  <a:lnTo>
                    <a:pt x="21" y="36"/>
                  </a:lnTo>
                  <a:lnTo>
                    <a:pt x="15" y="36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 userDrawn="1"/>
          </p:nvSpPr>
          <p:spPr bwMode="auto">
            <a:xfrm>
              <a:off x="2130" y="56"/>
              <a:ext cx="21" cy="38"/>
            </a:xfrm>
            <a:custGeom>
              <a:avLst/>
              <a:gdLst/>
              <a:ahLst/>
              <a:cxnLst>
                <a:cxn ang="0">
                  <a:pos x="21" y="28"/>
                </a:cxn>
                <a:cxn ang="0">
                  <a:pos x="21" y="28"/>
                </a:cxn>
                <a:cxn ang="0">
                  <a:pos x="21" y="36"/>
                </a:cxn>
                <a:cxn ang="0">
                  <a:pos x="15" y="36"/>
                </a:cxn>
                <a:cxn ang="0">
                  <a:pos x="15" y="32"/>
                </a:cxn>
                <a:cxn ang="0">
                  <a:pos x="15" y="32"/>
                </a:cxn>
                <a:cxn ang="0">
                  <a:pos x="15" y="32"/>
                </a:cxn>
                <a:cxn ang="0">
                  <a:pos x="11" y="36"/>
                </a:cxn>
                <a:cxn ang="0">
                  <a:pos x="8" y="38"/>
                </a:cxn>
                <a:cxn ang="0">
                  <a:pos x="8" y="38"/>
                </a:cxn>
                <a:cxn ang="0">
                  <a:pos x="6" y="36"/>
                </a:cxn>
                <a:cxn ang="0">
                  <a:pos x="2" y="34"/>
                </a:cxn>
                <a:cxn ang="0">
                  <a:pos x="0" y="3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22"/>
                </a:cxn>
                <a:cxn ang="0">
                  <a:pos x="4" y="18"/>
                </a:cxn>
                <a:cxn ang="0">
                  <a:pos x="9" y="14"/>
                </a:cxn>
                <a:cxn ang="0">
                  <a:pos x="15" y="14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7" y="4"/>
                </a:cxn>
                <a:cxn ang="0">
                  <a:pos x="19" y="8"/>
                </a:cxn>
                <a:cxn ang="0">
                  <a:pos x="21" y="12"/>
                </a:cxn>
                <a:cxn ang="0">
                  <a:pos x="21" y="28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9" y="20"/>
                </a:cxn>
                <a:cxn ang="0">
                  <a:pos x="6" y="22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8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13" y="32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5" y="26"/>
                </a:cxn>
                <a:cxn ang="0">
                  <a:pos x="15" y="18"/>
                </a:cxn>
              </a:cxnLst>
              <a:rect l="0" t="0" r="r" b="b"/>
              <a:pathLst>
                <a:path w="21" h="38">
                  <a:moveTo>
                    <a:pt x="21" y="28"/>
                  </a:moveTo>
                  <a:lnTo>
                    <a:pt x="21" y="28"/>
                  </a:lnTo>
                  <a:lnTo>
                    <a:pt x="21" y="36"/>
                  </a:lnTo>
                  <a:lnTo>
                    <a:pt x="15" y="36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1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8"/>
                  </a:lnTo>
                  <a:lnTo>
                    <a:pt x="9" y="14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9" y="4"/>
                  </a:lnTo>
                  <a:lnTo>
                    <a:pt x="9" y="4"/>
                  </a:lnTo>
                  <a:lnTo>
                    <a:pt x="4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4"/>
                  </a:lnTo>
                  <a:lnTo>
                    <a:pt x="19" y="8"/>
                  </a:lnTo>
                  <a:lnTo>
                    <a:pt x="21" y="12"/>
                  </a:lnTo>
                  <a:lnTo>
                    <a:pt x="21" y="28"/>
                  </a:lnTo>
                  <a:close/>
                  <a:moveTo>
                    <a:pt x="15" y="18"/>
                  </a:moveTo>
                  <a:lnTo>
                    <a:pt x="15" y="18"/>
                  </a:lnTo>
                  <a:lnTo>
                    <a:pt x="9" y="20"/>
                  </a:lnTo>
                  <a:lnTo>
                    <a:pt x="6" y="22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2167" y="48"/>
              <a:ext cx="17" cy="4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8"/>
                </a:cxn>
                <a:cxn ang="0">
                  <a:pos x="17" y="8"/>
                </a:cxn>
                <a:cxn ang="0">
                  <a:pos x="17" y="14"/>
                </a:cxn>
                <a:cxn ang="0">
                  <a:pos x="9" y="14"/>
                </a:cxn>
                <a:cxn ang="0">
                  <a:pos x="9" y="34"/>
                </a:cxn>
                <a:cxn ang="0">
                  <a:pos x="9" y="34"/>
                </a:cxn>
                <a:cxn ang="0">
                  <a:pos x="11" y="40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15" y="40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9" y="44"/>
                </a:cxn>
                <a:cxn ang="0">
                  <a:pos x="6" y="42"/>
                </a:cxn>
                <a:cxn ang="0">
                  <a:pos x="6" y="42"/>
                </a:cxn>
                <a:cxn ang="0">
                  <a:pos x="6" y="40"/>
                </a:cxn>
                <a:cxn ang="0">
                  <a:pos x="4" y="34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9" y="0"/>
                </a:cxn>
              </a:cxnLst>
              <a:rect l="0" t="0" r="r" b="b"/>
              <a:pathLst>
                <a:path w="17" h="46">
                  <a:moveTo>
                    <a:pt x="9" y="0"/>
                  </a:moveTo>
                  <a:lnTo>
                    <a:pt x="9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9" y="1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1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9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4" y="3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2200" y="44"/>
              <a:ext cx="8" cy="4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2" y="4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6" y="48"/>
                </a:cxn>
                <a:cxn ang="0">
                  <a:pos x="2" y="48"/>
                </a:cxn>
              </a:cxnLst>
              <a:rect l="0" t="0" r="r" b="b"/>
              <a:pathLst>
                <a:path w="8" h="48">
                  <a:moveTo>
                    <a:pt x="8" y="4"/>
                  </a:move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2" y="48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48"/>
                  </a:lnTo>
                  <a:lnTo>
                    <a:pt x="2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2226" y="56"/>
              <a:ext cx="22" cy="38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8"/>
                </a:cxn>
                <a:cxn ang="0">
                  <a:pos x="21" y="28"/>
                </a:cxn>
                <a:cxn ang="0">
                  <a:pos x="19" y="34"/>
                </a:cxn>
                <a:cxn ang="0">
                  <a:pos x="15" y="36"/>
                </a:cxn>
                <a:cxn ang="0">
                  <a:pos x="11" y="38"/>
                </a:cxn>
                <a:cxn ang="0">
                  <a:pos x="11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9" y="4"/>
                </a:cxn>
                <a:cxn ang="0">
                  <a:pos x="21" y="10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8" y="28"/>
                </a:cxn>
                <a:cxn ang="0">
                  <a:pos x="9" y="32"/>
                </a:cxn>
                <a:cxn ang="0">
                  <a:pos x="11" y="32"/>
                </a:cxn>
                <a:cxn ang="0">
                  <a:pos x="11" y="32"/>
                </a:cxn>
                <a:cxn ang="0">
                  <a:pos x="15" y="32"/>
                </a:cxn>
                <a:cxn ang="0">
                  <a:pos x="15" y="28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15" y="10"/>
                </a:cxn>
                <a:cxn ang="0">
                  <a:pos x="15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8" y="6"/>
                </a:cxn>
                <a:cxn ang="0">
                  <a:pos x="8" y="10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22" h="38">
                  <a:moveTo>
                    <a:pt x="22" y="18"/>
                  </a:moveTo>
                  <a:lnTo>
                    <a:pt x="22" y="18"/>
                  </a:lnTo>
                  <a:lnTo>
                    <a:pt x="21" y="28"/>
                  </a:lnTo>
                  <a:lnTo>
                    <a:pt x="19" y="34"/>
                  </a:lnTo>
                  <a:lnTo>
                    <a:pt x="15" y="36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2" y="18"/>
                  </a:lnTo>
                  <a:lnTo>
                    <a:pt x="22" y="18"/>
                  </a:lnTo>
                  <a:close/>
                  <a:moveTo>
                    <a:pt x="6" y="18"/>
                  </a:moveTo>
                  <a:lnTo>
                    <a:pt x="6" y="18"/>
                  </a:lnTo>
                  <a:lnTo>
                    <a:pt x="8" y="28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5" y="2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8" y="6"/>
                  </a:lnTo>
                  <a:lnTo>
                    <a:pt x="8" y="1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2267" y="56"/>
              <a:ext cx="22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2" y="12"/>
                </a:cxn>
                <a:cxn ang="0">
                  <a:pos x="22" y="36"/>
                </a:cxn>
                <a:cxn ang="0">
                  <a:pos x="16" y="36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5" y="8"/>
                </a:cxn>
                <a:cxn ang="0">
                  <a:pos x="13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14"/>
                </a:cxn>
                <a:cxn ang="0">
                  <a:pos x="5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22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2" y="12"/>
                  </a:lnTo>
                  <a:lnTo>
                    <a:pt x="22" y="36"/>
                  </a:lnTo>
                  <a:lnTo>
                    <a:pt x="16" y="36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8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6" name="Freeform 16"/>
            <p:cNvSpPr>
              <a:spLocks noEditPoints="1"/>
            </p:cNvSpPr>
            <p:nvPr userDrawn="1"/>
          </p:nvSpPr>
          <p:spPr bwMode="auto">
            <a:xfrm>
              <a:off x="2308" y="56"/>
              <a:ext cx="20" cy="38"/>
            </a:xfrm>
            <a:custGeom>
              <a:avLst/>
              <a:gdLst/>
              <a:ahLst/>
              <a:cxnLst>
                <a:cxn ang="0">
                  <a:pos x="18" y="28"/>
                </a:cxn>
                <a:cxn ang="0">
                  <a:pos x="18" y="28"/>
                </a:cxn>
                <a:cxn ang="0">
                  <a:pos x="20" y="36"/>
                </a:cxn>
                <a:cxn ang="0">
                  <a:pos x="14" y="36"/>
                </a:cxn>
                <a:cxn ang="0">
                  <a:pos x="14" y="32"/>
                </a:cxn>
                <a:cxn ang="0">
                  <a:pos x="14" y="32"/>
                </a:cxn>
                <a:cxn ang="0">
                  <a:pos x="14" y="32"/>
                </a:cxn>
                <a:cxn ang="0">
                  <a:pos x="11" y="36"/>
                </a:cxn>
                <a:cxn ang="0">
                  <a:pos x="7" y="38"/>
                </a:cxn>
                <a:cxn ang="0">
                  <a:pos x="7" y="38"/>
                </a:cxn>
                <a:cxn ang="0">
                  <a:pos x="3" y="36"/>
                </a:cxn>
                <a:cxn ang="0">
                  <a:pos x="1" y="34"/>
                </a:cxn>
                <a:cxn ang="0">
                  <a:pos x="0" y="3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3" y="18"/>
                </a:cxn>
                <a:cxn ang="0">
                  <a:pos x="9" y="14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2" y="6"/>
                </a:cxn>
                <a:cxn ang="0">
                  <a:pos x="11" y="6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3" y="6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6" y="4"/>
                </a:cxn>
                <a:cxn ang="0">
                  <a:pos x="18" y="8"/>
                </a:cxn>
                <a:cxn ang="0">
                  <a:pos x="18" y="12"/>
                </a:cxn>
                <a:cxn ang="0">
                  <a:pos x="18" y="2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9" y="20"/>
                </a:cxn>
                <a:cxn ang="0">
                  <a:pos x="5" y="22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5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12" y="32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4" y="26"/>
                </a:cxn>
                <a:cxn ang="0">
                  <a:pos x="14" y="18"/>
                </a:cxn>
              </a:cxnLst>
              <a:rect l="0" t="0" r="r" b="b"/>
              <a:pathLst>
                <a:path w="20" h="38">
                  <a:moveTo>
                    <a:pt x="18" y="28"/>
                  </a:moveTo>
                  <a:lnTo>
                    <a:pt x="18" y="28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1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3" y="36"/>
                  </a:lnTo>
                  <a:lnTo>
                    <a:pt x="1" y="34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3" y="1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9" y="4"/>
                  </a:lnTo>
                  <a:lnTo>
                    <a:pt x="9" y="4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18" y="8"/>
                  </a:lnTo>
                  <a:lnTo>
                    <a:pt x="18" y="12"/>
                  </a:lnTo>
                  <a:lnTo>
                    <a:pt x="18" y="28"/>
                  </a:lnTo>
                  <a:close/>
                  <a:moveTo>
                    <a:pt x="14" y="18"/>
                  </a:moveTo>
                  <a:lnTo>
                    <a:pt x="14" y="18"/>
                  </a:lnTo>
                  <a:lnTo>
                    <a:pt x="9" y="20"/>
                  </a:lnTo>
                  <a:lnTo>
                    <a:pt x="5" y="22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2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 userDrawn="1"/>
          </p:nvSpPr>
          <p:spPr bwMode="auto">
            <a:xfrm>
              <a:off x="2348" y="42"/>
              <a:ext cx="6" cy="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2400" y="42"/>
              <a:ext cx="24" cy="50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3" y="24"/>
                </a:cxn>
                <a:cxn ang="0">
                  <a:pos x="13" y="24"/>
                </a:cxn>
                <a:cxn ang="0">
                  <a:pos x="18" y="42"/>
                </a:cxn>
                <a:cxn ang="0">
                  <a:pos x="18" y="42"/>
                </a:cxn>
                <a:cxn ang="0">
                  <a:pos x="18" y="42"/>
                </a:cxn>
                <a:cxn ang="0">
                  <a:pos x="18" y="18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24" y="50"/>
                </a:cxn>
                <a:cxn ang="0">
                  <a:pos x="18" y="50"/>
                </a:cxn>
                <a:cxn ang="0">
                  <a:pos x="9" y="26"/>
                </a:cxn>
                <a:cxn ang="0">
                  <a:pos x="9" y="26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34"/>
                </a:cxn>
                <a:cxn ang="0">
                  <a:pos x="4" y="50"/>
                </a:cxn>
                <a:cxn ang="0">
                  <a:pos x="0" y="50"/>
                </a:cxn>
              </a:cxnLst>
              <a:rect l="0" t="0" r="r" b="b"/>
              <a:pathLst>
                <a:path w="24" h="50">
                  <a:moveTo>
                    <a:pt x="0" y="5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50"/>
                  </a:lnTo>
                  <a:lnTo>
                    <a:pt x="18" y="50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34"/>
                  </a:lnTo>
                  <a:lnTo>
                    <a:pt x="4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19" name="Freeform 19"/>
            <p:cNvSpPr>
              <a:spLocks noEditPoints="1"/>
            </p:cNvSpPr>
            <p:nvPr userDrawn="1"/>
          </p:nvSpPr>
          <p:spPr bwMode="auto">
            <a:xfrm>
              <a:off x="2442" y="56"/>
              <a:ext cx="21" cy="38"/>
            </a:xfrm>
            <a:custGeom>
              <a:avLst/>
              <a:gdLst/>
              <a:ahLst/>
              <a:cxnLst>
                <a:cxn ang="0">
                  <a:pos x="6" y="20"/>
                </a:cxn>
                <a:cxn ang="0">
                  <a:pos x="6" y="20"/>
                </a:cxn>
                <a:cxn ang="0">
                  <a:pos x="6" y="26"/>
                </a:cxn>
                <a:cxn ang="0">
                  <a:pos x="8" y="30"/>
                </a:cxn>
                <a:cxn ang="0">
                  <a:pos x="11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9" y="32"/>
                </a:cxn>
                <a:cxn ang="0">
                  <a:pos x="21" y="36"/>
                </a:cxn>
                <a:cxn ang="0">
                  <a:pos x="21" y="36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7" y="2"/>
                </a:cxn>
                <a:cxn ang="0">
                  <a:pos x="19" y="4"/>
                </a:cxn>
                <a:cxn ang="0">
                  <a:pos x="21" y="10"/>
                </a:cxn>
                <a:cxn ang="0">
                  <a:pos x="21" y="16"/>
                </a:cxn>
                <a:cxn ang="0">
                  <a:pos x="21" y="16"/>
                </a:cxn>
                <a:cxn ang="0">
                  <a:pos x="21" y="20"/>
                </a:cxn>
                <a:cxn ang="0">
                  <a:pos x="6" y="20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15" y="6"/>
                </a:cxn>
                <a:cxn ang="0">
                  <a:pos x="13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17" y="14"/>
                </a:cxn>
              </a:cxnLst>
              <a:rect l="0" t="0" r="r" b="b"/>
              <a:pathLst>
                <a:path w="21" h="38">
                  <a:moveTo>
                    <a:pt x="6" y="20"/>
                  </a:moveTo>
                  <a:lnTo>
                    <a:pt x="6" y="20"/>
                  </a:lnTo>
                  <a:lnTo>
                    <a:pt x="6" y="26"/>
                  </a:lnTo>
                  <a:lnTo>
                    <a:pt x="8" y="30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9" y="32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20"/>
                  </a:lnTo>
                  <a:lnTo>
                    <a:pt x="6" y="20"/>
                  </a:lnTo>
                  <a:close/>
                  <a:moveTo>
                    <a:pt x="17" y="14"/>
                  </a:moveTo>
                  <a:lnTo>
                    <a:pt x="17" y="14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0" name="Freeform 20"/>
            <p:cNvSpPr>
              <a:spLocks/>
            </p:cNvSpPr>
            <p:nvPr userDrawn="1"/>
          </p:nvSpPr>
          <p:spPr bwMode="auto">
            <a:xfrm>
              <a:off x="2483" y="56"/>
              <a:ext cx="20" cy="38"/>
            </a:xfrm>
            <a:custGeom>
              <a:avLst/>
              <a:gdLst/>
              <a:ahLst/>
              <a:cxnLst>
                <a:cxn ang="0">
                  <a:pos x="20" y="26"/>
                </a:cxn>
                <a:cxn ang="0">
                  <a:pos x="20" y="26"/>
                </a:cxn>
                <a:cxn ang="0">
                  <a:pos x="20" y="36"/>
                </a:cxn>
                <a:cxn ang="0">
                  <a:pos x="15" y="36"/>
                </a:cxn>
                <a:cxn ang="0">
                  <a:pos x="15" y="32"/>
                </a:cxn>
                <a:cxn ang="0">
                  <a:pos x="15" y="32"/>
                </a:cxn>
                <a:cxn ang="0">
                  <a:pos x="15" y="32"/>
                </a:cxn>
                <a:cxn ang="0">
                  <a:pos x="13" y="36"/>
                </a:cxn>
                <a:cxn ang="0">
                  <a:pos x="7" y="38"/>
                </a:cxn>
                <a:cxn ang="0">
                  <a:pos x="7" y="38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0" y="30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22"/>
                </a:cxn>
                <a:cxn ang="0">
                  <a:pos x="5" y="22"/>
                </a:cxn>
                <a:cxn ang="0">
                  <a:pos x="5" y="30"/>
                </a:cxn>
                <a:cxn ang="0">
                  <a:pos x="7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13" y="30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5" y="24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0" y="26"/>
                </a:cxn>
              </a:cxnLst>
              <a:rect l="0" t="0" r="r" b="b"/>
              <a:pathLst>
                <a:path w="20" h="38">
                  <a:moveTo>
                    <a:pt x="20" y="26"/>
                  </a:moveTo>
                  <a:lnTo>
                    <a:pt x="20" y="26"/>
                  </a:lnTo>
                  <a:lnTo>
                    <a:pt x="20" y="36"/>
                  </a:lnTo>
                  <a:lnTo>
                    <a:pt x="15" y="36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3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5" y="30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3" y="30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1" name="Freeform 21"/>
            <p:cNvSpPr>
              <a:spLocks/>
            </p:cNvSpPr>
            <p:nvPr userDrawn="1"/>
          </p:nvSpPr>
          <p:spPr bwMode="auto">
            <a:xfrm>
              <a:off x="2524" y="56"/>
              <a:ext cx="12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7" y="8"/>
                </a:cxn>
                <a:cxn ang="0">
                  <a:pos x="5" y="14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5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12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7" y="8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Freeform 22"/>
            <p:cNvSpPr>
              <a:spLocks noEditPoints="1"/>
            </p:cNvSpPr>
            <p:nvPr userDrawn="1"/>
          </p:nvSpPr>
          <p:spPr bwMode="auto">
            <a:xfrm>
              <a:off x="2551" y="56"/>
              <a:ext cx="22" cy="38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8"/>
                </a:cxn>
                <a:cxn ang="0">
                  <a:pos x="22" y="28"/>
                </a:cxn>
                <a:cxn ang="0">
                  <a:pos x="19" y="34"/>
                </a:cxn>
                <a:cxn ang="0">
                  <a:pos x="15" y="36"/>
                </a:cxn>
                <a:cxn ang="0">
                  <a:pos x="11" y="38"/>
                </a:cxn>
                <a:cxn ang="0">
                  <a:pos x="11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7" y="2"/>
                </a:cxn>
                <a:cxn ang="0">
                  <a:pos x="21" y="4"/>
                </a:cxn>
                <a:cxn ang="0">
                  <a:pos x="22" y="10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8" y="28"/>
                </a:cxn>
                <a:cxn ang="0">
                  <a:pos x="9" y="32"/>
                </a:cxn>
                <a:cxn ang="0">
                  <a:pos x="11" y="32"/>
                </a:cxn>
                <a:cxn ang="0">
                  <a:pos x="11" y="32"/>
                </a:cxn>
                <a:cxn ang="0">
                  <a:pos x="15" y="32"/>
                </a:cxn>
                <a:cxn ang="0">
                  <a:pos x="17" y="28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17" y="10"/>
                </a:cxn>
                <a:cxn ang="0">
                  <a:pos x="15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9" y="6"/>
                </a:cxn>
                <a:cxn ang="0">
                  <a:pos x="8" y="10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22" h="38">
                  <a:moveTo>
                    <a:pt x="22" y="18"/>
                  </a:moveTo>
                  <a:lnTo>
                    <a:pt x="22" y="18"/>
                  </a:lnTo>
                  <a:lnTo>
                    <a:pt x="22" y="28"/>
                  </a:lnTo>
                  <a:lnTo>
                    <a:pt x="19" y="34"/>
                  </a:lnTo>
                  <a:lnTo>
                    <a:pt x="15" y="36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2" y="10"/>
                  </a:lnTo>
                  <a:lnTo>
                    <a:pt x="22" y="18"/>
                  </a:lnTo>
                  <a:lnTo>
                    <a:pt x="22" y="18"/>
                  </a:lnTo>
                  <a:close/>
                  <a:moveTo>
                    <a:pt x="6" y="18"/>
                  </a:moveTo>
                  <a:lnTo>
                    <a:pt x="6" y="18"/>
                  </a:lnTo>
                  <a:lnTo>
                    <a:pt x="8" y="28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7" y="2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0"/>
                  </a:lnTo>
                  <a:lnTo>
                    <a:pt x="15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6"/>
                  </a:lnTo>
                  <a:lnTo>
                    <a:pt x="8" y="1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 userDrawn="1"/>
          </p:nvSpPr>
          <p:spPr bwMode="auto">
            <a:xfrm>
              <a:off x="2594" y="44"/>
              <a:ext cx="5" cy="4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3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5" y="12"/>
                </a:cxn>
                <a:cxn ang="0">
                  <a:pos x="5" y="48"/>
                </a:cxn>
                <a:cxn ang="0">
                  <a:pos x="0" y="48"/>
                </a:cxn>
              </a:cxnLst>
              <a:rect l="0" t="0" r="r" b="b"/>
              <a:pathLst>
                <a:path w="5" h="48">
                  <a:moveTo>
                    <a:pt x="5" y="4"/>
                  </a:moveTo>
                  <a:lnTo>
                    <a:pt x="5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" y="4"/>
                  </a:lnTo>
                  <a:lnTo>
                    <a:pt x="5" y="4"/>
                  </a:lnTo>
                  <a:close/>
                  <a:moveTo>
                    <a:pt x="0" y="48"/>
                  </a:moveTo>
                  <a:lnTo>
                    <a:pt x="0" y="12"/>
                  </a:lnTo>
                  <a:lnTo>
                    <a:pt x="5" y="12"/>
                  </a:lnTo>
                  <a:lnTo>
                    <a:pt x="5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Freeform 24"/>
            <p:cNvSpPr>
              <a:spLocks/>
            </p:cNvSpPr>
            <p:nvPr userDrawn="1"/>
          </p:nvSpPr>
          <p:spPr bwMode="auto">
            <a:xfrm>
              <a:off x="2620" y="56"/>
              <a:ext cx="20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20" y="36"/>
                </a:cxn>
                <a:cxn ang="0">
                  <a:pos x="14" y="36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14"/>
                </a:cxn>
                <a:cxn ang="0">
                  <a:pos x="5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20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Freeform 25"/>
            <p:cNvSpPr>
              <a:spLocks/>
            </p:cNvSpPr>
            <p:nvPr userDrawn="1"/>
          </p:nvSpPr>
          <p:spPr bwMode="auto">
            <a:xfrm>
              <a:off x="2658" y="40"/>
              <a:ext cx="19" cy="52"/>
            </a:xfrm>
            <a:custGeom>
              <a:avLst/>
              <a:gdLst/>
              <a:ahLst/>
              <a:cxnLst>
                <a:cxn ang="0">
                  <a:pos x="4" y="52"/>
                </a:cxn>
                <a:cxn ang="0">
                  <a:pos x="4" y="22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4" y="16"/>
                </a:cxn>
                <a:cxn ang="0">
                  <a:pos x="4" y="14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1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5" y="6"/>
                </a:cxn>
                <a:cxn ang="0">
                  <a:pos x="15" y="6"/>
                </a:cxn>
                <a:cxn ang="0">
                  <a:pos x="11" y="6"/>
                </a:cxn>
                <a:cxn ang="0">
                  <a:pos x="10" y="8"/>
                </a:cxn>
                <a:cxn ang="0">
                  <a:pos x="10" y="14"/>
                </a:cxn>
                <a:cxn ang="0">
                  <a:pos x="10" y="16"/>
                </a:cxn>
                <a:cxn ang="0">
                  <a:pos x="15" y="16"/>
                </a:cxn>
                <a:cxn ang="0">
                  <a:pos x="15" y="22"/>
                </a:cxn>
                <a:cxn ang="0">
                  <a:pos x="10" y="22"/>
                </a:cxn>
                <a:cxn ang="0">
                  <a:pos x="10" y="52"/>
                </a:cxn>
                <a:cxn ang="0">
                  <a:pos x="4" y="52"/>
                </a:cxn>
              </a:cxnLst>
              <a:rect l="0" t="0" r="r" b="b"/>
              <a:pathLst>
                <a:path w="19" h="52">
                  <a:moveTo>
                    <a:pt x="4" y="52"/>
                  </a:moveTo>
                  <a:lnTo>
                    <a:pt x="4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1" y="6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5" y="16"/>
                  </a:lnTo>
                  <a:lnTo>
                    <a:pt x="15" y="22"/>
                  </a:lnTo>
                  <a:lnTo>
                    <a:pt x="10" y="22"/>
                  </a:lnTo>
                  <a:lnTo>
                    <a:pt x="10" y="52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Freeform 26"/>
            <p:cNvSpPr>
              <a:spLocks noEditPoints="1"/>
            </p:cNvSpPr>
            <p:nvPr userDrawn="1"/>
          </p:nvSpPr>
          <p:spPr bwMode="auto">
            <a:xfrm>
              <a:off x="2690" y="56"/>
              <a:ext cx="20" cy="38"/>
            </a:xfrm>
            <a:custGeom>
              <a:avLst/>
              <a:gdLst/>
              <a:ahLst/>
              <a:cxnLst>
                <a:cxn ang="0">
                  <a:pos x="20" y="18"/>
                </a:cxn>
                <a:cxn ang="0">
                  <a:pos x="20" y="18"/>
                </a:cxn>
                <a:cxn ang="0">
                  <a:pos x="20" y="28"/>
                </a:cxn>
                <a:cxn ang="0">
                  <a:pos x="16" y="34"/>
                </a:cxn>
                <a:cxn ang="0">
                  <a:pos x="13" y="36"/>
                </a:cxn>
                <a:cxn ang="0">
                  <a:pos x="9" y="38"/>
                </a:cxn>
                <a:cxn ang="0">
                  <a:pos x="9" y="38"/>
                </a:cxn>
                <a:cxn ang="0">
                  <a:pos x="5" y="3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8" y="4"/>
                </a:cxn>
                <a:cxn ang="0">
                  <a:pos x="20" y="10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3" y="18"/>
                </a:cxn>
                <a:cxn ang="0">
                  <a:pos x="3" y="18"/>
                </a:cxn>
                <a:cxn ang="0">
                  <a:pos x="5" y="28"/>
                </a:cxn>
                <a:cxn ang="0">
                  <a:pos x="7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13" y="32"/>
                </a:cxn>
                <a:cxn ang="0">
                  <a:pos x="14" y="2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4" y="10"/>
                </a:cxn>
                <a:cxn ang="0">
                  <a:pos x="13" y="6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20" h="38">
                  <a:moveTo>
                    <a:pt x="20" y="18"/>
                  </a:moveTo>
                  <a:lnTo>
                    <a:pt x="20" y="18"/>
                  </a:lnTo>
                  <a:lnTo>
                    <a:pt x="20" y="28"/>
                  </a:lnTo>
                  <a:lnTo>
                    <a:pt x="16" y="34"/>
                  </a:lnTo>
                  <a:lnTo>
                    <a:pt x="13" y="3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5" y="3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2" y="4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0" y="10"/>
                  </a:lnTo>
                  <a:lnTo>
                    <a:pt x="20" y="18"/>
                  </a:lnTo>
                  <a:lnTo>
                    <a:pt x="20" y="18"/>
                  </a:lnTo>
                  <a:close/>
                  <a:moveTo>
                    <a:pt x="3" y="18"/>
                  </a:moveTo>
                  <a:lnTo>
                    <a:pt x="3" y="18"/>
                  </a:lnTo>
                  <a:lnTo>
                    <a:pt x="5" y="28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4" y="2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0"/>
                  </a:lnTo>
                  <a:lnTo>
                    <a:pt x="13" y="6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5" y="10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7" name="Freeform 27"/>
            <p:cNvSpPr>
              <a:spLocks/>
            </p:cNvSpPr>
            <p:nvPr userDrawn="1"/>
          </p:nvSpPr>
          <p:spPr bwMode="auto">
            <a:xfrm>
              <a:off x="2730" y="56"/>
              <a:ext cx="13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6" y="16"/>
                </a:cxn>
                <a:cxn ang="0">
                  <a:pos x="6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13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8" y="8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Freeform 28"/>
            <p:cNvSpPr>
              <a:spLocks/>
            </p:cNvSpPr>
            <p:nvPr userDrawn="1"/>
          </p:nvSpPr>
          <p:spPr bwMode="auto">
            <a:xfrm>
              <a:off x="2760" y="56"/>
              <a:ext cx="37" cy="36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6" y="2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1" y="0"/>
                </a:cxn>
                <a:cxn ang="0">
                  <a:pos x="33" y="2"/>
                </a:cxn>
                <a:cxn ang="0">
                  <a:pos x="35" y="6"/>
                </a:cxn>
                <a:cxn ang="0">
                  <a:pos x="37" y="12"/>
                </a:cxn>
                <a:cxn ang="0">
                  <a:pos x="37" y="36"/>
                </a:cxn>
                <a:cxn ang="0">
                  <a:pos x="31" y="36"/>
                </a:cxn>
                <a:cxn ang="0">
                  <a:pos x="31" y="14"/>
                </a:cxn>
                <a:cxn ang="0">
                  <a:pos x="31" y="14"/>
                </a:cxn>
                <a:cxn ang="0">
                  <a:pos x="29" y="8"/>
                </a:cxn>
                <a:cxn ang="0">
                  <a:pos x="29" y="6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4" y="6"/>
                </a:cxn>
                <a:cxn ang="0">
                  <a:pos x="22" y="10"/>
                </a:cxn>
                <a:cxn ang="0">
                  <a:pos x="22" y="10"/>
                </a:cxn>
                <a:cxn ang="0">
                  <a:pos x="20" y="14"/>
                </a:cxn>
                <a:cxn ang="0">
                  <a:pos x="20" y="36"/>
                </a:cxn>
                <a:cxn ang="0">
                  <a:pos x="16" y="36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5" y="8"/>
                </a:cxn>
                <a:cxn ang="0">
                  <a:pos x="13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14"/>
                </a:cxn>
                <a:cxn ang="0">
                  <a:pos x="5" y="36"/>
                </a:cxn>
                <a:cxn ang="0">
                  <a:pos x="2" y="36"/>
                </a:cxn>
                <a:cxn ang="0">
                  <a:pos x="2" y="10"/>
                </a:cxn>
              </a:cxnLst>
              <a:rect l="0" t="0" r="r" b="b"/>
              <a:pathLst>
                <a:path w="37" h="36">
                  <a:moveTo>
                    <a:pt x="2" y="10"/>
                  </a:moveTo>
                  <a:lnTo>
                    <a:pt x="2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5" y="6"/>
                  </a:lnTo>
                  <a:lnTo>
                    <a:pt x="37" y="12"/>
                  </a:lnTo>
                  <a:lnTo>
                    <a:pt x="37" y="36"/>
                  </a:lnTo>
                  <a:lnTo>
                    <a:pt x="31" y="36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4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8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36"/>
                  </a:lnTo>
                  <a:lnTo>
                    <a:pt x="2" y="3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9" name="Freeform 29"/>
            <p:cNvSpPr>
              <a:spLocks noEditPoints="1"/>
            </p:cNvSpPr>
            <p:nvPr userDrawn="1"/>
          </p:nvSpPr>
          <p:spPr bwMode="auto">
            <a:xfrm>
              <a:off x="2815" y="56"/>
              <a:ext cx="21" cy="38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9" y="28"/>
                </a:cxn>
                <a:cxn ang="0">
                  <a:pos x="21" y="36"/>
                </a:cxn>
                <a:cxn ang="0">
                  <a:pos x="15" y="36"/>
                </a:cxn>
                <a:cxn ang="0">
                  <a:pos x="15" y="32"/>
                </a:cxn>
                <a:cxn ang="0">
                  <a:pos x="15" y="32"/>
                </a:cxn>
                <a:cxn ang="0">
                  <a:pos x="15" y="32"/>
                </a:cxn>
                <a:cxn ang="0">
                  <a:pos x="11" y="36"/>
                </a:cxn>
                <a:cxn ang="0">
                  <a:pos x="8" y="38"/>
                </a:cxn>
                <a:cxn ang="0">
                  <a:pos x="8" y="38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0" y="3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22"/>
                </a:cxn>
                <a:cxn ang="0">
                  <a:pos x="4" y="18"/>
                </a:cxn>
                <a:cxn ang="0">
                  <a:pos x="10" y="14"/>
                </a:cxn>
                <a:cxn ang="0">
                  <a:pos x="15" y="14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5" y="0"/>
                </a:cxn>
                <a:cxn ang="0">
                  <a:pos x="17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9" y="28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10" y="20"/>
                </a:cxn>
                <a:cxn ang="0">
                  <a:pos x="6" y="22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6" y="32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3" y="32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5" y="26"/>
                </a:cxn>
                <a:cxn ang="0">
                  <a:pos x="15" y="18"/>
                </a:cxn>
              </a:cxnLst>
              <a:rect l="0" t="0" r="r" b="b"/>
              <a:pathLst>
                <a:path w="21" h="38">
                  <a:moveTo>
                    <a:pt x="19" y="28"/>
                  </a:moveTo>
                  <a:lnTo>
                    <a:pt x="19" y="28"/>
                  </a:lnTo>
                  <a:lnTo>
                    <a:pt x="21" y="36"/>
                  </a:lnTo>
                  <a:lnTo>
                    <a:pt x="15" y="36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1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8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4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7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9" y="28"/>
                  </a:lnTo>
                  <a:close/>
                  <a:moveTo>
                    <a:pt x="15" y="18"/>
                  </a:moveTo>
                  <a:lnTo>
                    <a:pt x="15" y="18"/>
                  </a:lnTo>
                  <a:lnTo>
                    <a:pt x="10" y="20"/>
                  </a:lnTo>
                  <a:lnTo>
                    <a:pt x="6" y="22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6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0" name="Freeform 30"/>
            <p:cNvSpPr>
              <a:spLocks/>
            </p:cNvSpPr>
            <p:nvPr userDrawn="1"/>
          </p:nvSpPr>
          <p:spPr bwMode="auto">
            <a:xfrm>
              <a:off x="2852" y="48"/>
              <a:ext cx="15" cy="4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8"/>
                </a:cxn>
                <a:cxn ang="0">
                  <a:pos x="15" y="8"/>
                </a:cxn>
                <a:cxn ang="0">
                  <a:pos x="15" y="14"/>
                </a:cxn>
                <a:cxn ang="0">
                  <a:pos x="9" y="14"/>
                </a:cxn>
                <a:cxn ang="0">
                  <a:pos x="9" y="34"/>
                </a:cxn>
                <a:cxn ang="0">
                  <a:pos x="9" y="34"/>
                </a:cxn>
                <a:cxn ang="0">
                  <a:pos x="11" y="40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15" y="40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8" y="44"/>
                </a:cxn>
                <a:cxn ang="0">
                  <a:pos x="6" y="42"/>
                </a:cxn>
                <a:cxn ang="0">
                  <a:pos x="6" y="42"/>
                </a:cxn>
                <a:cxn ang="0">
                  <a:pos x="4" y="40"/>
                </a:cxn>
                <a:cxn ang="0">
                  <a:pos x="4" y="34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9" y="0"/>
                </a:cxn>
              </a:cxnLst>
              <a:rect l="0" t="0" r="r" b="b"/>
              <a:pathLst>
                <a:path w="15" h="46">
                  <a:moveTo>
                    <a:pt x="9" y="0"/>
                  </a:moveTo>
                  <a:lnTo>
                    <a:pt x="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1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8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0"/>
                  </a:lnTo>
                  <a:lnTo>
                    <a:pt x="4" y="3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1" name="Freeform 31"/>
            <p:cNvSpPr>
              <a:spLocks noEditPoints="1"/>
            </p:cNvSpPr>
            <p:nvPr userDrawn="1"/>
          </p:nvSpPr>
          <p:spPr bwMode="auto">
            <a:xfrm>
              <a:off x="2885" y="44"/>
              <a:ext cx="6" cy="48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6" y="48"/>
                </a:cxn>
                <a:cxn ang="0">
                  <a:pos x="0" y="48"/>
                </a:cxn>
              </a:cxnLst>
              <a:rect l="0" t="0" r="r" b="b"/>
              <a:pathLst>
                <a:path w="6" h="48"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4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2" name="Freeform 32"/>
            <p:cNvSpPr>
              <a:spLocks/>
            </p:cNvSpPr>
            <p:nvPr userDrawn="1"/>
          </p:nvSpPr>
          <p:spPr bwMode="auto">
            <a:xfrm>
              <a:off x="2911" y="56"/>
              <a:ext cx="19" cy="38"/>
            </a:xfrm>
            <a:custGeom>
              <a:avLst/>
              <a:gdLst/>
              <a:ahLst/>
              <a:cxnLst>
                <a:cxn ang="0">
                  <a:pos x="17" y="36"/>
                </a:cxn>
                <a:cxn ang="0">
                  <a:pos x="17" y="36"/>
                </a:cxn>
                <a:cxn ang="0">
                  <a:pos x="11" y="38"/>
                </a:cxn>
                <a:cxn ang="0">
                  <a:pos x="11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0" y="6"/>
                </a:cxn>
                <a:cxn ang="0">
                  <a:pos x="8" y="10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6" y="24"/>
                </a:cxn>
                <a:cxn ang="0">
                  <a:pos x="8" y="28"/>
                </a:cxn>
                <a:cxn ang="0">
                  <a:pos x="10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7" y="32"/>
                </a:cxn>
                <a:cxn ang="0">
                  <a:pos x="17" y="36"/>
                </a:cxn>
              </a:cxnLst>
              <a:rect l="0" t="0" r="r" b="b"/>
              <a:pathLst>
                <a:path w="19" h="38">
                  <a:moveTo>
                    <a:pt x="17" y="36"/>
                  </a:moveTo>
                  <a:lnTo>
                    <a:pt x="17" y="36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0" y="6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8" y="28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7" y="32"/>
                  </a:lnTo>
                  <a:lnTo>
                    <a:pt x="17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3" name="Freeform 33"/>
            <p:cNvSpPr>
              <a:spLocks/>
            </p:cNvSpPr>
            <p:nvPr userDrawn="1"/>
          </p:nvSpPr>
          <p:spPr bwMode="auto">
            <a:xfrm>
              <a:off x="2945" y="56"/>
              <a:ext cx="16" cy="38"/>
            </a:xfrm>
            <a:custGeom>
              <a:avLst/>
              <a:gdLst/>
              <a:ahLst/>
              <a:cxnLst>
                <a:cxn ang="0">
                  <a:pos x="1" y="30"/>
                </a:cxn>
                <a:cxn ang="0">
                  <a:pos x="1" y="30"/>
                </a:cxn>
                <a:cxn ang="0">
                  <a:pos x="7" y="32"/>
                </a:cxn>
                <a:cxn ang="0">
                  <a:pos x="7" y="32"/>
                </a:cxn>
                <a:cxn ang="0">
                  <a:pos x="11" y="32"/>
                </a:cxn>
                <a:cxn ang="0">
                  <a:pos x="11" y="28"/>
                </a:cxn>
                <a:cxn ang="0">
                  <a:pos x="11" y="28"/>
                </a:cxn>
                <a:cxn ang="0">
                  <a:pos x="11" y="24"/>
                </a:cxn>
                <a:cxn ang="0">
                  <a:pos x="7" y="20"/>
                </a:cxn>
                <a:cxn ang="0">
                  <a:pos x="7" y="20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6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7" y="12"/>
                </a:cxn>
                <a:cxn ang="0">
                  <a:pos x="9" y="16"/>
                </a:cxn>
                <a:cxn ang="0">
                  <a:pos x="9" y="16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6" y="32"/>
                </a:cxn>
                <a:cxn ang="0">
                  <a:pos x="12" y="34"/>
                </a:cxn>
                <a:cxn ang="0">
                  <a:pos x="11" y="36"/>
                </a:cxn>
                <a:cxn ang="0">
                  <a:pos x="7" y="38"/>
                </a:cxn>
                <a:cxn ang="0">
                  <a:pos x="7" y="38"/>
                </a:cxn>
                <a:cxn ang="0">
                  <a:pos x="0" y="34"/>
                </a:cxn>
                <a:cxn ang="0">
                  <a:pos x="1" y="30"/>
                </a:cxn>
              </a:cxnLst>
              <a:rect l="0" t="0" r="r" b="b"/>
              <a:pathLst>
                <a:path w="16" h="38">
                  <a:moveTo>
                    <a:pt x="1" y="30"/>
                  </a:moveTo>
                  <a:lnTo>
                    <a:pt x="1" y="30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11" y="32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4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1" y="1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6"/>
                  </a:lnTo>
                  <a:lnTo>
                    <a:pt x="3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32"/>
                  </a:lnTo>
                  <a:lnTo>
                    <a:pt x="12" y="34"/>
                  </a:lnTo>
                  <a:lnTo>
                    <a:pt x="11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0" y="34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4" name="Freeform 34"/>
            <p:cNvSpPr>
              <a:spLocks/>
            </p:cNvSpPr>
            <p:nvPr userDrawn="1"/>
          </p:nvSpPr>
          <p:spPr bwMode="auto">
            <a:xfrm>
              <a:off x="3004" y="42"/>
              <a:ext cx="22" cy="52"/>
            </a:xfrm>
            <a:custGeom>
              <a:avLst/>
              <a:gdLst/>
              <a:ahLst/>
              <a:cxnLst>
                <a:cxn ang="0">
                  <a:pos x="22" y="50"/>
                </a:cxn>
                <a:cxn ang="0">
                  <a:pos x="22" y="50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9" y="50"/>
                </a:cxn>
                <a:cxn ang="0">
                  <a:pos x="3" y="44"/>
                </a:cxn>
                <a:cxn ang="0">
                  <a:pos x="0" y="38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" y="14"/>
                </a:cxn>
                <a:cxn ang="0">
                  <a:pos x="5" y="6"/>
                </a:cxn>
                <a:cxn ang="0">
                  <a:pos x="11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2" y="2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3" y="6"/>
                </a:cxn>
                <a:cxn ang="0">
                  <a:pos x="9" y="10"/>
                </a:cxn>
                <a:cxn ang="0">
                  <a:pos x="5" y="16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5" y="36"/>
                </a:cxn>
                <a:cxn ang="0">
                  <a:pos x="9" y="42"/>
                </a:cxn>
                <a:cxn ang="0">
                  <a:pos x="13" y="44"/>
                </a:cxn>
                <a:cxn ang="0">
                  <a:pos x="16" y="46"/>
                </a:cxn>
                <a:cxn ang="0">
                  <a:pos x="16" y="46"/>
                </a:cxn>
                <a:cxn ang="0">
                  <a:pos x="20" y="44"/>
                </a:cxn>
                <a:cxn ang="0">
                  <a:pos x="22" y="50"/>
                </a:cxn>
              </a:cxnLst>
              <a:rect l="0" t="0" r="r" b="b"/>
              <a:pathLst>
                <a:path w="22" h="52">
                  <a:moveTo>
                    <a:pt x="22" y="50"/>
                  </a:moveTo>
                  <a:lnTo>
                    <a:pt x="22" y="50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9" y="50"/>
                  </a:lnTo>
                  <a:lnTo>
                    <a:pt x="3" y="44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14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6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5" y="36"/>
                  </a:lnTo>
                  <a:lnTo>
                    <a:pt x="9" y="42"/>
                  </a:lnTo>
                  <a:lnTo>
                    <a:pt x="13" y="44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20" y="44"/>
                  </a:lnTo>
                  <a:lnTo>
                    <a:pt x="22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5" name="Freeform 35"/>
            <p:cNvSpPr>
              <a:spLocks noEditPoints="1"/>
            </p:cNvSpPr>
            <p:nvPr userDrawn="1"/>
          </p:nvSpPr>
          <p:spPr bwMode="auto">
            <a:xfrm>
              <a:off x="3042" y="56"/>
              <a:ext cx="21" cy="38"/>
            </a:xfrm>
            <a:custGeom>
              <a:avLst/>
              <a:gdLst/>
              <a:ahLst/>
              <a:cxnLst>
                <a:cxn ang="0">
                  <a:pos x="21" y="18"/>
                </a:cxn>
                <a:cxn ang="0">
                  <a:pos x="21" y="18"/>
                </a:cxn>
                <a:cxn ang="0">
                  <a:pos x="21" y="28"/>
                </a:cxn>
                <a:cxn ang="0">
                  <a:pos x="17" y="34"/>
                </a:cxn>
                <a:cxn ang="0">
                  <a:pos x="13" y="36"/>
                </a:cxn>
                <a:cxn ang="0">
                  <a:pos x="10" y="38"/>
                </a:cxn>
                <a:cxn ang="0">
                  <a:pos x="10" y="38"/>
                </a:cxn>
                <a:cxn ang="0">
                  <a:pos x="6" y="3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9" y="4"/>
                </a:cxn>
                <a:cxn ang="0">
                  <a:pos x="21" y="10"/>
                </a:cxn>
                <a:cxn ang="0">
                  <a:pos x="21" y="18"/>
                </a:cxn>
                <a:cxn ang="0">
                  <a:pos x="21" y="18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6" y="28"/>
                </a:cxn>
                <a:cxn ang="0">
                  <a:pos x="8" y="32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3" y="32"/>
                </a:cxn>
                <a:cxn ang="0">
                  <a:pos x="15" y="28"/>
                </a:cxn>
                <a:cxn ang="0">
                  <a:pos x="15" y="18"/>
                </a:cxn>
                <a:cxn ang="0">
                  <a:pos x="15" y="18"/>
                </a:cxn>
                <a:cxn ang="0">
                  <a:pos x="15" y="10"/>
                </a:cxn>
                <a:cxn ang="0">
                  <a:pos x="13" y="6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6" y="10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21" h="38">
                  <a:moveTo>
                    <a:pt x="21" y="18"/>
                  </a:moveTo>
                  <a:lnTo>
                    <a:pt x="21" y="18"/>
                  </a:lnTo>
                  <a:lnTo>
                    <a:pt x="21" y="28"/>
                  </a:lnTo>
                  <a:lnTo>
                    <a:pt x="17" y="34"/>
                  </a:lnTo>
                  <a:lnTo>
                    <a:pt x="13" y="36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2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1" y="10"/>
                  </a:lnTo>
                  <a:lnTo>
                    <a:pt x="21" y="18"/>
                  </a:lnTo>
                  <a:lnTo>
                    <a:pt x="21" y="18"/>
                  </a:lnTo>
                  <a:close/>
                  <a:moveTo>
                    <a:pt x="4" y="18"/>
                  </a:moveTo>
                  <a:lnTo>
                    <a:pt x="4" y="18"/>
                  </a:lnTo>
                  <a:lnTo>
                    <a:pt x="6" y="28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3" y="32"/>
                  </a:lnTo>
                  <a:lnTo>
                    <a:pt x="15" y="2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0"/>
                  </a:lnTo>
                  <a:lnTo>
                    <a:pt x="13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10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6" name="Freeform 36"/>
            <p:cNvSpPr>
              <a:spLocks noEditPoints="1"/>
            </p:cNvSpPr>
            <p:nvPr userDrawn="1"/>
          </p:nvSpPr>
          <p:spPr bwMode="auto">
            <a:xfrm>
              <a:off x="3081" y="56"/>
              <a:ext cx="22" cy="38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8"/>
                </a:cxn>
                <a:cxn ang="0">
                  <a:pos x="20" y="28"/>
                </a:cxn>
                <a:cxn ang="0">
                  <a:pos x="19" y="34"/>
                </a:cxn>
                <a:cxn ang="0">
                  <a:pos x="15" y="36"/>
                </a:cxn>
                <a:cxn ang="0">
                  <a:pos x="11" y="38"/>
                </a:cxn>
                <a:cxn ang="0">
                  <a:pos x="11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9" y="4"/>
                </a:cxn>
                <a:cxn ang="0">
                  <a:pos x="22" y="10"/>
                </a:cxn>
                <a:cxn ang="0">
                  <a:pos x="22" y="18"/>
                </a:cxn>
                <a:cxn ang="0">
                  <a:pos x="22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8" y="28"/>
                </a:cxn>
                <a:cxn ang="0">
                  <a:pos x="9" y="32"/>
                </a:cxn>
                <a:cxn ang="0">
                  <a:pos x="11" y="32"/>
                </a:cxn>
                <a:cxn ang="0">
                  <a:pos x="11" y="32"/>
                </a:cxn>
                <a:cxn ang="0">
                  <a:pos x="15" y="32"/>
                </a:cxn>
                <a:cxn ang="0">
                  <a:pos x="17" y="28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17" y="10"/>
                </a:cxn>
                <a:cxn ang="0">
                  <a:pos x="15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8" y="6"/>
                </a:cxn>
                <a:cxn ang="0">
                  <a:pos x="8" y="10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22" h="38">
                  <a:moveTo>
                    <a:pt x="22" y="18"/>
                  </a:moveTo>
                  <a:lnTo>
                    <a:pt x="22" y="18"/>
                  </a:lnTo>
                  <a:lnTo>
                    <a:pt x="20" y="28"/>
                  </a:lnTo>
                  <a:lnTo>
                    <a:pt x="19" y="34"/>
                  </a:lnTo>
                  <a:lnTo>
                    <a:pt x="15" y="36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2" y="10"/>
                  </a:lnTo>
                  <a:lnTo>
                    <a:pt x="22" y="18"/>
                  </a:lnTo>
                  <a:lnTo>
                    <a:pt x="22" y="18"/>
                  </a:lnTo>
                  <a:close/>
                  <a:moveTo>
                    <a:pt x="6" y="18"/>
                  </a:moveTo>
                  <a:lnTo>
                    <a:pt x="6" y="18"/>
                  </a:lnTo>
                  <a:lnTo>
                    <a:pt x="8" y="28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5" y="32"/>
                  </a:lnTo>
                  <a:lnTo>
                    <a:pt x="17" y="2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0"/>
                  </a:lnTo>
                  <a:lnTo>
                    <a:pt x="15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8" y="6"/>
                  </a:lnTo>
                  <a:lnTo>
                    <a:pt x="8" y="1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7" name="Freeform 37"/>
            <p:cNvSpPr>
              <a:spLocks/>
            </p:cNvSpPr>
            <p:nvPr userDrawn="1"/>
          </p:nvSpPr>
          <p:spPr bwMode="auto">
            <a:xfrm>
              <a:off x="3122" y="56"/>
              <a:ext cx="15" cy="36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5" y="6"/>
                </a:cxn>
                <a:cxn ang="0">
                  <a:pos x="9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5" y="6"/>
                </a:cxn>
                <a:cxn ang="0">
                  <a:pos x="15" y="6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9" y="8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5" y="16"/>
                </a:cxn>
                <a:cxn ang="0">
                  <a:pos x="5" y="36"/>
                </a:cxn>
                <a:cxn ang="0">
                  <a:pos x="2" y="36"/>
                </a:cxn>
                <a:cxn ang="0">
                  <a:pos x="2" y="10"/>
                </a:cxn>
              </a:cxnLst>
              <a:rect l="0" t="0" r="r" b="b"/>
              <a:pathLst>
                <a:path w="15" h="36">
                  <a:moveTo>
                    <a:pt x="2" y="10"/>
                  </a:moveTo>
                  <a:lnTo>
                    <a:pt x="2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9" y="8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5" y="36"/>
                  </a:lnTo>
                  <a:lnTo>
                    <a:pt x="2" y="36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8" name="Freeform 38"/>
            <p:cNvSpPr>
              <a:spLocks noEditPoints="1"/>
            </p:cNvSpPr>
            <p:nvPr userDrawn="1"/>
          </p:nvSpPr>
          <p:spPr bwMode="auto">
            <a:xfrm>
              <a:off x="3151" y="42"/>
              <a:ext cx="22" cy="52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1" y="42"/>
                </a:cxn>
                <a:cxn ang="0">
                  <a:pos x="21" y="42"/>
                </a:cxn>
                <a:cxn ang="0">
                  <a:pos x="22" y="50"/>
                </a:cxn>
                <a:cxn ang="0">
                  <a:pos x="17" y="50"/>
                </a:cxn>
                <a:cxn ang="0">
                  <a:pos x="17" y="46"/>
                </a:cxn>
                <a:cxn ang="0">
                  <a:pos x="17" y="46"/>
                </a:cxn>
                <a:cxn ang="0">
                  <a:pos x="17" y="46"/>
                </a:cxn>
                <a:cxn ang="0">
                  <a:pos x="15" y="50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6" y="50"/>
                </a:cxn>
                <a:cxn ang="0">
                  <a:pos x="2" y="46"/>
                </a:cxn>
                <a:cxn ang="0">
                  <a:pos x="0" y="40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18"/>
                </a:cxn>
                <a:cxn ang="0">
                  <a:pos x="6" y="16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13" y="16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17" y="28"/>
                </a:cxn>
                <a:cxn ang="0">
                  <a:pos x="17" y="28"/>
                </a:cxn>
                <a:cxn ang="0">
                  <a:pos x="17" y="26"/>
                </a:cxn>
                <a:cxn ang="0">
                  <a:pos x="17" y="26"/>
                </a:cxn>
                <a:cxn ang="0">
                  <a:pos x="15" y="22"/>
                </a:cxn>
                <a:cxn ang="0">
                  <a:pos x="11" y="18"/>
                </a:cxn>
                <a:cxn ang="0">
                  <a:pos x="11" y="18"/>
                </a:cxn>
                <a:cxn ang="0">
                  <a:pos x="8" y="20"/>
                </a:cxn>
                <a:cxn ang="0">
                  <a:pos x="6" y="24"/>
                </a:cxn>
                <a:cxn ang="0">
                  <a:pos x="6" y="32"/>
                </a:cxn>
                <a:cxn ang="0">
                  <a:pos x="6" y="32"/>
                </a:cxn>
                <a:cxn ang="0">
                  <a:pos x="8" y="42"/>
                </a:cxn>
                <a:cxn ang="0">
                  <a:pos x="8" y="46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13" y="46"/>
                </a:cxn>
                <a:cxn ang="0">
                  <a:pos x="17" y="40"/>
                </a:cxn>
                <a:cxn ang="0">
                  <a:pos x="17" y="40"/>
                </a:cxn>
                <a:cxn ang="0">
                  <a:pos x="17" y="38"/>
                </a:cxn>
                <a:cxn ang="0">
                  <a:pos x="17" y="28"/>
                </a:cxn>
              </a:cxnLst>
              <a:rect l="0" t="0" r="r" b="b"/>
              <a:pathLst>
                <a:path w="22" h="52">
                  <a:moveTo>
                    <a:pt x="21" y="0"/>
                  </a:moveTo>
                  <a:lnTo>
                    <a:pt x="21" y="42"/>
                  </a:lnTo>
                  <a:lnTo>
                    <a:pt x="21" y="42"/>
                  </a:lnTo>
                  <a:lnTo>
                    <a:pt x="22" y="50"/>
                  </a:lnTo>
                  <a:lnTo>
                    <a:pt x="17" y="50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7" y="46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4" y="18"/>
                  </a:lnTo>
                  <a:lnTo>
                    <a:pt x="6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3" y="16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21" y="0"/>
                  </a:lnTo>
                  <a:close/>
                  <a:moveTo>
                    <a:pt x="17" y="28"/>
                  </a:moveTo>
                  <a:lnTo>
                    <a:pt x="17" y="28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5" y="22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8" y="20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42"/>
                  </a:lnTo>
                  <a:lnTo>
                    <a:pt x="8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3" y="46"/>
                  </a:lnTo>
                  <a:lnTo>
                    <a:pt x="17" y="40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39" name="Freeform 39"/>
            <p:cNvSpPr>
              <a:spLocks noEditPoints="1"/>
            </p:cNvSpPr>
            <p:nvPr userDrawn="1"/>
          </p:nvSpPr>
          <p:spPr bwMode="auto">
            <a:xfrm>
              <a:off x="3194" y="44"/>
              <a:ext cx="5" cy="4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5" y="12"/>
                </a:cxn>
                <a:cxn ang="0">
                  <a:pos x="5" y="48"/>
                </a:cxn>
                <a:cxn ang="0">
                  <a:pos x="0" y="48"/>
                </a:cxn>
              </a:cxnLst>
              <a:rect l="0" t="0" r="r" b="b"/>
              <a:pathLst>
                <a:path w="5" h="48">
                  <a:moveTo>
                    <a:pt x="5" y="4"/>
                  </a:moveTo>
                  <a:lnTo>
                    <a:pt x="5" y="4"/>
                  </a:lnTo>
                  <a:lnTo>
                    <a:pt x="5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close/>
                  <a:moveTo>
                    <a:pt x="0" y="48"/>
                  </a:moveTo>
                  <a:lnTo>
                    <a:pt x="0" y="12"/>
                  </a:lnTo>
                  <a:lnTo>
                    <a:pt x="5" y="12"/>
                  </a:lnTo>
                  <a:lnTo>
                    <a:pt x="5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0" name="Freeform 40"/>
            <p:cNvSpPr>
              <a:spLocks/>
            </p:cNvSpPr>
            <p:nvPr userDrawn="1"/>
          </p:nvSpPr>
          <p:spPr bwMode="auto">
            <a:xfrm>
              <a:off x="3220" y="56"/>
              <a:ext cx="20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7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20" y="36"/>
                </a:cxn>
                <a:cxn ang="0">
                  <a:pos x="14" y="36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4" y="8"/>
                </a:cxn>
                <a:cxn ang="0">
                  <a:pos x="13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7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14"/>
                </a:cxn>
                <a:cxn ang="0">
                  <a:pos x="5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20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7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1" name="Freeform 41"/>
            <p:cNvSpPr>
              <a:spLocks noEditPoints="1"/>
            </p:cNvSpPr>
            <p:nvPr userDrawn="1"/>
          </p:nvSpPr>
          <p:spPr bwMode="auto">
            <a:xfrm>
              <a:off x="3260" y="56"/>
              <a:ext cx="19" cy="38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19" y="28"/>
                </a:cxn>
                <a:cxn ang="0">
                  <a:pos x="19" y="36"/>
                </a:cxn>
                <a:cxn ang="0">
                  <a:pos x="15" y="36"/>
                </a:cxn>
                <a:cxn ang="0">
                  <a:pos x="15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1" y="36"/>
                </a:cxn>
                <a:cxn ang="0">
                  <a:pos x="8" y="38"/>
                </a:cxn>
                <a:cxn ang="0">
                  <a:pos x="8" y="38"/>
                </a:cxn>
                <a:cxn ang="0">
                  <a:pos x="4" y="36"/>
                </a:cxn>
                <a:cxn ang="0">
                  <a:pos x="2" y="34"/>
                </a:cxn>
                <a:cxn ang="0">
                  <a:pos x="0" y="3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0" y="22"/>
                </a:cxn>
                <a:cxn ang="0">
                  <a:pos x="4" y="18"/>
                </a:cxn>
                <a:cxn ang="0">
                  <a:pos x="8" y="14"/>
                </a:cxn>
                <a:cxn ang="0">
                  <a:pos x="13" y="14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7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9" y="2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8" y="20"/>
                </a:cxn>
                <a:cxn ang="0">
                  <a:pos x="6" y="22"/>
                </a:cxn>
                <a:cxn ang="0">
                  <a:pos x="4" y="26"/>
                </a:cxn>
                <a:cxn ang="0">
                  <a:pos x="4" y="26"/>
                </a:cxn>
                <a:cxn ang="0">
                  <a:pos x="6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11" y="32"/>
                </a:cxn>
                <a:cxn ang="0">
                  <a:pos x="13" y="28"/>
                </a:cxn>
                <a:cxn ang="0">
                  <a:pos x="13" y="28"/>
                </a:cxn>
                <a:cxn ang="0">
                  <a:pos x="13" y="26"/>
                </a:cxn>
                <a:cxn ang="0">
                  <a:pos x="13" y="18"/>
                </a:cxn>
              </a:cxnLst>
              <a:rect l="0" t="0" r="r" b="b"/>
              <a:pathLst>
                <a:path w="19" h="38">
                  <a:moveTo>
                    <a:pt x="19" y="28"/>
                  </a:moveTo>
                  <a:lnTo>
                    <a:pt x="19" y="28"/>
                  </a:lnTo>
                  <a:lnTo>
                    <a:pt x="19" y="36"/>
                  </a:lnTo>
                  <a:lnTo>
                    <a:pt x="15" y="36"/>
                  </a:lnTo>
                  <a:lnTo>
                    <a:pt x="15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1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8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7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9" y="28"/>
                  </a:lnTo>
                  <a:close/>
                  <a:moveTo>
                    <a:pt x="13" y="18"/>
                  </a:moveTo>
                  <a:lnTo>
                    <a:pt x="13" y="18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6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6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2" name="Freeform 42"/>
            <p:cNvSpPr>
              <a:spLocks/>
            </p:cNvSpPr>
            <p:nvPr userDrawn="1"/>
          </p:nvSpPr>
          <p:spPr bwMode="auto">
            <a:xfrm>
              <a:off x="3297" y="48"/>
              <a:ext cx="15" cy="4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8"/>
                </a:cxn>
                <a:cxn ang="0">
                  <a:pos x="15" y="8"/>
                </a:cxn>
                <a:cxn ang="0">
                  <a:pos x="15" y="14"/>
                </a:cxn>
                <a:cxn ang="0">
                  <a:pos x="9" y="14"/>
                </a:cxn>
                <a:cxn ang="0">
                  <a:pos x="9" y="34"/>
                </a:cxn>
                <a:cxn ang="0">
                  <a:pos x="9" y="34"/>
                </a:cxn>
                <a:cxn ang="0">
                  <a:pos x="9" y="40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15" y="40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8" y="44"/>
                </a:cxn>
                <a:cxn ang="0">
                  <a:pos x="6" y="42"/>
                </a:cxn>
                <a:cxn ang="0">
                  <a:pos x="6" y="42"/>
                </a:cxn>
                <a:cxn ang="0">
                  <a:pos x="4" y="40"/>
                </a:cxn>
                <a:cxn ang="0">
                  <a:pos x="4" y="34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9" y="0"/>
                </a:cxn>
              </a:cxnLst>
              <a:rect l="0" t="0" r="r" b="b"/>
              <a:pathLst>
                <a:path w="15" h="46">
                  <a:moveTo>
                    <a:pt x="9" y="0"/>
                  </a:moveTo>
                  <a:lnTo>
                    <a:pt x="9" y="8"/>
                  </a:lnTo>
                  <a:lnTo>
                    <a:pt x="15" y="8"/>
                  </a:lnTo>
                  <a:lnTo>
                    <a:pt x="15" y="14"/>
                  </a:lnTo>
                  <a:lnTo>
                    <a:pt x="9" y="1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8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0"/>
                  </a:lnTo>
                  <a:lnTo>
                    <a:pt x="4" y="3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3" name="Freeform 43"/>
            <p:cNvSpPr>
              <a:spLocks noEditPoints="1"/>
            </p:cNvSpPr>
            <p:nvPr userDrawn="1"/>
          </p:nvSpPr>
          <p:spPr bwMode="auto">
            <a:xfrm>
              <a:off x="3330" y="44"/>
              <a:ext cx="6" cy="48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6" y="12"/>
                </a:cxn>
                <a:cxn ang="0">
                  <a:pos x="6" y="48"/>
                </a:cxn>
                <a:cxn ang="0">
                  <a:pos x="0" y="48"/>
                </a:cxn>
              </a:cxnLst>
              <a:rect l="0" t="0" r="r" b="b"/>
              <a:pathLst>
                <a:path w="6" h="48">
                  <a:moveTo>
                    <a:pt x="6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close/>
                  <a:moveTo>
                    <a:pt x="0" y="4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4" name="Freeform 44"/>
            <p:cNvSpPr>
              <a:spLocks/>
            </p:cNvSpPr>
            <p:nvPr userDrawn="1"/>
          </p:nvSpPr>
          <p:spPr bwMode="auto">
            <a:xfrm>
              <a:off x="3356" y="56"/>
              <a:ext cx="21" cy="3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1" y="6"/>
                </a:cxn>
                <a:cxn ang="0">
                  <a:pos x="21" y="12"/>
                </a:cxn>
                <a:cxn ang="0">
                  <a:pos x="21" y="36"/>
                </a:cxn>
                <a:cxn ang="0">
                  <a:pos x="17" y="36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15" y="8"/>
                </a:cxn>
                <a:cxn ang="0">
                  <a:pos x="13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8" y="6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6" y="14"/>
                </a:cxn>
                <a:cxn ang="0">
                  <a:pos x="6" y="36"/>
                </a:cxn>
                <a:cxn ang="0">
                  <a:pos x="0" y="36"/>
                </a:cxn>
                <a:cxn ang="0">
                  <a:pos x="0" y="10"/>
                </a:cxn>
              </a:cxnLst>
              <a:rect l="0" t="0" r="r" b="b"/>
              <a:pathLst>
                <a:path w="21" h="36">
                  <a:moveTo>
                    <a:pt x="0" y="1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21" y="36"/>
                  </a:lnTo>
                  <a:lnTo>
                    <a:pt x="17" y="3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5" y="8"/>
                  </a:lnTo>
                  <a:lnTo>
                    <a:pt x="13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8" y="6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4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5" name="Freeform 45"/>
            <p:cNvSpPr>
              <a:spLocks noEditPoints="1"/>
            </p:cNvSpPr>
            <p:nvPr userDrawn="1"/>
          </p:nvSpPr>
          <p:spPr bwMode="auto">
            <a:xfrm>
              <a:off x="3397" y="56"/>
              <a:ext cx="22" cy="52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22" y="32"/>
                </a:cxn>
                <a:cxn ang="0">
                  <a:pos x="20" y="42"/>
                </a:cxn>
                <a:cxn ang="0">
                  <a:pos x="18" y="48"/>
                </a:cxn>
                <a:cxn ang="0">
                  <a:pos x="18" y="48"/>
                </a:cxn>
                <a:cxn ang="0">
                  <a:pos x="15" y="50"/>
                </a:cxn>
                <a:cxn ang="0">
                  <a:pos x="9" y="52"/>
                </a:cxn>
                <a:cxn ang="0">
                  <a:pos x="9" y="52"/>
                </a:cxn>
                <a:cxn ang="0">
                  <a:pos x="2" y="50"/>
                </a:cxn>
                <a:cxn ang="0">
                  <a:pos x="4" y="46"/>
                </a:cxn>
                <a:cxn ang="0">
                  <a:pos x="4" y="46"/>
                </a:cxn>
                <a:cxn ang="0">
                  <a:pos x="9" y="46"/>
                </a:cxn>
                <a:cxn ang="0">
                  <a:pos x="9" y="46"/>
                </a:cxn>
                <a:cxn ang="0">
                  <a:pos x="13" y="46"/>
                </a:cxn>
                <a:cxn ang="0">
                  <a:pos x="15" y="44"/>
                </a:cxn>
                <a:cxn ang="0">
                  <a:pos x="17" y="40"/>
                </a:cxn>
                <a:cxn ang="0">
                  <a:pos x="17" y="36"/>
                </a:cxn>
                <a:cxn ang="0">
                  <a:pos x="17" y="32"/>
                </a:cxn>
                <a:cxn ang="0">
                  <a:pos x="17" y="32"/>
                </a:cxn>
                <a:cxn ang="0">
                  <a:pos x="17" y="32"/>
                </a:cxn>
                <a:cxn ang="0">
                  <a:pos x="13" y="36"/>
                </a:cxn>
                <a:cxn ang="0">
                  <a:pos x="9" y="36"/>
                </a:cxn>
                <a:cxn ang="0">
                  <a:pos x="9" y="36"/>
                </a:cxn>
                <a:cxn ang="0">
                  <a:pos x="5" y="3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0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7" y="4"/>
                </a:cxn>
                <a:cxn ang="0">
                  <a:pos x="17" y="4"/>
                </a:cxn>
                <a:cxn ang="0">
                  <a:pos x="17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2" y="12"/>
                </a:cxn>
                <a:cxn ang="0">
                  <a:pos x="22" y="32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5" y="6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9" y="6"/>
                </a:cxn>
                <a:cxn ang="0">
                  <a:pos x="7" y="8"/>
                </a:cxn>
                <a:cxn ang="0">
                  <a:pos x="5" y="18"/>
                </a:cxn>
                <a:cxn ang="0">
                  <a:pos x="5" y="18"/>
                </a:cxn>
                <a:cxn ang="0">
                  <a:pos x="5" y="24"/>
                </a:cxn>
                <a:cxn ang="0">
                  <a:pos x="7" y="28"/>
                </a:cxn>
                <a:cxn ang="0">
                  <a:pos x="9" y="32"/>
                </a:cxn>
                <a:cxn ang="0">
                  <a:pos x="11" y="32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7" y="26"/>
                </a:cxn>
                <a:cxn ang="0">
                  <a:pos x="17" y="26"/>
                </a:cxn>
                <a:cxn ang="0">
                  <a:pos x="17" y="24"/>
                </a:cxn>
                <a:cxn ang="0">
                  <a:pos x="17" y="14"/>
                </a:cxn>
              </a:cxnLst>
              <a:rect l="0" t="0" r="r" b="b"/>
              <a:pathLst>
                <a:path w="22" h="52">
                  <a:moveTo>
                    <a:pt x="22" y="32"/>
                  </a:moveTo>
                  <a:lnTo>
                    <a:pt x="22" y="32"/>
                  </a:lnTo>
                  <a:lnTo>
                    <a:pt x="20" y="42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5" y="50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2" y="50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3" y="46"/>
                  </a:lnTo>
                  <a:lnTo>
                    <a:pt x="15" y="44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3" y="36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5" y="3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0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12"/>
                  </a:lnTo>
                  <a:lnTo>
                    <a:pt x="22" y="32"/>
                  </a:lnTo>
                  <a:close/>
                  <a:moveTo>
                    <a:pt x="17" y="14"/>
                  </a:move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5" y="6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7" y="28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6" name="Freeform 46"/>
            <p:cNvSpPr>
              <a:spLocks/>
            </p:cNvSpPr>
            <p:nvPr userDrawn="1"/>
          </p:nvSpPr>
          <p:spPr bwMode="auto">
            <a:xfrm>
              <a:off x="3465" y="42"/>
              <a:ext cx="17" cy="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7" y="6"/>
                </a:cxn>
                <a:cxn ang="0">
                  <a:pos x="4" y="6"/>
                </a:cxn>
                <a:cxn ang="0">
                  <a:pos x="4" y="24"/>
                </a:cxn>
                <a:cxn ang="0">
                  <a:pos x="17" y="24"/>
                </a:cxn>
                <a:cxn ang="0">
                  <a:pos x="17" y="28"/>
                </a:cxn>
                <a:cxn ang="0">
                  <a:pos x="4" y="28"/>
                </a:cxn>
                <a:cxn ang="0">
                  <a:pos x="4" y="50"/>
                </a:cxn>
                <a:cxn ang="0">
                  <a:pos x="0" y="50"/>
                </a:cxn>
                <a:cxn ang="0">
                  <a:pos x="0" y="0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6"/>
                  </a:lnTo>
                  <a:lnTo>
                    <a:pt x="4" y="6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8"/>
                  </a:lnTo>
                  <a:lnTo>
                    <a:pt x="4" y="28"/>
                  </a:lnTo>
                  <a:lnTo>
                    <a:pt x="4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7" name="Freeform 47"/>
            <p:cNvSpPr>
              <a:spLocks noEditPoints="1"/>
            </p:cNvSpPr>
            <p:nvPr userDrawn="1"/>
          </p:nvSpPr>
          <p:spPr bwMode="auto">
            <a:xfrm>
              <a:off x="3497" y="56"/>
              <a:ext cx="20" cy="38"/>
            </a:xfrm>
            <a:custGeom>
              <a:avLst/>
              <a:gdLst/>
              <a:ahLst/>
              <a:cxnLst>
                <a:cxn ang="0">
                  <a:pos x="20" y="28"/>
                </a:cxn>
                <a:cxn ang="0">
                  <a:pos x="20" y="28"/>
                </a:cxn>
                <a:cxn ang="0">
                  <a:pos x="20" y="36"/>
                </a:cxn>
                <a:cxn ang="0">
                  <a:pos x="14" y="36"/>
                </a:cxn>
                <a:cxn ang="0">
                  <a:pos x="14" y="32"/>
                </a:cxn>
                <a:cxn ang="0">
                  <a:pos x="14" y="32"/>
                </a:cxn>
                <a:cxn ang="0">
                  <a:pos x="14" y="32"/>
                </a:cxn>
                <a:cxn ang="0">
                  <a:pos x="11" y="36"/>
                </a:cxn>
                <a:cxn ang="0">
                  <a:pos x="7" y="38"/>
                </a:cxn>
                <a:cxn ang="0">
                  <a:pos x="7" y="38"/>
                </a:cxn>
                <a:cxn ang="0">
                  <a:pos x="5" y="36"/>
                </a:cxn>
                <a:cxn ang="0">
                  <a:pos x="1" y="34"/>
                </a:cxn>
                <a:cxn ang="0">
                  <a:pos x="0" y="3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3" y="18"/>
                </a:cxn>
                <a:cxn ang="0">
                  <a:pos x="9" y="14"/>
                </a:cxn>
                <a:cxn ang="0">
                  <a:pos x="14" y="14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3" y="6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4"/>
                </a:cxn>
                <a:cxn ang="0">
                  <a:pos x="18" y="8"/>
                </a:cxn>
                <a:cxn ang="0">
                  <a:pos x="20" y="12"/>
                </a:cxn>
                <a:cxn ang="0">
                  <a:pos x="20" y="2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9" y="20"/>
                </a:cxn>
                <a:cxn ang="0">
                  <a:pos x="7" y="22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7" y="32"/>
                </a:cxn>
                <a:cxn ang="0">
                  <a:pos x="9" y="32"/>
                </a:cxn>
                <a:cxn ang="0">
                  <a:pos x="9" y="32"/>
                </a:cxn>
                <a:cxn ang="0">
                  <a:pos x="13" y="32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4" y="26"/>
                </a:cxn>
                <a:cxn ang="0">
                  <a:pos x="14" y="18"/>
                </a:cxn>
              </a:cxnLst>
              <a:rect l="0" t="0" r="r" b="b"/>
              <a:pathLst>
                <a:path w="20" h="38">
                  <a:moveTo>
                    <a:pt x="20" y="28"/>
                  </a:moveTo>
                  <a:lnTo>
                    <a:pt x="20" y="28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1" y="36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5" y="36"/>
                  </a:lnTo>
                  <a:lnTo>
                    <a:pt x="1" y="34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3" y="18"/>
                  </a:lnTo>
                  <a:lnTo>
                    <a:pt x="9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9" y="4"/>
                  </a:lnTo>
                  <a:lnTo>
                    <a:pt x="9" y="4"/>
                  </a:lnTo>
                  <a:lnTo>
                    <a:pt x="3" y="6"/>
                  </a:lnTo>
                  <a:lnTo>
                    <a:pt x="1" y="2"/>
                  </a:lnTo>
                  <a:lnTo>
                    <a:pt x="1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18" y="8"/>
                  </a:lnTo>
                  <a:lnTo>
                    <a:pt x="20" y="12"/>
                  </a:lnTo>
                  <a:lnTo>
                    <a:pt x="20" y="28"/>
                  </a:lnTo>
                  <a:close/>
                  <a:moveTo>
                    <a:pt x="14" y="18"/>
                  </a:moveTo>
                  <a:lnTo>
                    <a:pt x="14" y="18"/>
                  </a:lnTo>
                  <a:lnTo>
                    <a:pt x="9" y="20"/>
                  </a:lnTo>
                  <a:lnTo>
                    <a:pt x="7" y="22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9" y="32"/>
                  </a:lnTo>
                  <a:lnTo>
                    <a:pt x="13" y="32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8" name="Freeform 48"/>
            <p:cNvSpPr>
              <a:spLocks/>
            </p:cNvSpPr>
            <p:nvPr userDrawn="1"/>
          </p:nvSpPr>
          <p:spPr bwMode="auto">
            <a:xfrm>
              <a:off x="3535" y="56"/>
              <a:ext cx="19" cy="38"/>
            </a:xfrm>
            <a:custGeom>
              <a:avLst/>
              <a:gdLst/>
              <a:ahLst/>
              <a:cxnLst>
                <a:cxn ang="0">
                  <a:pos x="19" y="36"/>
                </a:cxn>
                <a:cxn ang="0">
                  <a:pos x="19" y="36"/>
                </a:cxn>
                <a:cxn ang="0">
                  <a:pos x="13" y="38"/>
                </a:cxn>
                <a:cxn ang="0">
                  <a:pos x="13" y="38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2" y="26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1" y="6"/>
                </a:cxn>
                <a:cxn ang="0">
                  <a:pos x="8" y="10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8" y="24"/>
                </a:cxn>
                <a:cxn ang="0">
                  <a:pos x="8" y="28"/>
                </a:cxn>
                <a:cxn ang="0">
                  <a:pos x="11" y="32"/>
                </a:cxn>
                <a:cxn ang="0">
                  <a:pos x="13" y="32"/>
                </a:cxn>
                <a:cxn ang="0">
                  <a:pos x="13" y="32"/>
                </a:cxn>
                <a:cxn ang="0">
                  <a:pos x="19" y="32"/>
                </a:cxn>
                <a:cxn ang="0">
                  <a:pos x="19" y="36"/>
                </a:cxn>
              </a:cxnLst>
              <a:rect l="0" t="0" r="r" b="b"/>
              <a:pathLst>
                <a:path w="19" h="38">
                  <a:moveTo>
                    <a:pt x="19" y="36"/>
                  </a:moveTo>
                  <a:lnTo>
                    <a:pt x="19" y="36"/>
                  </a:lnTo>
                  <a:lnTo>
                    <a:pt x="13" y="38"/>
                  </a:lnTo>
                  <a:lnTo>
                    <a:pt x="13" y="38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6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1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9" y="32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49" name="Freeform 49"/>
            <p:cNvSpPr>
              <a:spLocks noEditPoints="1"/>
            </p:cNvSpPr>
            <p:nvPr userDrawn="1"/>
          </p:nvSpPr>
          <p:spPr bwMode="auto">
            <a:xfrm>
              <a:off x="3570" y="44"/>
              <a:ext cx="8" cy="48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2" y="48"/>
                </a:cxn>
                <a:cxn ang="0">
                  <a:pos x="2" y="12"/>
                </a:cxn>
                <a:cxn ang="0">
                  <a:pos x="8" y="12"/>
                </a:cxn>
                <a:cxn ang="0">
                  <a:pos x="8" y="48"/>
                </a:cxn>
                <a:cxn ang="0">
                  <a:pos x="2" y="48"/>
                </a:cxn>
              </a:cxnLst>
              <a:rect l="0" t="0" r="r" b="b"/>
              <a:pathLst>
                <a:path w="8" h="48">
                  <a:moveTo>
                    <a:pt x="8" y="4"/>
                  </a:move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2" y="48"/>
                  </a:moveTo>
                  <a:lnTo>
                    <a:pt x="2" y="12"/>
                  </a:lnTo>
                  <a:lnTo>
                    <a:pt x="8" y="12"/>
                  </a:lnTo>
                  <a:lnTo>
                    <a:pt x="8" y="48"/>
                  </a:lnTo>
                  <a:lnTo>
                    <a:pt x="2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 userDrawn="1"/>
          </p:nvSpPr>
          <p:spPr bwMode="auto">
            <a:xfrm>
              <a:off x="3598" y="42"/>
              <a:ext cx="6" cy="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1" name="Freeform 51"/>
            <p:cNvSpPr>
              <a:spLocks noEditPoints="1"/>
            </p:cNvSpPr>
            <p:nvPr userDrawn="1"/>
          </p:nvSpPr>
          <p:spPr bwMode="auto">
            <a:xfrm>
              <a:off x="3624" y="44"/>
              <a:ext cx="7" cy="48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7" y="4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2" y="4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6" y="48"/>
                </a:cxn>
                <a:cxn ang="0">
                  <a:pos x="2" y="48"/>
                </a:cxn>
              </a:cxnLst>
              <a:rect l="0" t="0" r="r" b="b"/>
              <a:pathLst>
                <a:path w="7" h="48">
                  <a:moveTo>
                    <a:pt x="7" y="4"/>
                  </a:moveTo>
                  <a:lnTo>
                    <a:pt x="7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4"/>
                  </a:lnTo>
                  <a:lnTo>
                    <a:pt x="7" y="4"/>
                  </a:lnTo>
                  <a:close/>
                  <a:moveTo>
                    <a:pt x="2" y="48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48"/>
                  </a:lnTo>
                  <a:lnTo>
                    <a:pt x="2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2" name="Freeform 52"/>
            <p:cNvSpPr>
              <a:spLocks/>
            </p:cNvSpPr>
            <p:nvPr userDrawn="1"/>
          </p:nvSpPr>
          <p:spPr bwMode="auto">
            <a:xfrm>
              <a:off x="3648" y="48"/>
              <a:ext cx="17" cy="4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8"/>
                </a:cxn>
                <a:cxn ang="0">
                  <a:pos x="17" y="8"/>
                </a:cxn>
                <a:cxn ang="0">
                  <a:pos x="17" y="14"/>
                </a:cxn>
                <a:cxn ang="0">
                  <a:pos x="9" y="14"/>
                </a:cxn>
                <a:cxn ang="0">
                  <a:pos x="9" y="34"/>
                </a:cxn>
                <a:cxn ang="0">
                  <a:pos x="9" y="34"/>
                </a:cxn>
                <a:cxn ang="0">
                  <a:pos x="11" y="40"/>
                </a:cxn>
                <a:cxn ang="0">
                  <a:pos x="13" y="40"/>
                </a:cxn>
                <a:cxn ang="0">
                  <a:pos x="13" y="40"/>
                </a:cxn>
                <a:cxn ang="0">
                  <a:pos x="15" y="40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9" y="44"/>
                </a:cxn>
                <a:cxn ang="0">
                  <a:pos x="7" y="42"/>
                </a:cxn>
                <a:cxn ang="0">
                  <a:pos x="7" y="42"/>
                </a:cxn>
                <a:cxn ang="0">
                  <a:pos x="6" y="40"/>
                </a:cxn>
                <a:cxn ang="0">
                  <a:pos x="4" y="34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2"/>
                </a:cxn>
                <a:cxn ang="0">
                  <a:pos x="9" y="0"/>
                </a:cxn>
              </a:cxnLst>
              <a:rect l="0" t="0" r="r" b="b"/>
              <a:pathLst>
                <a:path w="17" h="46">
                  <a:moveTo>
                    <a:pt x="9" y="0"/>
                  </a:moveTo>
                  <a:lnTo>
                    <a:pt x="9" y="8"/>
                  </a:lnTo>
                  <a:lnTo>
                    <a:pt x="17" y="8"/>
                  </a:lnTo>
                  <a:lnTo>
                    <a:pt x="17" y="14"/>
                  </a:lnTo>
                  <a:lnTo>
                    <a:pt x="9" y="1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1" y="40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5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9" y="44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6" y="40"/>
                  </a:lnTo>
                  <a:lnTo>
                    <a:pt x="4" y="3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53" name="Freeform 53"/>
            <p:cNvSpPr>
              <a:spLocks/>
            </p:cNvSpPr>
            <p:nvPr userDrawn="1"/>
          </p:nvSpPr>
          <p:spPr bwMode="auto">
            <a:xfrm>
              <a:off x="3681" y="56"/>
              <a:ext cx="21" cy="5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9" y="22"/>
                </a:cxn>
                <a:cxn ang="0">
                  <a:pos x="9" y="22"/>
                </a:cxn>
                <a:cxn ang="0">
                  <a:pos x="11" y="28"/>
                </a:cxn>
                <a:cxn ang="0">
                  <a:pos x="11" y="28"/>
                </a:cxn>
                <a:cxn ang="0">
                  <a:pos x="11" y="28"/>
                </a:cxn>
                <a:cxn ang="0">
                  <a:pos x="13" y="22"/>
                </a:cxn>
                <a:cxn ang="0">
                  <a:pos x="17" y="0"/>
                </a:cxn>
                <a:cxn ang="0">
                  <a:pos x="21" y="0"/>
                </a:cxn>
                <a:cxn ang="0">
                  <a:pos x="17" y="24"/>
                </a:cxn>
                <a:cxn ang="0">
                  <a:pos x="17" y="24"/>
                </a:cxn>
                <a:cxn ang="0">
                  <a:pos x="13" y="36"/>
                </a:cxn>
                <a:cxn ang="0">
                  <a:pos x="8" y="46"/>
                </a:cxn>
                <a:cxn ang="0">
                  <a:pos x="8" y="46"/>
                </a:cxn>
                <a:cxn ang="0">
                  <a:pos x="2" y="52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4" y="42"/>
                </a:cxn>
                <a:cxn ang="0">
                  <a:pos x="4" y="42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8" y="34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21" h="52">
                  <a:moveTo>
                    <a:pt x="6" y="0"/>
                  </a:moveTo>
                  <a:lnTo>
                    <a:pt x="9" y="22"/>
                  </a:lnTo>
                  <a:lnTo>
                    <a:pt x="9" y="22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3" y="2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17" y="24"/>
                  </a:lnTo>
                  <a:lnTo>
                    <a:pt x="17" y="24"/>
                  </a:lnTo>
                  <a:lnTo>
                    <a:pt x="13" y="3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pic>
        <p:nvPicPr>
          <p:cNvPr id="54" name="Picture 5" descr="INCF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6072188"/>
            <a:ext cx="958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5" descr="identity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4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779713"/>
            <a:ext cx="8785225" cy="720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288" y="3957638"/>
            <a:ext cx="6400800" cy="47942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2907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247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30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242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6059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9091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258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9219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785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456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322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02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02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6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14.wmf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9F6B2-73B9-4D48-B089-29C7EC8EC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40ED-B9BC-4883-9BDF-E79E96780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7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154220"/>
            <a:ext cx="9144000" cy="7037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srgbClr val="FFFFFF"/>
              </a:solidFill>
            </a:endParaRPr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67107" y="6336358"/>
            <a:ext cx="571500" cy="27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4632" r="833" b="7972"/>
          <a:stretch/>
        </p:blipFill>
        <p:spPr>
          <a:xfrm>
            <a:off x="470780" y="6340068"/>
            <a:ext cx="2367912" cy="2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0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2pPr>
      <a:lvl3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3pPr>
      <a:lvl4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4pPr>
      <a:lvl5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5pPr>
      <a:lvl6pPr marL="4572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6pPr>
      <a:lvl7pPr marL="9144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7pPr>
      <a:lvl8pPr marL="13716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8pPr>
      <a:lvl9pPr marL="1828800"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 kern="1200">
          <a:solidFill>
            <a:schemeClr val="bg2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Times" panose="02020603050405020304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Times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8B79D47-304C-4FB7-96F3-8048E3F60CE5}" type="datetimeFigureOut">
              <a:rPr lang="en-US" smtClean="0">
                <a:solidFill>
                  <a:srgbClr val="323232"/>
                </a:solidFill>
              </a:rPr>
              <a:pPr/>
              <a:t>10/27/2015</a:t>
            </a:fld>
            <a:endParaRPr lang="en-US">
              <a:solidFill>
                <a:srgbClr val="32323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32323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8E71945-2729-42E0-A5E1-9EAB8577C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4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2750"/>
                    </a14:imgEffect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8382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513657-E94E-412D-BC67-176E82A03980}" type="datetime1">
              <a:rPr lang="en-US" smtClean="0">
                <a:solidFill>
                  <a:srgbClr val="4F81BD">
                    <a:shade val="75000"/>
                  </a:srgbClr>
                </a:solidFill>
              </a:rPr>
              <a:pPr/>
              <a:t>10/27/2015</a:t>
            </a:fld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8382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2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" panose="05000000000000000000" pitchFamily="2" charset="2"/>
        <a:buChar char="Ø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Courier New" panose="02070309020205020404" pitchFamily="49" charset="0"/>
        <a:buChar char="o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Arial" panose="020B0604020202020204" pitchFamily="34" charset="0"/>
        <a:buChar char="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Arial" panose="020B0604020202020204" pitchFamily="34" charset="0"/>
        <a:buChar char="•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A69F6B2-73B9-4D48-B089-29C7EC8EC1C2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10/27/2015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40ED-B9BC-4883-9BDF-E79E967802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16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11D9-5B78-4547-99CF-15B948F173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943D1-BB33-43B4-9859-AFB4391662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4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776288"/>
            <a:ext cx="84550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36525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279525"/>
            <a:ext cx="84582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3388" y="65532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="0">
                <a:solidFill>
                  <a:srgbClr val="092E5C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MS PGothic" pitchFamily="34" charset="-128"/>
              </a:rPr>
              <a:t>Copyright © 2013 Open Geospatial Consortium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961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="0">
                <a:solidFill>
                  <a:srgbClr val="092E5C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2C2F6B-4000-491F-BAD7-AFB1AEADC86C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sp>
        <p:nvSpPr>
          <p:cNvPr id="1031" name="Text Box 16"/>
          <p:cNvSpPr txBox="1">
            <a:spLocks noChangeArrowheads="1"/>
          </p:cNvSpPr>
          <p:nvPr/>
        </p:nvSpPr>
        <p:spPr bwMode="auto">
          <a:xfrm>
            <a:off x="333375" y="6219825"/>
            <a:ext cx="11572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smtClean="0">
                <a:solidFill>
                  <a:srgbClr val="092E5C"/>
                </a:solidFill>
                <a:latin typeface="Times New Roman" charset="0"/>
              </a:rPr>
              <a:t>OGC</a:t>
            </a:r>
          </a:p>
        </p:txBody>
      </p:sp>
      <p:sp>
        <p:nvSpPr>
          <p:cNvPr id="1032" name="Text Box 20"/>
          <p:cNvSpPr txBox="1">
            <a:spLocks noChangeArrowheads="1"/>
          </p:cNvSpPr>
          <p:nvPr/>
        </p:nvSpPr>
        <p:spPr bwMode="auto">
          <a:xfrm>
            <a:off x="1498600" y="6270625"/>
            <a:ext cx="93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med" len="lg"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92E5C"/>
                </a:solidFill>
                <a:latin typeface="Arial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9780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92E5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 sz="24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1pPr>
      <a:lvl2pPr marL="569913" indent="-22225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20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2pPr>
      <a:lvl3pPr marL="912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•"/>
        <a:defRPr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3pPr>
      <a:lvl4pPr marL="12557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–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4pPr>
      <a:lvl5pPr marL="15986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  <a:ea typeface="MS PGothic" pitchFamily="34" charset="-128"/>
          <a:cs typeface="MS PGothic" charset="0"/>
        </a:defRPr>
      </a:lvl5pPr>
      <a:lvl6pPr marL="20558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6pPr>
      <a:lvl7pPr marL="25130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7pPr>
      <a:lvl8pPr marL="29702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8pPr>
      <a:lvl9pPr marL="3427413" indent="-228600" algn="l" rtl="0" eaLnBrk="0" fontAlgn="base" hangingPunct="0">
        <a:spcBef>
          <a:spcPct val="20000"/>
        </a:spcBef>
        <a:spcAft>
          <a:spcPct val="0"/>
        </a:spcAft>
        <a:buClr>
          <a:srgbClr val="092E5C"/>
        </a:buClr>
        <a:buChar char="»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28" name="Picture 5" descr="INCF.wm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650" y="6072188"/>
            <a:ext cx="958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dentitylin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9525"/>
            <a:ext cx="9144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56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6" Type="http://schemas.openxmlformats.org/officeDocument/2006/relationships/hyperlink" Target="http://search.criticalzone.org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0.png"/><Relationship Id="rId5" Type="http://schemas.openxmlformats.org/officeDocument/2006/relationships/hyperlink" Target="http://external.opengis.org/twiki_public/bin/view/HydrologyDWG/WebHome" TargetMode="Externa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8.xml"/><Relationship Id="rId1" Type="http://schemas.openxmlformats.org/officeDocument/2006/relationships/themeOverride" Target="../theme/themeOverr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jlybj09_nJ-jb7Shb-U9Xm0NYooSI0qEJTxfm4CEi3E/edit#gid=2041766188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maxim.ucsd.edu/suave/niehs_ph.html" TargetMode="External"/><Relationship Id="rId7" Type="http://schemas.openxmlformats.org/officeDocument/2006/relationships/hyperlink" Target="http://besuave.azurewebsites.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maxim.ucsd.edu/suave/index.html?file=LLC3.csv" TargetMode="External"/><Relationship Id="rId7" Type="http://schemas.openxmlformats.org/officeDocument/2006/relationships/image" Target="../media/image65.png"/><Relationship Id="rId2" Type="http://schemas.openxmlformats.org/officeDocument/2006/relationships/hyperlink" Target="http://maxim.ucsd.edu/suave/crossborder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maxim.ucsd.edu/suave/vacantlots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his.cuahsi.org/" TargetMode="External"/><Relationship Id="rId3" Type="http://schemas.openxmlformats.org/officeDocument/2006/relationships/hyperlink" Target="http://earthcube.org/" TargetMode="External"/><Relationship Id="rId7" Type="http://schemas.openxmlformats.org/officeDocument/2006/relationships/hyperlink" Target="http://besuave.azurewebsites.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search.criticalzone.org/" TargetMode="External"/><Relationship Id="rId11" Type="http://schemas.openxmlformats.org/officeDocument/2006/relationships/image" Target="../media/image67.jpeg"/><Relationship Id="rId5" Type="http://schemas.openxmlformats.org/officeDocument/2006/relationships/hyperlink" Target="http://criticalzone.org/" TargetMode="External"/><Relationship Id="rId10" Type="http://schemas.openxmlformats.org/officeDocument/2006/relationships/hyperlink" Target="https://incf.org/activities/our-programs/atlasing" TargetMode="External"/><Relationship Id="rId4" Type="http://schemas.openxmlformats.org/officeDocument/2006/relationships/hyperlink" Target="http://earthcube.org/group/cinergi" TargetMode="External"/><Relationship Id="rId9" Type="http://schemas.openxmlformats.org/officeDocument/2006/relationships/hyperlink" Target="http://hiscentral.cuahsi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cube.or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://maxim.ucsd.edu/suave/survey1544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234757"/>
          </a:xfrm>
        </p:spPr>
        <p:txBody>
          <a:bodyPr/>
          <a:lstStyle/>
          <a:p>
            <a:r>
              <a:rPr lang="en-US" sz="4800" dirty="0" smtClean="0"/>
              <a:t>Towards SRP </a:t>
            </a:r>
            <a:br>
              <a:rPr lang="en-US" sz="4800" dirty="0" smtClean="0"/>
            </a:br>
            <a:r>
              <a:rPr lang="en-US" sz="4800" dirty="0" smtClean="0"/>
              <a:t>Data Sharing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143000" y="2677478"/>
            <a:ext cx="6858000" cy="1655762"/>
          </a:xfrm>
        </p:spPr>
        <p:txBody>
          <a:bodyPr/>
          <a:lstStyle/>
          <a:p>
            <a:endParaRPr lang="en-US" sz="12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Related projects: principles and architecture</a:t>
            </a:r>
          </a:p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The importance of community building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81633" y="4482374"/>
            <a:ext cx="7594301" cy="109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400" b="1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Ilya Zaslavsky, San Diego Supercomputer Center</a:t>
            </a:r>
          </a:p>
          <a:p>
            <a:r>
              <a:rPr lang="en-US" dirty="0" smtClean="0"/>
              <a:t>and the UCSD SRP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52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5" y="224479"/>
            <a:ext cx="8768834" cy="1400530"/>
          </a:xfrm>
        </p:spPr>
        <p:txBody>
          <a:bodyPr/>
          <a:lstStyle/>
          <a:p>
            <a:r>
              <a:rPr lang="en-US" sz="4000" b="1" dirty="0" smtClean="0"/>
              <a:t>Metadata aggregation in CINERGI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4" y="1021436"/>
            <a:ext cx="3338729" cy="2992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4528" y="1299415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Domain Inventories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807" y="1926908"/>
            <a:ext cx="1835570" cy="1553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243" y="2881980"/>
            <a:ext cx="1654761" cy="1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3032" y="4805136"/>
            <a:ext cx="1734081" cy="146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380" y="5008638"/>
            <a:ext cx="2132967" cy="131556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802566" y="2598234"/>
            <a:ext cx="1126273" cy="5018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714380" y="3467100"/>
            <a:ext cx="3431398" cy="54665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714380" y="3902927"/>
            <a:ext cx="3053086" cy="10677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077737" y="4282280"/>
            <a:ext cx="419445" cy="726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51058" y="2138115"/>
            <a:ext cx="19704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RCN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1200" dirty="0" smtClean="0">
                <a:solidFill>
                  <a:prstClr val="white"/>
                </a:solidFill>
              </a:rPr>
              <a:t>(Research Coordination</a:t>
            </a:r>
            <a:br>
              <a:rPr lang="en-US" sz="1200" dirty="0" smtClean="0">
                <a:solidFill>
                  <a:prstClr val="white"/>
                </a:solidFill>
              </a:rPr>
            </a:br>
            <a:r>
              <a:rPr lang="en-US" sz="1200" dirty="0" smtClean="0">
                <a:solidFill>
                  <a:prstClr val="white"/>
                </a:solidFill>
              </a:rPr>
              <a:t> Networks)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1324" y="443580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Domain workshops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4165" y="4601350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High-level assets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Flowchart: Magnetic Disk 25"/>
          <p:cNvSpPr/>
          <p:nvPr/>
        </p:nvSpPr>
        <p:spPr>
          <a:xfrm>
            <a:off x="444938" y="5026438"/>
            <a:ext cx="1152620" cy="587910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lowchart: Magnetic Disk 26"/>
          <p:cNvSpPr/>
          <p:nvPr/>
        </p:nvSpPr>
        <p:spPr>
          <a:xfrm>
            <a:off x="1776434" y="5202901"/>
            <a:ext cx="1152620" cy="587910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16130" y="5776225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Catalogs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2102391" y="4145860"/>
            <a:ext cx="353645" cy="9482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021249" y="4145860"/>
            <a:ext cx="205385" cy="7388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2565" t="5600" r="1282" b="1346"/>
          <a:stretch/>
        </p:blipFill>
        <p:spPr>
          <a:xfrm>
            <a:off x="2102391" y="2700099"/>
            <a:ext cx="1549030" cy="14457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38" name="Group 37"/>
          <p:cNvGrpSpPr/>
          <p:nvPr/>
        </p:nvGrpSpPr>
        <p:grpSpPr>
          <a:xfrm>
            <a:off x="1504891" y="1310279"/>
            <a:ext cx="3204871" cy="3941340"/>
            <a:chOff x="1504891" y="1310279"/>
            <a:chExt cx="3204871" cy="3941340"/>
          </a:xfrm>
        </p:grpSpPr>
        <p:sp>
          <p:nvSpPr>
            <p:cNvPr id="39" name="Block Arc 38"/>
            <p:cNvSpPr/>
            <p:nvPr/>
          </p:nvSpPr>
          <p:spPr>
            <a:xfrm rot="7670870">
              <a:off x="1136657" y="1678513"/>
              <a:ext cx="3941340" cy="3204871"/>
            </a:xfrm>
            <a:prstGeom prst="blockArc">
              <a:avLst>
                <a:gd name="adj1" fmla="val 11329573"/>
                <a:gd name="adj2" fmla="val 200645"/>
                <a:gd name="adj3" fmla="val 16145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071563" y="1824925"/>
              <a:ext cx="533328" cy="5333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746707" y="4363742"/>
              <a:ext cx="533328" cy="53332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18751733">
              <a:off x="1475775" y="2268420"/>
              <a:ext cx="3459210" cy="23239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79261"/>
                </a:avLst>
              </a:prstTxWarp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B0151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CINERGI Metadata Pipeline</a:t>
              </a:r>
              <a:endParaRPr lang="en-US" sz="3600" dirty="0">
                <a:ln w="0"/>
                <a:solidFill>
                  <a:srgbClr val="B0151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45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22889" y="1487958"/>
            <a:ext cx="8593494" cy="26545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16" y="132366"/>
            <a:ext cx="8177776" cy="1400530"/>
          </a:xfrm>
        </p:spPr>
        <p:txBody>
          <a:bodyPr/>
          <a:lstStyle/>
          <a:p>
            <a:r>
              <a:rPr lang="en-US" sz="4000" b="1" kern="0" dirty="0" smtClean="0">
                <a:solidFill>
                  <a:schemeClr val="tx1"/>
                </a:solidFill>
              </a:rPr>
              <a:t>CINERGI metadata harvesting and content enhancement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7774" y="4332574"/>
            <a:ext cx="4176462" cy="1831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txBody>
          <a:bodyPr wrap="square" numCol="1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1400" b="1" kern="0">
                <a:solidFill>
                  <a:prstClr val="black"/>
                </a:solidFill>
                <a:latin typeface="+mj-lt"/>
              </a:defRPr>
            </a:lvl1pPr>
          </a:lstStyle>
          <a:p>
            <a:pPr algn="l"/>
            <a:r>
              <a:rPr lang="en-US" sz="1800" dirty="0"/>
              <a:t>Harvest adapters</a:t>
            </a:r>
            <a:r>
              <a:rPr lang="en-US" sz="1600" dirty="0"/>
              <a:t>: </a:t>
            </a:r>
            <a:r>
              <a:rPr lang="en-US" sz="1800" b="0" dirty="0" smtClean="0"/>
              <a:t>description of  </a:t>
            </a:r>
            <a:r>
              <a:rPr lang="en-US" sz="1800" b="0" dirty="0"/>
              <a:t>information sources </a:t>
            </a:r>
            <a:r>
              <a:rPr lang="en-US" sz="1800" b="0" dirty="0" smtClean="0"/>
              <a:t>, allows connection and ingestion</a:t>
            </a:r>
          </a:p>
          <a:p>
            <a:pPr algn="l"/>
            <a:r>
              <a:rPr lang="en-US" sz="1800" dirty="0" smtClean="0"/>
              <a:t>Staging </a:t>
            </a:r>
            <a:r>
              <a:rPr lang="en-US" sz="1800" dirty="0"/>
              <a:t>database</a:t>
            </a:r>
            <a:r>
              <a:rPr lang="en-US" sz="1600" b="0" dirty="0"/>
              <a:t>: </a:t>
            </a:r>
            <a:r>
              <a:rPr lang="en-US" sz="1800" b="0" dirty="0" smtClean="0"/>
              <a:t>persist original harvested descriptions and updates from processing/curation</a:t>
            </a:r>
            <a:endParaRPr lang="en-US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4618316" y="4332573"/>
            <a:ext cx="4176462" cy="1831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rgbClr val="C00000"/>
            </a:solidFill>
          </a:ln>
        </p:spPr>
        <p:txBody>
          <a:bodyPr wrap="square" numCol="1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b="1" kern="0" dirty="0">
                <a:solidFill>
                  <a:prstClr val="black"/>
                </a:solidFill>
              </a:rPr>
              <a:t>Document processing components</a:t>
            </a:r>
            <a:r>
              <a:rPr lang="en-US" kern="0" dirty="0" smtClean="0">
                <a:solidFill>
                  <a:prstClr val="black"/>
                </a:solidFill>
              </a:rPr>
              <a:t>: enhance content or presentation, update provenance record </a:t>
            </a:r>
          </a:p>
          <a:p>
            <a:pPr>
              <a:spcAft>
                <a:spcPts val="600"/>
              </a:spcAft>
              <a:defRPr/>
            </a:pPr>
            <a:r>
              <a:rPr lang="en-US" b="1" kern="0" dirty="0" smtClean="0">
                <a:solidFill>
                  <a:prstClr val="black"/>
                </a:solidFill>
              </a:rPr>
              <a:t>Public access components</a:t>
            </a:r>
            <a:r>
              <a:rPr lang="en-US" kern="0" dirty="0" smtClean="0">
                <a:solidFill>
                  <a:prstClr val="black"/>
                </a:solidFill>
              </a:rPr>
              <a:t>: external interfaces to present content for users</a:t>
            </a:r>
            <a:endParaRPr lang="en-US" kern="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5" y="1487959"/>
            <a:ext cx="8608167" cy="24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Content enhancement components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154" y="1902095"/>
            <a:ext cx="6711950" cy="4423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smtClean="0">
                <a:solidFill>
                  <a:prstClr val="white"/>
                </a:solidFill>
              </a:rPr>
              <a:t>Common enhancer API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smtClean="0">
                <a:solidFill>
                  <a:prstClr val="white"/>
                </a:solidFill>
              </a:rPr>
              <a:t>Provenance recording: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W3C PROV and Neo4J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smtClean="0">
                <a:solidFill>
                  <a:prstClr val="white"/>
                </a:solidFill>
              </a:rPr>
              <a:t>Spatial enhancer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1400" dirty="0" smtClean="0">
                <a:solidFill>
                  <a:prstClr val="white"/>
                </a:solidFill>
              </a:rPr>
              <a:t>(bounding boxes)</a:t>
            </a:r>
            <a:endParaRPr lang="en-US" dirty="0" smtClean="0">
              <a:solidFill>
                <a:prstClr val="white"/>
              </a:solidFill>
            </a:endParaRPr>
          </a:p>
          <a:p>
            <a:pPr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smtClean="0">
                <a:solidFill>
                  <a:prstClr val="white"/>
                </a:solidFill>
              </a:rPr>
              <a:t>Keyword enhancer</a:t>
            </a:r>
          </a:p>
          <a:p>
            <a:pPr lvl="1"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smtClean="0">
                <a:solidFill>
                  <a:prstClr val="white"/>
                </a:solidFill>
              </a:rPr>
              <a:t>Materials; Processes;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Equipment; Methods;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Features; Activities;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Science Domains;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Geologic age;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Organizations;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Resource types</a:t>
            </a:r>
          </a:p>
          <a:p>
            <a:pPr lvl="1"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err="1" smtClean="0">
                <a:solidFill>
                  <a:prstClr val="white"/>
                </a:solidFill>
              </a:rPr>
              <a:t>SciGraph</a:t>
            </a:r>
            <a:r>
              <a:rPr lang="en-US" dirty="0" smtClean="0">
                <a:solidFill>
                  <a:prstClr val="white"/>
                </a:solidFill>
              </a:rPr>
              <a:t> API for 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semantic processing</a:t>
            </a:r>
          </a:p>
          <a:p>
            <a:pPr>
              <a:buClr>
                <a:srgbClr val="1E5155">
                  <a:lumMod val="40000"/>
                  <a:lumOff val="60000"/>
                </a:srgbClr>
              </a:buClr>
              <a:defRPr/>
            </a:pPr>
            <a:r>
              <a:rPr lang="en-US" dirty="0" smtClean="0">
                <a:solidFill>
                  <a:prstClr val="white"/>
                </a:solidFill>
              </a:rPr>
              <a:t>Validation and provenance components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187" t="33802" r="1" b="13232"/>
          <a:stretch/>
        </p:blipFill>
        <p:spPr>
          <a:xfrm>
            <a:off x="4193542" y="2117201"/>
            <a:ext cx="4924179" cy="36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24" r="8319" b="7740"/>
          <a:stretch/>
        </p:blipFill>
        <p:spPr>
          <a:xfrm>
            <a:off x="3664317" y="0"/>
            <a:ext cx="5357281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18" y="452718"/>
            <a:ext cx="7055380" cy="1400530"/>
          </a:xfrm>
        </p:spPr>
        <p:txBody>
          <a:bodyPr/>
          <a:lstStyle/>
          <a:p>
            <a:r>
              <a:rPr lang="en-US" sz="4000" b="1" dirty="0" smtClean="0"/>
              <a:t>Manual</a:t>
            </a:r>
            <a:br>
              <a:rPr lang="en-US" sz="4000" b="1" dirty="0" smtClean="0"/>
            </a:br>
            <a:r>
              <a:rPr lang="en-US" sz="4000" b="1" dirty="0" smtClean="0"/>
              <a:t>Review of</a:t>
            </a:r>
            <a:br>
              <a:rPr lang="en-US" sz="4000" b="1" dirty="0" smtClean="0"/>
            </a:br>
            <a:r>
              <a:rPr lang="en-US" sz="4000" b="1" dirty="0" smtClean="0"/>
              <a:t>Keyword </a:t>
            </a:r>
            <a:br>
              <a:rPr lang="en-US" sz="4000" b="1" dirty="0" smtClean="0"/>
            </a:br>
            <a:r>
              <a:rPr lang="en-US" sz="4000" b="1" dirty="0" smtClean="0"/>
              <a:t>and </a:t>
            </a:r>
            <a:br>
              <a:rPr lang="en-US" sz="4000" b="1" dirty="0" smtClean="0"/>
            </a:br>
            <a:r>
              <a:rPr lang="en-US" sz="4000" b="1" dirty="0" smtClean="0"/>
              <a:t>Location</a:t>
            </a:r>
            <a:br>
              <a:rPr lang="en-US" sz="4000" b="1" dirty="0" smtClean="0"/>
            </a:br>
            <a:r>
              <a:rPr lang="en-US" sz="4000" b="1" dirty="0" smtClean="0"/>
              <a:t>Assignments</a:t>
            </a:r>
            <a:br>
              <a:rPr lang="en-US" sz="4000" b="1" dirty="0" smtClean="0"/>
            </a:br>
            <a:r>
              <a:rPr lang="en-US" sz="4000" b="1" dirty="0" smtClean="0"/>
              <a:t>for Machine</a:t>
            </a:r>
            <a:br>
              <a:rPr lang="en-US" sz="4000" b="1" dirty="0" smtClean="0"/>
            </a:br>
            <a:r>
              <a:rPr lang="en-US" sz="4000" b="1" dirty="0" smtClean="0"/>
              <a:t>Learning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1535"/>
          <a:stretch/>
        </p:blipFill>
        <p:spPr>
          <a:xfrm>
            <a:off x="4248727" y="1715683"/>
            <a:ext cx="4895273" cy="513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50" y="-38100"/>
            <a:ext cx="7055380" cy="1098868"/>
          </a:xfrm>
        </p:spPr>
        <p:txBody>
          <a:bodyPr/>
          <a:lstStyle/>
          <a:p>
            <a:r>
              <a:rPr lang="en-US" sz="4000" dirty="0" smtClean="0"/>
              <a:t>Critical Zone Observatories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020613"/>
            <a:ext cx="5171234" cy="4191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464" y="813490"/>
            <a:ext cx="3411666" cy="389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893" y="5397414"/>
            <a:ext cx="2751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Front-end and data</a:t>
            </a:r>
            <a:br>
              <a:rPr lang="en-US" dirty="0" smtClean="0"/>
            </a:br>
            <a:r>
              <a:rPr lang="en-US" dirty="0" smtClean="0"/>
              <a:t>submission/registration</a:t>
            </a:r>
            <a:endParaRPr lang="en-US" dirty="0"/>
          </a:p>
        </p:txBody>
      </p:sp>
      <p:sp>
        <p:nvSpPr>
          <p:cNvPr id="7" name="TextBox 6">
            <a:hlinkClick r:id="rId6"/>
          </p:cNvPr>
          <p:cNvSpPr txBox="1"/>
          <p:nvPr/>
        </p:nvSpPr>
        <p:spPr>
          <a:xfrm>
            <a:off x="6482080" y="4767896"/>
            <a:ext cx="2275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Cross-observatory data search and download</a:t>
            </a:r>
            <a:endParaRPr lang="en-US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682" y="3386101"/>
            <a:ext cx="3117928" cy="337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44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5774"/>
            <a:ext cx="8839200" cy="1041400"/>
          </a:xfrm>
        </p:spPr>
        <p:txBody>
          <a:bodyPr/>
          <a:lstStyle/>
          <a:p>
            <a:r>
              <a:rPr lang="en-US" dirty="0" smtClean="0"/>
              <a:t>Leveraging other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41" t="12752" r="60039" b="75856"/>
          <a:stretch/>
        </p:blipFill>
        <p:spPr>
          <a:xfrm>
            <a:off x="152400" y="1100502"/>
            <a:ext cx="3275139" cy="631752"/>
          </a:xfrm>
          <a:prstGeom prst="rect">
            <a:avLst/>
          </a:prstGeom>
        </p:spPr>
      </p:pic>
      <p:pic>
        <p:nvPicPr>
          <p:cNvPr id="4098" name="Picture 2" descr="I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67" y="3361944"/>
            <a:ext cx="15049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arthCh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1" y="1852977"/>
            <a:ext cx="2190750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cuahsi.org/img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19" y="1816097"/>
            <a:ext cx="2053883" cy="4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Ba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71" y="2624924"/>
            <a:ext cx="23907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camera.calit2.net/images/tes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62" y="3426235"/>
            <a:ext cx="1619906" cy="60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data.imicrobe.us/img/nav-head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73" y="4043680"/>
            <a:ext cx="15430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674077" y="4521292"/>
            <a:ext cx="782161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686232" y="4744800"/>
            <a:ext cx="6101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Well-defined information </a:t>
            </a:r>
            <a:r>
              <a:rPr lang="en-US" sz="2000" i="1" dirty="0"/>
              <a:t>models</a:t>
            </a:r>
          </a:p>
          <a:p>
            <a:r>
              <a:rPr lang="en-US" sz="2000" i="1" dirty="0" smtClean="0"/>
              <a:t>Standard services for data discovery and access</a:t>
            </a:r>
          </a:p>
          <a:p>
            <a:r>
              <a:rPr lang="en-US" sz="2000" i="1" dirty="0"/>
              <a:t>Formal semantics, vocabulary management </a:t>
            </a:r>
          </a:p>
          <a:p>
            <a:r>
              <a:rPr lang="en-US" sz="2000" i="1" dirty="0" smtClean="0"/>
              <a:t>Common data submission and discovery portal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" y="2686593"/>
            <a:ext cx="11430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924" y="1325867"/>
            <a:ext cx="3352800" cy="289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 bwMode="auto">
          <a:xfrm>
            <a:off x="4983480" y="2313204"/>
            <a:ext cx="624840" cy="93875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56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"/>
            <a:ext cx="8839200" cy="1041400"/>
          </a:xfrm>
        </p:spPr>
        <p:txBody>
          <a:bodyPr/>
          <a:lstStyle/>
          <a:p>
            <a:r>
              <a:rPr lang="en-US" dirty="0" smtClean="0"/>
              <a:t>Sharing Water Observations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578390" y="5008982"/>
            <a:ext cx="1370571" cy="1568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9" name="Picture 2" descr="CUAHSI HIS Component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389" y="899161"/>
            <a:ext cx="5530828" cy="36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79426" y="1120385"/>
            <a:ext cx="316953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800" b="1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400" i="0" dirty="0" smtClean="0"/>
              <a:t>Over 100 registered water data services</a:t>
            </a:r>
            <a:endParaRPr lang="en-US" sz="2400" i="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8" b="9089"/>
          <a:stretch/>
        </p:blipFill>
        <p:spPr bwMode="auto">
          <a:xfrm>
            <a:off x="4913043" y="1981527"/>
            <a:ext cx="4230957" cy="197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77719" y="4066012"/>
            <a:ext cx="3984602" cy="179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241" tIns="49621" rIns="99241" bIns="4962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68425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5625" indent="3175" algn="l" rtl="0" eaLnBrk="0" fontAlgn="base" hangingPunct="0">
              <a:spcBef>
                <a:spcPct val="0"/>
              </a:spcBef>
              <a:spcAft>
                <a:spcPct val="0"/>
              </a:spcAft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35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defTabSz="914144" eaLnBrk="1" hangingPunct="1">
              <a:defRPr/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  <a:t>2,600+ measured properties</a:t>
            </a:r>
            <a:endParaRPr lang="en-US" sz="2200" dirty="0">
              <a:solidFill>
                <a:prstClr val="black"/>
              </a:solidFill>
              <a:latin typeface="Arial" pitchFamily="34" charset="0"/>
            </a:endParaRPr>
          </a:p>
          <a:p>
            <a:pPr defTabSz="914144" eaLnBrk="1" hangingPunct="1">
              <a:defRPr/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  <a:t>1.25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</a:rPr>
              <a:t>million 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  <a:t>locations</a:t>
            </a:r>
            <a:endParaRPr lang="en-US" sz="2200" dirty="0">
              <a:solidFill>
                <a:prstClr val="black"/>
              </a:solidFill>
              <a:latin typeface="Arial" pitchFamily="34" charset="0"/>
            </a:endParaRPr>
          </a:p>
          <a:p>
            <a:pPr defTabSz="914144" eaLnBrk="1" hangingPunct="1">
              <a:defRPr/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  <a:t>Referencing 400+ billion </a:t>
            </a:r>
            <a:b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</a:b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  <a:t>data values</a:t>
            </a:r>
          </a:p>
          <a:p>
            <a:pPr defTabSz="914144" eaLnBrk="1" hangingPunct="1">
              <a:defRPr/>
            </a:pP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</a:rPr>
              <a:t>Continuously updated</a:t>
            </a:r>
            <a:endParaRPr lang="en-US" sz="2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" y="4738779"/>
            <a:ext cx="49530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2pPr>
            <a:lvl3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3pPr>
            <a:lvl4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4pPr>
            <a:lvl5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5pPr>
            <a:lvl6pPr marL="4572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6pPr>
            <a:lvl7pPr marL="9144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7pPr>
            <a:lvl8pPr marL="13716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8pPr>
            <a:lvl9pPr marL="1828800"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000099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US" sz="2800" dirty="0" smtClean="0"/>
              <a:t>CUAHSI Hydrologic</a:t>
            </a:r>
            <a:br>
              <a:rPr lang="en-US" sz="2800" dirty="0" smtClean="0"/>
            </a:br>
            <a:r>
              <a:rPr lang="en-US" sz="2800" dirty="0" smtClean="0"/>
              <a:t>Information System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6341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AU" dirty="0"/>
              <a:t>A common </a:t>
            </a:r>
            <a:r>
              <a:rPr lang="en-AU" dirty="0" smtClean="0"/>
              <a:t>situation in hydrology…</a:t>
            </a:r>
            <a:endParaRPr lang="en-AU" dirty="0"/>
          </a:p>
        </p:txBody>
      </p:sp>
      <p:sp>
        <p:nvSpPr>
          <p:cNvPr id="177164" name="Line 12"/>
          <p:cNvSpPr>
            <a:spLocks noChangeShapeType="1"/>
          </p:cNvSpPr>
          <p:nvPr/>
        </p:nvSpPr>
        <p:spPr bwMode="auto">
          <a:xfrm flipV="1">
            <a:off x="1125538" y="2359025"/>
            <a:ext cx="158750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65" name="Line 13"/>
          <p:cNvSpPr>
            <a:spLocks noChangeShapeType="1"/>
          </p:cNvSpPr>
          <p:nvPr/>
        </p:nvSpPr>
        <p:spPr bwMode="auto">
          <a:xfrm flipH="1" flipV="1">
            <a:off x="1290638" y="2351088"/>
            <a:ext cx="179387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66" name="Line 14"/>
          <p:cNvSpPr>
            <a:spLocks noChangeShapeType="1"/>
          </p:cNvSpPr>
          <p:nvPr/>
        </p:nvSpPr>
        <p:spPr bwMode="auto">
          <a:xfrm>
            <a:off x="1285875" y="2052638"/>
            <a:ext cx="0" cy="298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67" name="Line 15"/>
          <p:cNvSpPr>
            <a:spLocks noChangeShapeType="1"/>
          </p:cNvSpPr>
          <p:nvPr/>
        </p:nvSpPr>
        <p:spPr bwMode="auto">
          <a:xfrm flipH="1">
            <a:off x="1081088" y="2038350"/>
            <a:ext cx="185737" cy="265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68" name="Line 16"/>
          <p:cNvSpPr>
            <a:spLocks noChangeShapeType="1"/>
          </p:cNvSpPr>
          <p:nvPr/>
        </p:nvSpPr>
        <p:spPr bwMode="auto">
          <a:xfrm flipH="1" flipV="1">
            <a:off x="1293813" y="2025650"/>
            <a:ext cx="204787" cy="22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69" name="Oval 17"/>
          <p:cNvSpPr>
            <a:spLocks noChangeArrowheads="1"/>
          </p:cNvSpPr>
          <p:nvPr/>
        </p:nvSpPr>
        <p:spPr bwMode="auto">
          <a:xfrm>
            <a:off x="1141413" y="1739900"/>
            <a:ext cx="290512" cy="2921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>
              <a:solidFill>
                <a:prstClr val="black"/>
              </a:solidFill>
            </a:endParaRPr>
          </a:p>
        </p:txBody>
      </p:sp>
      <p:sp>
        <p:nvSpPr>
          <p:cNvPr id="177170" name="Text Box 18"/>
          <p:cNvSpPr txBox="1">
            <a:spLocks noChangeArrowheads="1"/>
          </p:cNvSpPr>
          <p:nvPr/>
        </p:nvSpPr>
        <p:spPr bwMode="auto">
          <a:xfrm>
            <a:off x="1441450" y="134143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>
                <a:solidFill>
                  <a:prstClr val="black"/>
                </a:solidFill>
              </a:rPr>
              <a:t>Need flow data!</a:t>
            </a:r>
          </a:p>
        </p:txBody>
      </p:sp>
      <p:sp>
        <p:nvSpPr>
          <p:cNvPr id="177171" name="Line 19"/>
          <p:cNvSpPr>
            <a:spLocks noChangeShapeType="1"/>
          </p:cNvSpPr>
          <p:nvPr/>
        </p:nvSpPr>
        <p:spPr bwMode="auto">
          <a:xfrm flipV="1">
            <a:off x="1616075" y="1693863"/>
            <a:ext cx="342900" cy="50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84" name="Line 32"/>
          <p:cNvSpPr>
            <a:spLocks noChangeShapeType="1"/>
          </p:cNvSpPr>
          <p:nvPr/>
        </p:nvSpPr>
        <p:spPr bwMode="auto">
          <a:xfrm flipV="1">
            <a:off x="7354888" y="2530475"/>
            <a:ext cx="158750" cy="285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85" name="Line 33"/>
          <p:cNvSpPr>
            <a:spLocks noChangeShapeType="1"/>
          </p:cNvSpPr>
          <p:nvPr/>
        </p:nvSpPr>
        <p:spPr bwMode="auto">
          <a:xfrm flipH="1" flipV="1">
            <a:off x="7519988" y="2522538"/>
            <a:ext cx="179387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86" name="Line 34"/>
          <p:cNvSpPr>
            <a:spLocks noChangeShapeType="1"/>
          </p:cNvSpPr>
          <p:nvPr/>
        </p:nvSpPr>
        <p:spPr bwMode="auto">
          <a:xfrm>
            <a:off x="7515225" y="2224088"/>
            <a:ext cx="0" cy="298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87" name="Line 35"/>
          <p:cNvSpPr>
            <a:spLocks noChangeShapeType="1"/>
          </p:cNvSpPr>
          <p:nvPr/>
        </p:nvSpPr>
        <p:spPr bwMode="auto">
          <a:xfrm flipH="1">
            <a:off x="7310438" y="2209800"/>
            <a:ext cx="185737" cy="265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88" name="Line 36"/>
          <p:cNvSpPr>
            <a:spLocks noChangeShapeType="1"/>
          </p:cNvSpPr>
          <p:nvPr/>
        </p:nvSpPr>
        <p:spPr bwMode="auto">
          <a:xfrm flipH="1" flipV="1">
            <a:off x="7523163" y="2197100"/>
            <a:ext cx="204787" cy="22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89" name="Oval 37"/>
          <p:cNvSpPr>
            <a:spLocks noChangeArrowheads="1"/>
          </p:cNvSpPr>
          <p:nvPr/>
        </p:nvSpPr>
        <p:spPr bwMode="auto">
          <a:xfrm>
            <a:off x="7370763" y="1911350"/>
            <a:ext cx="290512" cy="2921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>
              <a:solidFill>
                <a:prstClr val="black"/>
              </a:solidFill>
            </a:endParaRPr>
          </a:p>
        </p:txBody>
      </p:sp>
      <p:sp>
        <p:nvSpPr>
          <p:cNvPr id="177191" name="Text Box 39"/>
          <p:cNvSpPr txBox="1">
            <a:spLocks noChangeArrowheads="1"/>
          </p:cNvSpPr>
          <p:nvPr/>
        </p:nvSpPr>
        <p:spPr bwMode="auto">
          <a:xfrm>
            <a:off x="1917700" y="1557338"/>
            <a:ext cx="311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>
                <a:solidFill>
                  <a:prstClr val="black"/>
                </a:solidFill>
              </a:rPr>
              <a:t>Hmm maybe Don can help…</a:t>
            </a:r>
          </a:p>
        </p:txBody>
      </p:sp>
      <p:sp>
        <p:nvSpPr>
          <p:cNvPr id="36883" name="Text Box 40"/>
          <p:cNvSpPr txBox="1">
            <a:spLocks noChangeArrowheads="1"/>
          </p:cNvSpPr>
          <p:nvPr/>
        </p:nvSpPr>
        <p:spPr bwMode="auto">
          <a:xfrm>
            <a:off x="6218238" y="3352800"/>
            <a:ext cx="264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77193" name="Text Box 41"/>
          <p:cNvSpPr txBox="1">
            <a:spLocks noChangeArrowheads="1"/>
          </p:cNvSpPr>
          <p:nvPr/>
        </p:nvSpPr>
        <p:spPr bwMode="auto">
          <a:xfrm>
            <a:off x="1965325" y="1995488"/>
            <a:ext cx="2503488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*RING RING*</a:t>
            </a:r>
          </a:p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Hi Don, I need some upper Derwent flow readings for my geochemical model. Any ideas?</a:t>
            </a:r>
          </a:p>
        </p:txBody>
      </p:sp>
      <p:sp>
        <p:nvSpPr>
          <p:cNvPr id="177194" name="Text Box 42"/>
          <p:cNvSpPr txBox="1">
            <a:spLocks noChangeArrowheads="1"/>
          </p:cNvSpPr>
          <p:nvPr/>
        </p:nvSpPr>
        <p:spPr bwMode="auto">
          <a:xfrm>
            <a:off x="6296025" y="1309688"/>
            <a:ext cx="2503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Don</a:t>
            </a:r>
          </a:p>
        </p:txBody>
      </p:sp>
      <p:sp>
        <p:nvSpPr>
          <p:cNvPr id="177195" name="Line 43"/>
          <p:cNvSpPr>
            <a:spLocks noChangeShapeType="1"/>
          </p:cNvSpPr>
          <p:nvPr/>
        </p:nvSpPr>
        <p:spPr bwMode="auto">
          <a:xfrm>
            <a:off x="6565900" y="1651000"/>
            <a:ext cx="3937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196" name="Text Box 44"/>
          <p:cNvSpPr txBox="1">
            <a:spLocks noChangeArrowheads="1"/>
          </p:cNvSpPr>
          <p:nvPr/>
        </p:nvSpPr>
        <p:spPr bwMode="auto">
          <a:xfrm>
            <a:off x="4683125" y="2122488"/>
            <a:ext cx="2668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Hmm, I’ve got one site. I’ll send it through…</a:t>
            </a:r>
          </a:p>
        </p:txBody>
      </p:sp>
      <p:sp>
        <p:nvSpPr>
          <p:cNvPr id="177197" name="Text Box 45"/>
          <p:cNvSpPr txBox="1">
            <a:spLocks noChangeArrowheads="1"/>
          </p:cNvSpPr>
          <p:nvPr/>
        </p:nvSpPr>
        <p:spPr bwMode="auto">
          <a:xfrm>
            <a:off x="4391025" y="2871788"/>
            <a:ext cx="250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2400">
                <a:solidFill>
                  <a:srgbClr val="0000FF"/>
                </a:solidFill>
              </a:rPr>
              <a:t>10 minutes…</a:t>
            </a:r>
          </a:p>
        </p:txBody>
      </p:sp>
      <p:sp>
        <p:nvSpPr>
          <p:cNvPr id="177198" name="AutoShape 46"/>
          <p:cNvSpPr>
            <a:spLocks noChangeArrowheads="1"/>
          </p:cNvSpPr>
          <p:nvPr/>
        </p:nvSpPr>
        <p:spPr bwMode="auto">
          <a:xfrm>
            <a:off x="4813300" y="1930400"/>
            <a:ext cx="1930400" cy="1206500"/>
          </a:xfrm>
          <a:prstGeom prst="foldedCorner">
            <a:avLst>
              <a:gd name="adj" fmla="val 12500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AU" sz="1600">
              <a:solidFill>
                <a:prstClr val="black"/>
              </a:solidFill>
            </a:endParaRPr>
          </a:p>
          <a:p>
            <a:pPr algn="ctr" eaLnBrk="0" hangingPunct="0"/>
            <a:r>
              <a:rPr lang="en-AU" sz="1600">
                <a:solidFill>
                  <a:prstClr val="black"/>
                </a:solidFill>
              </a:rPr>
              <a:t>To: Jack</a:t>
            </a:r>
          </a:p>
          <a:p>
            <a:pPr algn="ctr" eaLnBrk="0" hangingPunct="0"/>
            <a:r>
              <a:rPr lang="en-AU" sz="1600">
                <a:solidFill>
                  <a:prstClr val="black"/>
                </a:solidFill>
              </a:rPr>
              <a:t>01/02/09, 3.2, 3, 1</a:t>
            </a:r>
          </a:p>
          <a:p>
            <a:pPr algn="ctr" eaLnBrk="0" hangingPunct="0"/>
            <a:r>
              <a:rPr lang="en-AU" sz="1600">
                <a:solidFill>
                  <a:prstClr val="black"/>
                </a:solidFill>
              </a:rPr>
              <a:t>01/02/09, 3.1, 3, 1</a:t>
            </a:r>
          </a:p>
          <a:p>
            <a:pPr algn="ctr" eaLnBrk="0" hangingPunct="0"/>
            <a:endParaRPr lang="en-AU" sz="1600">
              <a:solidFill>
                <a:prstClr val="black"/>
              </a:solidFill>
            </a:endParaRPr>
          </a:p>
          <a:p>
            <a:pPr algn="ctr" eaLnBrk="0" hangingPunct="0"/>
            <a:endParaRPr lang="en-AU" sz="1600">
              <a:solidFill>
                <a:prstClr val="black"/>
              </a:solidFill>
            </a:endParaRPr>
          </a:p>
        </p:txBody>
      </p:sp>
      <p:sp>
        <p:nvSpPr>
          <p:cNvPr id="177200" name="AutoShape 48"/>
          <p:cNvSpPr>
            <a:spLocks noChangeArrowheads="1"/>
          </p:cNvSpPr>
          <p:nvPr/>
        </p:nvSpPr>
        <p:spPr bwMode="auto">
          <a:xfrm>
            <a:off x="3530600" y="2362200"/>
            <a:ext cx="1104900" cy="228600"/>
          </a:xfrm>
          <a:prstGeom prst="leftArrow">
            <a:avLst>
              <a:gd name="adj1" fmla="val 50000"/>
              <a:gd name="adj2" fmla="val 120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AU">
              <a:solidFill>
                <a:prstClr val="black"/>
              </a:solidFill>
            </a:endParaRPr>
          </a:p>
        </p:txBody>
      </p:sp>
      <p:sp>
        <p:nvSpPr>
          <p:cNvPr id="177202" name="Text Box 50"/>
          <p:cNvSpPr txBox="1">
            <a:spLocks noChangeArrowheads="1"/>
          </p:cNvSpPr>
          <p:nvPr/>
        </p:nvSpPr>
        <p:spPr bwMode="auto">
          <a:xfrm>
            <a:off x="669925" y="2757488"/>
            <a:ext cx="250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2400">
                <a:solidFill>
                  <a:srgbClr val="0000FF"/>
                </a:solidFill>
              </a:rPr>
              <a:t>10 minutes…</a:t>
            </a:r>
          </a:p>
        </p:txBody>
      </p:sp>
      <p:sp>
        <p:nvSpPr>
          <p:cNvPr id="177203" name="Text Box 51"/>
          <p:cNvSpPr txBox="1">
            <a:spLocks noChangeArrowheads="1"/>
          </p:cNvSpPr>
          <p:nvPr/>
        </p:nvSpPr>
        <p:spPr bwMode="auto">
          <a:xfrm>
            <a:off x="682625" y="2706688"/>
            <a:ext cx="2414588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*RING RING*</a:t>
            </a:r>
          </a:p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Ok. Got the data. Where is the site located?</a:t>
            </a:r>
          </a:p>
        </p:txBody>
      </p:sp>
      <p:sp>
        <p:nvSpPr>
          <p:cNvPr id="177204" name="Text Box 52"/>
          <p:cNvSpPr txBox="1">
            <a:spLocks noChangeArrowheads="1"/>
          </p:cNvSpPr>
          <p:nvPr/>
        </p:nvSpPr>
        <p:spPr bwMode="auto">
          <a:xfrm>
            <a:off x="5203825" y="3262313"/>
            <a:ext cx="330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>
                <a:solidFill>
                  <a:prstClr val="black"/>
                </a:solidFill>
              </a:rPr>
              <a:t>Oh, it’s at laughing jack bridge.</a:t>
            </a:r>
          </a:p>
        </p:txBody>
      </p:sp>
      <p:sp>
        <p:nvSpPr>
          <p:cNvPr id="177205" name="Text Box 53"/>
          <p:cNvSpPr txBox="1">
            <a:spLocks noChangeArrowheads="1"/>
          </p:cNvSpPr>
          <p:nvPr/>
        </p:nvSpPr>
        <p:spPr bwMode="auto">
          <a:xfrm>
            <a:off x="657225" y="4014788"/>
            <a:ext cx="2414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Coordinates?</a:t>
            </a:r>
          </a:p>
        </p:txBody>
      </p:sp>
      <p:sp>
        <p:nvSpPr>
          <p:cNvPr id="177206" name="Text Box 54"/>
          <p:cNvSpPr txBox="1">
            <a:spLocks noChangeArrowheads="1"/>
          </p:cNvSpPr>
          <p:nvPr/>
        </p:nvSpPr>
        <p:spPr bwMode="auto">
          <a:xfrm>
            <a:off x="5026025" y="3808413"/>
            <a:ext cx="263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>
                <a:solidFill>
                  <a:prstClr val="black"/>
                </a:solidFill>
              </a:rPr>
              <a:t>Ummm. (papers shuffle)</a:t>
            </a:r>
          </a:p>
          <a:p>
            <a:pPr eaLnBrk="0" hangingPunct="0"/>
            <a:r>
              <a:rPr lang="en-AU">
                <a:solidFill>
                  <a:prstClr val="black"/>
                </a:solidFill>
              </a:rPr>
              <a:t>147.123 -41.588</a:t>
            </a:r>
          </a:p>
        </p:txBody>
      </p:sp>
      <p:sp>
        <p:nvSpPr>
          <p:cNvPr id="177207" name="Text Box 55"/>
          <p:cNvSpPr txBox="1">
            <a:spLocks noChangeArrowheads="1"/>
          </p:cNvSpPr>
          <p:nvPr/>
        </p:nvSpPr>
        <p:spPr bwMode="auto">
          <a:xfrm>
            <a:off x="708025" y="4375150"/>
            <a:ext cx="2414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What reference system??</a:t>
            </a:r>
          </a:p>
        </p:txBody>
      </p:sp>
      <p:sp>
        <p:nvSpPr>
          <p:cNvPr id="177208" name="Text Box 56"/>
          <p:cNvSpPr txBox="1">
            <a:spLocks noChangeArrowheads="1"/>
          </p:cNvSpPr>
          <p:nvPr/>
        </p:nvSpPr>
        <p:spPr bwMode="auto">
          <a:xfrm>
            <a:off x="4746625" y="4451350"/>
            <a:ext cx="2414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I think it’s GDA94</a:t>
            </a:r>
          </a:p>
        </p:txBody>
      </p:sp>
      <p:sp>
        <p:nvSpPr>
          <p:cNvPr id="177209" name="Text Box 57"/>
          <p:cNvSpPr txBox="1">
            <a:spLocks noChangeArrowheads="1"/>
          </p:cNvSpPr>
          <p:nvPr/>
        </p:nvSpPr>
        <p:spPr bwMode="auto">
          <a:xfrm>
            <a:off x="479425" y="4959350"/>
            <a:ext cx="2414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Ok. What sensor is used?</a:t>
            </a:r>
          </a:p>
        </p:txBody>
      </p:sp>
      <p:sp>
        <p:nvSpPr>
          <p:cNvPr id="177210" name="Text Box 58"/>
          <p:cNvSpPr txBox="1">
            <a:spLocks noChangeArrowheads="1"/>
          </p:cNvSpPr>
          <p:nvPr/>
        </p:nvSpPr>
        <p:spPr bwMode="auto">
          <a:xfrm>
            <a:off x="4505325" y="4845050"/>
            <a:ext cx="34051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It’s calculated from the stream gauge reading using a rating curve..</a:t>
            </a:r>
          </a:p>
        </p:txBody>
      </p:sp>
      <p:sp>
        <p:nvSpPr>
          <p:cNvPr id="177211" name="Text Box 59"/>
          <p:cNvSpPr txBox="1">
            <a:spLocks noChangeArrowheads="1"/>
          </p:cNvSpPr>
          <p:nvPr/>
        </p:nvSpPr>
        <p:spPr bwMode="auto">
          <a:xfrm>
            <a:off x="568325" y="5492750"/>
            <a:ext cx="2414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Oh…how accurate is that?</a:t>
            </a:r>
          </a:p>
        </p:txBody>
      </p:sp>
      <p:sp>
        <p:nvSpPr>
          <p:cNvPr id="177212" name="Text Box 60"/>
          <p:cNvSpPr txBox="1">
            <a:spLocks noChangeArrowheads="1"/>
          </p:cNvSpPr>
          <p:nvPr/>
        </p:nvSpPr>
        <p:spPr bwMode="auto">
          <a:xfrm>
            <a:off x="3984625" y="5688013"/>
            <a:ext cx="3405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Umm......</a:t>
            </a:r>
          </a:p>
        </p:txBody>
      </p:sp>
      <p:sp>
        <p:nvSpPr>
          <p:cNvPr id="177214" name="Text Box 62"/>
          <p:cNvSpPr txBox="1">
            <a:spLocks noChangeArrowheads="1"/>
          </p:cNvSpPr>
          <p:nvPr/>
        </p:nvSpPr>
        <p:spPr bwMode="auto">
          <a:xfrm>
            <a:off x="593725" y="6076950"/>
            <a:ext cx="2414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DON?</a:t>
            </a:r>
          </a:p>
        </p:txBody>
      </p:sp>
      <p:sp>
        <p:nvSpPr>
          <p:cNvPr id="177215" name="Text Box 63"/>
          <p:cNvSpPr txBox="1">
            <a:spLocks noChangeArrowheads="1"/>
          </p:cNvSpPr>
          <p:nvPr/>
        </p:nvSpPr>
        <p:spPr bwMode="auto">
          <a:xfrm>
            <a:off x="669925" y="1144588"/>
            <a:ext cx="2503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Hydro Jack</a:t>
            </a:r>
          </a:p>
        </p:txBody>
      </p:sp>
      <p:sp>
        <p:nvSpPr>
          <p:cNvPr id="177216" name="Line 64"/>
          <p:cNvSpPr>
            <a:spLocks noChangeShapeType="1"/>
          </p:cNvSpPr>
          <p:nvPr/>
        </p:nvSpPr>
        <p:spPr bwMode="auto">
          <a:xfrm>
            <a:off x="850900" y="1498600"/>
            <a:ext cx="2413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177220" name="Text Box 68"/>
          <p:cNvSpPr txBox="1">
            <a:spLocks noChangeArrowheads="1"/>
          </p:cNvSpPr>
          <p:nvPr/>
        </p:nvSpPr>
        <p:spPr bwMode="auto">
          <a:xfrm>
            <a:off x="3851275" y="6092825"/>
            <a:ext cx="340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>
                <a:solidFill>
                  <a:prstClr val="black"/>
                </a:solidFill>
              </a:rPr>
              <a:t>*CLICK*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35695" y="6453336"/>
            <a:ext cx="371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prstClr val="black"/>
                </a:solidFill>
              </a:rPr>
              <a:t>From Peter Taylor (CSIRO)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7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7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7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7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7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7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7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7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7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7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7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7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7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7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7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7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7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7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7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7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77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77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4" grpId="0" animBg="1"/>
      <p:bldP spid="177165" grpId="0" animBg="1"/>
      <p:bldP spid="177166" grpId="0" animBg="1"/>
      <p:bldP spid="177167" grpId="0" animBg="1"/>
      <p:bldP spid="177168" grpId="0" animBg="1"/>
      <p:bldP spid="177169" grpId="0" animBg="1"/>
      <p:bldP spid="177170" grpId="0"/>
      <p:bldP spid="177170" grpId="1"/>
      <p:bldP spid="177171" grpId="0" animBg="1"/>
      <p:bldP spid="177171" grpId="1" animBg="1"/>
      <p:bldP spid="177184" grpId="0" animBg="1"/>
      <p:bldP spid="177185" grpId="0" animBg="1"/>
      <p:bldP spid="177186" grpId="0" animBg="1"/>
      <p:bldP spid="177187" grpId="0" animBg="1"/>
      <p:bldP spid="177188" grpId="0" animBg="1"/>
      <p:bldP spid="177189" grpId="0" animBg="1"/>
      <p:bldP spid="177191" grpId="0"/>
      <p:bldP spid="177191" grpId="1"/>
      <p:bldP spid="177193" grpId="0"/>
      <p:bldP spid="177193" grpId="1"/>
      <p:bldP spid="177194" grpId="0"/>
      <p:bldP spid="177194" grpId="1"/>
      <p:bldP spid="177195" grpId="0" animBg="1"/>
      <p:bldP spid="177195" grpId="1" animBg="1"/>
      <p:bldP spid="177196" grpId="0"/>
      <p:bldP spid="177196" grpId="1"/>
      <p:bldP spid="177197" grpId="0"/>
      <p:bldP spid="177197" grpId="1"/>
      <p:bldP spid="177198" grpId="0" animBg="1"/>
      <p:bldP spid="177200" grpId="0" animBg="1"/>
      <p:bldP spid="177202" grpId="0"/>
      <p:bldP spid="177202" grpId="1"/>
      <p:bldP spid="177203" grpId="0"/>
      <p:bldP spid="177204" grpId="0"/>
      <p:bldP spid="177205" grpId="0"/>
      <p:bldP spid="177206" grpId="0"/>
      <p:bldP spid="177207" grpId="0"/>
      <p:bldP spid="177208" grpId="0"/>
      <p:bldP spid="177209" grpId="0"/>
      <p:bldP spid="177210" grpId="0"/>
      <p:bldP spid="177211" grpId="0"/>
      <p:bldP spid="177212" grpId="0"/>
      <p:bldP spid="177214" grpId="0"/>
      <p:bldP spid="177215" grpId="0"/>
      <p:bldP spid="177215" grpId="1"/>
      <p:bldP spid="177216" grpId="0" animBg="1"/>
      <p:bldP spid="177216" grpId="1" animBg="1"/>
      <p:bldP spid="1772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Standardization for Water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535" y="1518306"/>
            <a:ext cx="4279265" cy="1717427"/>
          </a:xfrm>
        </p:spPr>
        <p:txBody>
          <a:bodyPr/>
          <a:lstStyle/>
          <a:p>
            <a:pPr marL="0" indent="0" defTabSz="914144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OGC/WMO Hydrology </a:t>
            </a:r>
            <a:r>
              <a:rPr lang="en-US" sz="2800" b="1" dirty="0">
                <a:solidFill>
                  <a:srgbClr val="FF0000"/>
                </a:solidFill>
              </a:rPr>
              <a:t>Domain Working </a:t>
            </a:r>
            <a:r>
              <a:rPr lang="en-US" sz="2800" b="1" dirty="0" smtClean="0">
                <a:solidFill>
                  <a:srgbClr val="FF0000"/>
                </a:solidFill>
              </a:rPr>
              <a:t>Group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endParaRPr lang="en-US" sz="700" b="1" dirty="0" smtClean="0">
              <a:solidFill>
                <a:srgbClr val="FF0000"/>
              </a:solidFill>
            </a:endParaRPr>
          </a:p>
          <a:p>
            <a:pPr lvl="1" defTabSz="914144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standards </a:t>
            </a:r>
            <a:r>
              <a:rPr lang="en-US" sz="2400" dirty="0">
                <a:solidFill>
                  <a:srgbClr val="000000"/>
                </a:solidFill>
              </a:rPr>
              <a:t>for water </a:t>
            </a:r>
            <a:r>
              <a:rPr lang="en-US" sz="2400" dirty="0" smtClean="0">
                <a:solidFill>
                  <a:srgbClr val="000000"/>
                </a:solidFill>
              </a:rPr>
              <a:t>data: </a:t>
            </a:r>
            <a:r>
              <a:rPr lang="en-US" sz="2400" b="1" dirty="0" err="1" smtClean="0">
                <a:solidFill>
                  <a:srgbClr val="000000"/>
                </a:solidFill>
              </a:rPr>
              <a:t>WaterML</a:t>
            </a:r>
            <a:r>
              <a:rPr lang="en-US" sz="2400" b="1" dirty="0" smtClean="0">
                <a:solidFill>
                  <a:srgbClr val="000000"/>
                </a:solidFill>
              </a:rPr>
              <a:t> 2.0 suite</a:t>
            </a:r>
          </a:p>
          <a:p>
            <a:pPr lvl="1" defTabSz="914144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organizing </a:t>
            </a:r>
            <a:r>
              <a:rPr lang="en-US" sz="2400" dirty="0">
                <a:solidFill>
                  <a:srgbClr val="000000"/>
                </a:solidFill>
              </a:rPr>
              <a:t>Interoperability Experiments (</a:t>
            </a:r>
            <a:r>
              <a:rPr lang="en-US" sz="2400" dirty="0" smtClean="0">
                <a:solidFill>
                  <a:srgbClr val="000000"/>
                </a:solidFill>
              </a:rPr>
              <a:t>IEs)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focused </a:t>
            </a:r>
            <a:r>
              <a:rPr lang="en-US" sz="2400" dirty="0">
                <a:solidFill>
                  <a:srgbClr val="000000"/>
                </a:solidFill>
              </a:rPr>
              <a:t>on different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sub-domains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of water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 descr="wmolog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74" y="5949280"/>
            <a:ext cx="826527" cy="86409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462656" y="3121576"/>
            <a:ext cx="4437952" cy="3294424"/>
            <a:chOff x="4598544" y="3327176"/>
            <a:chExt cx="4437952" cy="3294424"/>
          </a:xfrm>
        </p:grpSpPr>
        <p:sp>
          <p:nvSpPr>
            <p:cNvPr id="26" name="TextBox 9"/>
            <p:cNvSpPr txBox="1">
              <a:spLocks noChangeArrowheads="1"/>
            </p:cNvSpPr>
            <p:nvPr/>
          </p:nvSpPr>
          <p:spPr bwMode="auto">
            <a:xfrm>
              <a:off x="5593055" y="3327176"/>
              <a:ext cx="2747612" cy="39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313" tIns="45655" rIns="91313" bIns="45655">
              <a:spAutoFit/>
            </a:bodyPr>
            <a:lstStyle/>
            <a:p>
              <a:pPr defTabSz="914144"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CG Times" charset="0"/>
                  <a:ea typeface="MS PGothic" pitchFamily="34" charset="-128"/>
                </a:rPr>
                <a:t>Iterative Development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544" y="3727146"/>
              <a:ext cx="4437952" cy="2894454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852141" y="6453336"/>
            <a:ext cx="6104235" cy="307645"/>
          </a:xfrm>
          <a:prstGeom prst="rect">
            <a:avLst/>
          </a:prstGeom>
          <a:noFill/>
        </p:spPr>
        <p:txBody>
          <a:bodyPr wrap="none" lIns="91313" tIns="45655" rIns="91313" bIns="45655">
            <a:spAutoFit/>
          </a:bodyPr>
          <a:lstStyle/>
          <a:p>
            <a:pPr defTabSz="914144">
              <a:defRPr/>
            </a:pPr>
            <a:r>
              <a:rPr lang="en-US" sz="1400" b="1" dirty="0">
                <a:solidFill>
                  <a:srgbClr val="000000"/>
                </a:solidFill>
                <a:latin typeface="CG Times" charset="0"/>
                <a:ea typeface="MS PGothic" pitchFamily="34" charset="-128"/>
                <a:hlinkClick r:id="rId5"/>
              </a:rPr>
              <a:t>http://external.opengis.org/twiki_public/bin/view/HydrologyDWG/WebHome</a:t>
            </a:r>
            <a:endParaRPr lang="en-US" sz="1400" b="1" dirty="0">
              <a:solidFill>
                <a:srgbClr val="000000"/>
              </a:solidFill>
              <a:latin typeface="CG Times" charset="0"/>
              <a:ea typeface="MS PGothic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035" y="1027301"/>
            <a:ext cx="4200525" cy="2108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0038" y="5242560"/>
            <a:ext cx="3231997" cy="59262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Chairs: </a:t>
            </a:r>
            <a:r>
              <a:rPr lang="en-US" dirty="0" smtClean="0">
                <a:solidFill>
                  <a:srgbClr val="000000"/>
                </a:solidFill>
              </a:rPr>
              <a:t>Tony </a:t>
            </a:r>
            <a:r>
              <a:rPr lang="en-US" dirty="0">
                <a:solidFill>
                  <a:srgbClr val="000000"/>
                </a:solidFill>
              </a:rPr>
              <a:t>Boston (Australia</a:t>
            </a:r>
            <a:r>
              <a:rPr lang="en-US" dirty="0" smtClean="0">
                <a:solidFill>
                  <a:srgbClr val="000000"/>
                </a:solidFill>
              </a:rPr>
              <a:t>),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Silvano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Pecora</a:t>
            </a:r>
            <a:r>
              <a:rPr lang="en-US" dirty="0">
                <a:solidFill>
                  <a:srgbClr val="000000"/>
                </a:solidFill>
              </a:rPr>
              <a:t> (Italy</a:t>
            </a:r>
            <a:r>
              <a:rPr lang="en-US" dirty="0" smtClean="0">
                <a:solidFill>
                  <a:srgbClr val="000000"/>
                </a:solidFill>
              </a:rPr>
              <a:t>),</a:t>
            </a:r>
          </a:p>
          <a:p>
            <a:r>
              <a:rPr lang="en-US" dirty="0">
                <a:solidFill>
                  <a:srgbClr val="000000"/>
                </a:solidFill>
              </a:rPr>
              <a:t>Ilya Zaslavsky (USA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	</a:t>
            </a:r>
            <a:endParaRPr lang="en-US" sz="2400" b="1" dirty="0"/>
          </a:p>
          <a:p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12909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Brain Atlas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" y="554736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Zaslavsky I, </a:t>
            </a:r>
            <a:r>
              <a:rPr lang="en-US" sz="1400" dirty="0" err="1"/>
              <a:t>Baldock</a:t>
            </a:r>
            <a:r>
              <a:rPr lang="en-US" sz="1400" dirty="0"/>
              <a:t> RA and </a:t>
            </a:r>
            <a:r>
              <a:rPr lang="en-US" sz="1400" dirty="0" err="1"/>
              <a:t>Boline</a:t>
            </a:r>
            <a:r>
              <a:rPr lang="en-US" sz="1400" dirty="0"/>
              <a:t> J (2014) Cyberinfrastructure for the digital brain: spatial standards for integrating rodent brain atlases. </a:t>
            </a:r>
            <a:r>
              <a:rPr lang="en-US" sz="1400" i="1" dirty="0"/>
              <a:t>Front. </a:t>
            </a:r>
            <a:r>
              <a:rPr lang="en-US" sz="1400" i="1" dirty="0" err="1"/>
              <a:t>Neuroinform</a:t>
            </a:r>
            <a:r>
              <a:rPr lang="en-US" sz="1400" dirty="0"/>
              <a:t>. </a:t>
            </a:r>
            <a:r>
              <a:rPr lang="en-US" sz="1400" b="1" dirty="0"/>
              <a:t>8</a:t>
            </a:r>
            <a:r>
              <a:rPr lang="en-US" sz="1400" dirty="0"/>
              <a:t>:74. </a:t>
            </a:r>
            <a:r>
              <a:rPr lang="en-US" sz="1400" dirty="0" err="1"/>
              <a:t>doi</a:t>
            </a:r>
            <a:r>
              <a:rPr lang="en-US" sz="1400" dirty="0"/>
              <a:t>: 10.3389/fninf.2014.00074</a:t>
            </a:r>
          </a:p>
        </p:txBody>
      </p:sp>
      <p:pic>
        <p:nvPicPr>
          <p:cNvPr id="6" name="Picture 12" descr="haiyun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79975" y="1437110"/>
            <a:ext cx="3870325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013" y="1346200"/>
            <a:ext cx="1686287" cy="221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ncf.org/activities/our-programs/atlasing/INCFDAI_infrastruc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430020"/>
            <a:ext cx="45720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24400" y="3866135"/>
            <a:ext cx="4249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Development of standard web services</a:t>
            </a:r>
            <a:br>
              <a:rPr lang="en-US" dirty="0" smtClean="0"/>
            </a:br>
            <a:r>
              <a:rPr lang="en-US" dirty="0" smtClean="0"/>
              <a:t>to share and integrate information </a:t>
            </a:r>
            <a:br>
              <a:rPr lang="en-US" dirty="0" smtClean="0"/>
            </a:br>
            <a:r>
              <a:rPr lang="en-US" dirty="0" smtClean="0"/>
              <a:t>across several brain atlas projects: </a:t>
            </a:r>
            <a:br>
              <a:rPr lang="en-US" dirty="0" smtClean="0"/>
            </a:br>
            <a:r>
              <a:rPr lang="en-US" dirty="0" smtClean="0"/>
              <a:t>nomenclature, tissue descriptions, gene</a:t>
            </a:r>
            <a:br>
              <a:rPr lang="en-US" dirty="0" smtClean="0"/>
            </a:br>
            <a:r>
              <a:rPr lang="en-US" dirty="0" smtClean="0"/>
              <a:t>expression, images, annotations,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69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SRP Data 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0360"/>
            <a:ext cx="8839200" cy="2794570"/>
          </a:xfrm>
        </p:spPr>
        <p:txBody>
          <a:bodyPr/>
          <a:lstStyle/>
          <a:p>
            <a:r>
              <a:rPr lang="en-US" dirty="0" smtClean="0"/>
              <a:t>Enable data discovery and re-use across SRP sites</a:t>
            </a:r>
          </a:p>
          <a:p>
            <a:r>
              <a:rPr lang="en-US" dirty="0" smtClean="0"/>
              <a:t>Facilitate cross-SRP research work and expertise sharing</a:t>
            </a:r>
          </a:p>
          <a:p>
            <a:r>
              <a:rPr lang="en-US" dirty="0" smtClean="0"/>
              <a:t>Light-weight integration layer over existing resources already developed by </a:t>
            </a:r>
            <a:r>
              <a:rPr lang="en-US" dirty="0" smtClean="0"/>
              <a:t>SRP projects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9864" y="4160891"/>
            <a:ext cx="81568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BIG QUESTIONS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 OF DATA ARE WE TALKING ABOUT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WANT TO SHARE DATA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151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242"/>
            <a:ext cx="8587648" cy="1143000"/>
          </a:xfrm>
        </p:spPr>
        <p:txBody>
          <a:bodyPr/>
          <a:lstStyle/>
          <a:p>
            <a:r>
              <a:rPr lang="en-US" dirty="0" smtClean="0"/>
              <a:t>Accessing atlases from the Whole Brain Catalog</a:t>
            </a:r>
            <a:endParaRPr lang="en-US" dirty="0"/>
          </a:p>
        </p:txBody>
      </p:sp>
      <p:pic>
        <p:nvPicPr>
          <p:cNvPr id="25" name="Content Placeholder 24" descr="incf_demo_overal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8973" y="934593"/>
            <a:ext cx="8207819" cy="5814547"/>
          </a:xfrm>
        </p:spPr>
      </p:pic>
    </p:spTree>
    <p:extLst>
      <p:ext uri="{BB962C8B-B14F-4D97-AF65-F5344CB8AC3E}">
        <p14:creationId xmlns:p14="http://schemas.microsoft.com/office/powerpoint/2010/main" val="1512882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-61976"/>
            <a:ext cx="8839200" cy="1041400"/>
          </a:xfrm>
        </p:spPr>
        <p:txBody>
          <a:bodyPr/>
          <a:lstStyle/>
          <a:p>
            <a:r>
              <a:rPr lang="en-US" dirty="0" smtClean="0"/>
              <a:t>Beyond sharing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54" y="825466"/>
            <a:ext cx="8839200" cy="4343400"/>
          </a:xfrm>
        </p:spPr>
        <p:txBody>
          <a:bodyPr/>
          <a:lstStyle/>
          <a:p>
            <a:r>
              <a:rPr lang="en-US" dirty="0"/>
              <a:t>Sharing other resources</a:t>
            </a:r>
          </a:p>
          <a:p>
            <a:pPr marL="457200" lvl="1" indent="0">
              <a:buNone/>
            </a:pPr>
            <a:r>
              <a:rPr lang="en-US" sz="2000" dirty="0" smtClean="0"/>
              <a:t>Resources assembled by ECOGEO: 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i="1" dirty="0" err="1" smtClean="0"/>
              <a:t>EarthCube</a:t>
            </a:r>
            <a:r>
              <a:rPr lang="en-US" sz="2000" dirty="0" smtClean="0"/>
              <a:t> </a:t>
            </a:r>
            <a:r>
              <a:rPr lang="en-US" sz="2000" i="1" dirty="0" smtClean="0"/>
              <a:t>Oceanography and </a:t>
            </a:r>
            <a:br>
              <a:rPr lang="en-US" sz="2000" i="1" dirty="0" smtClean="0"/>
            </a:br>
            <a:r>
              <a:rPr lang="en-US" sz="2000" i="1" dirty="0" err="1" smtClean="0"/>
              <a:t>Geobiology</a:t>
            </a:r>
            <a:r>
              <a:rPr lang="en-US" sz="2000" i="1" dirty="0" smtClean="0"/>
              <a:t> </a:t>
            </a:r>
            <a:r>
              <a:rPr lang="en-US" sz="2000" i="1" dirty="0"/>
              <a:t>Environmental </a:t>
            </a:r>
            <a:r>
              <a:rPr lang="en-US" sz="2000" i="1" dirty="0" smtClean="0"/>
              <a:t>'Omics”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843306"/>
            <a:ext cx="3149600" cy="2806453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4126" r="1928" b="45927"/>
          <a:stretch/>
        </p:blipFill>
        <p:spPr>
          <a:xfrm>
            <a:off x="404724" y="2400300"/>
            <a:ext cx="3843803" cy="1656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7122" y="3376193"/>
            <a:ext cx="403187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pivots.azurewebsites.net/ecogeo.html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4704080" y="2730500"/>
            <a:ext cx="660400" cy="3759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34" y="4403731"/>
            <a:ext cx="2395431" cy="2292149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336801" y="4459611"/>
            <a:ext cx="3033462" cy="63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800" b="1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dirty="0"/>
              <a:t>Resources assembled by the </a:t>
            </a:r>
            <a:r>
              <a:rPr lang="en-US" sz="2000" i="1" dirty="0" err="1"/>
              <a:t>EarthCube</a:t>
            </a:r>
            <a:r>
              <a:rPr lang="en-US" sz="2000" i="1" dirty="0"/>
              <a:t> </a:t>
            </a:r>
            <a:r>
              <a:rPr lang="en-US" sz="2000" i="1" dirty="0" err="1"/>
              <a:t>paleogeoscience</a:t>
            </a:r>
            <a:r>
              <a:rPr lang="en-US" sz="2000" i="1" dirty="0"/>
              <a:t> RCN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390" y="4133755"/>
            <a:ext cx="2815605" cy="246126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>
            <a:off x="5087122" y="5034185"/>
            <a:ext cx="660400" cy="3759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5400000">
            <a:off x="7380992" y="4002750"/>
            <a:ext cx="660400" cy="3759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2762" y="6081334"/>
            <a:ext cx="12797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CINERGI Portal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8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75184"/>
            <a:ext cx="8839200" cy="1041400"/>
          </a:xfrm>
        </p:spPr>
        <p:txBody>
          <a:bodyPr/>
          <a:lstStyle/>
          <a:p>
            <a:r>
              <a:rPr lang="en-US" dirty="0" smtClean="0"/>
              <a:t>Connecting resources and expertise</a:t>
            </a:r>
            <a:endParaRPr lang="en-US" dirty="0"/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211" y="872590"/>
            <a:ext cx="2615153" cy="23893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99303" y="2683808"/>
            <a:ext cx="404469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maxim.ucsd.edu/suave/niehs_ph.html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739" y="3433383"/>
            <a:ext cx="4019387" cy="2653973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 rot="5400000">
            <a:off x="7239000" y="3904707"/>
            <a:ext cx="660400" cy="3759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14" y="1236778"/>
            <a:ext cx="4510221" cy="3023492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20914" y="4327483"/>
            <a:ext cx="3848100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800" b="1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/>
              <a:t>Gallery of project members across CZOs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 bwMode="auto">
          <a:xfrm rot="1798137">
            <a:off x="4172361" y="4213987"/>
            <a:ext cx="660400" cy="37592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3074" name="Picture 2" descr="site 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245100"/>
            <a:ext cx="1850614" cy="5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5651500"/>
            <a:ext cx="431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 smtClean="0"/>
              <a:t>Su</a:t>
            </a:r>
            <a:r>
              <a:rPr lang="en-US" sz="1600" i="1" dirty="0" smtClean="0"/>
              <a:t>rvey </a:t>
            </a:r>
            <a:r>
              <a:rPr lang="en-US" sz="1600" b="1" i="1" u="sng" dirty="0" smtClean="0"/>
              <a:t>A</a:t>
            </a:r>
            <a:r>
              <a:rPr lang="en-US" sz="1600" i="1" dirty="0" smtClean="0"/>
              <a:t>nalysis via </a:t>
            </a:r>
            <a:r>
              <a:rPr lang="en-US" sz="1600" b="1" i="1" u="sng" dirty="0" smtClean="0"/>
              <a:t>V</a:t>
            </a:r>
            <a:r>
              <a:rPr lang="en-US" sz="1600" i="1" dirty="0" smtClean="0"/>
              <a:t>isual </a:t>
            </a:r>
            <a:r>
              <a:rPr lang="en-US" sz="1600" b="1" i="1" u="sng" dirty="0" smtClean="0"/>
              <a:t>E</a:t>
            </a:r>
            <a:r>
              <a:rPr lang="en-US" sz="1600" i="1" dirty="0" smtClean="0"/>
              <a:t>xploration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60491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230"/>
            <a:ext cx="7787639" cy="1041400"/>
          </a:xfrm>
        </p:spPr>
        <p:txBody>
          <a:bodyPr/>
          <a:lstStyle/>
          <a:p>
            <a:r>
              <a:rPr lang="en-US" dirty="0" err="1" smtClean="0"/>
              <a:t>SuAVE</a:t>
            </a:r>
            <a:r>
              <a:rPr lang="en-US" dirty="0" smtClean="0"/>
              <a:t> in SRP </a:t>
            </a:r>
            <a:r>
              <a:rPr lang="en-US" dirty="0" smtClean="0"/>
              <a:t>RTC/CEC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7840" y="5029495"/>
            <a:ext cx="5044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>
                <a:hlinkClick r:id="rId2"/>
              </a:rPr>
              <a:t>Cross-border </a:t>
            </a:r>
            <a:r>
              <a:rPr lang="en-US" sz="2400" dirty="0" smtClean="0">
                <a:hlinkClick r:id="rId2"/>
              </a:rPr>
              <a:t/>
            </a:r>
            <a:br>
              <a:rPr lang="en-US" sz="2400" dirty="0" smtClean="0">
                <a:hlinkClick r:id="rId2"/>
              </a:rPr>
            </a:br>
            <a:r>
              <a:rPr lang="en-US" sz="2400" dirty="0" smtClean="0">
                <a:hlinkClick r:id="rId2"/>
              </a:rPr>
              <a:t>contamination </a:t>
            </a:r>
            <a:r>
              <a:rPr lang="en-US" sz="2400" dirty="0">
                <a:hlinkClick r:id="rId2"/>
              </a:rPr>
              <a:t>sites</a:t>
            </a:r>
            <a:r>
              <a:rPr lang="en-US" sz="2400" dirty="0" smtClean="0">
                <a:hlinkClick r:id="rId2"/>
              </a:rPr>
              <a:t>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137310" y="3367030"/>
            <a:ext cx="6250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200" dirty="0">
                <a:hlinkClick r:id="rId3"/>
              </a:rPr>
              <a:t>Household survey of health, health care, hygiene and social conditions in 4 </a:t>
            </a:r>
            <a:r>
              <a:rPr lang="en-US" sz="2200" dirty="0" err="1" smtClean="0">
                <a:hlinkClick r:id="rId3"/>
              </a:rPr>
              <a:t>colonias</a:t>
            </a:r>
            <a:r>
              <a:rPr lang="en-US" sz="2200" dirty="0" smtClean="0">
                <a:hlinkClick r:id="rId3"/>
              </a:rPr>
              <a:t/>
            </a:r>
            <a:br>
              <a:rPr lang="en-US" sz="2200" dirty="0" smtClean="0">
                <a:hlinkClick r:id="rId3"/>
              </a:rPr>
            </a:br>
            <a:r>
              <a:rPr lang="en-US" sz="2200" dirty="0" smtClean="0">
                <a:hlinkClick r:id="rId3"/>
              </a:rPr>
              <a:t>in </a:t>
            </a:r>
            <a:r>
              <a:rPr lang="en-US" sz="2200" dirty="0">
                <a:hlinkClick r:id="rId3"/>
              </a:rPr>
              <a:t>Mexico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92115" y="1531709"/>
            <a:ext cx="5770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hlinkClick r:id="rId4"/>
              </a:rPr>
              <a:t>Suitability of vacant lots for development:</a:t>
            </a:r>
            <a:endParaRPr lang="en-US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29" y="2496914"/>
            <a:ext cx="3438401" cy="2215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222" b="1928"/>
          <a:stretch/>
        </p:blipFill>
        <p:spPr>
          <a:xfrm>
            <a:off x="6647380" y="1056958"/>
            <a:ext cx="2311677" cy="2297761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3508" r="4704"/>
          <a:stretch/>
        </p:blipFill>
        <p:spPr>
          <a:xfrm>
            <a:off x="6769353" y="4314467"/>
            <a:ext cx="2373985" cy="2543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7189" r="6225" b="5315"/>
          <a:stretch/>
        </p:blipFill>
        <p:spPr>
          <a:xfrm>
            <a:off x="4730594" y="4635838"/>
            <a:ext cx="2087880" cy="20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9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680"/>
            <a:ext cx="8839200" cy="104140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5360"/>
            <a:ext cx="8839200" cy="4343400"/>
          </a:xfrm>
        </p:spPr>
        <p:txBody>
          <a:bodyPr/>
          <a:lstStyle/>
          <a:p>
            <a:r>
              <a:rPr lang="en-US" dirty="0" smtClean="0"/>
              <a:t>Must be immediately useful, even before data sharing becomes the norm</a:t>
            </a:r>
          </a:p>
          <a:p>
            <a:r>
              <a:rPr lang="en-US" dirty="0" smtClean="0"/>
              <a:t>Community building and understanding of use cases is critical</a:t>
            </a:r>
          </a:p>
          <a:p>
            <a:r>
              <a:rPr lang="en-US" dirty="0" smtClean="0"/>
              <a:t>Visualization is critical</a:t>
            </a:r>
          </a:p>
          <a:p>
            <a:r>
              <a:rPr lang="en-US" dirty="0" smtClean="0"/>
              <a:t>Must be supportive of careers</a:t>
            </a:r>
          </a:p>
          <a:p>
            <a:r>
              <a:rPr lang="en-US" dirty="0" smtClean="0"/>
              <a:t>Social and organizational issues trump technical</a:t>
            </a:r>
          </a:p>
          <a:p>
            <a:r>
              <a:rPr lang="en-US" dirty="0" smtClean="0"/>
              <a:t>It must be clear and super-easy for users and data publishers to join the system</a:t>
            </a:r>
          </a:p>
          <a:p>
            <a:r>
              <a:rPr lang="en-US" dirty="0" smtClean="0"/>
              <a:t>Need to build on existing systems, but ready to evolve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91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243840"/>
            <a:ext cx="8839200" cy="1041400"/>
          </a:xfrm>
        </p:spPr>
        <p:txBody>
          <a:bodyPr/>
          <a:lstStyle/>
          <a:p>
            <a:r>
              <a:rPr lang="en-US" dirty="0" smtClean="0"/>
              <a:t>First steps for SRP – for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264960"/>
            <a:ext cx="8189259" cy="4844587"/>
          </a:xfrm>
        </p:spPr>
        <p:txBody>
          <a:bodyPr>
            <a:normAutofit fontScale="925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An initial inventory of projects, datasets, and participants; making it available via a portal</a:t>
            </a:r>
          </a:p>
          <a:p>
            <a:pPr marL="1314450" lvl="2" indent="-457200"/>
            <a:r>
              <a:rPr lang="en-US" sz="2100" dirty="0" smtClean="0"/>
              <a:t>Projects </a:t>
            </a:r>
            <a:r>
              <a:rPr lang="en-US" sz="2100" dirty="0"/>
              <a:t>and participants should be fairly easy to collect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Collecting use cases, requirements and challenges</a:t>
            </a:r>
          </a:p>
          <a:p>
            <a:pPr marL="1314450" lvl="2" indent="-457200"/>
            <a:r>
              <a:rPr lang="en-US" dirty="0" smtClean="0"/>
              <a:t>Starting with two-three use case scenarios?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 err="1" smtClean="0"/>
              <a:t>stakeholdes</a:t>
            </a:r>
            <a:r>
              <a:rPr lang="en-US" dirty="0" smtClean="0"/>
              <a:t> and plan community building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Determine the scope: institutional scale of effort; funding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Questionnaire:</a:t>
            </a:r>
          </a:p>
          <a:p>
            <a:pPr lvl="2"/>
            <a:r>
              <a:rPr lang="en-US" dirty="0" smtClean="0"/>
              <a:t>What do you have to share? Data types and formats?</a:t>
            </a:r>
          </a:p>
          <a:p>
            <a:pPr lvl="2"/>
            <a:r>
              <a:rPr lang="en-US" dirty="0" smtClean="0"/>
              <a:t>What data or resources from other SRPs are you interested in?</a:t>
            </a:r>
          </a:p>
          <a:p>
            <a:pPr lvl="2"/>
            <a:r>
              <a:rPr lang="en-US" dirty="0" smtClean="0"/>
              <a:t>Are you engaged in cross-SRP research and do you have adequate infrastructure support for this?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white paper on conceptual design for SRP data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8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References, URLs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64025"/>
            <a:ext cx="8839200" cy="3993775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Hydrology CI:</a:t>
            </a:r>
            <a:r>
              <a:rPr lang="en-US" sz="1400" dirty="0" smtClean="0"/>
              <a:t> Zaslavsky</a:t>
            </a:r>
            <a:r>
              <a:rPr lang="en-US" sz="1400" dirty="0"/>
              <a:t>, I., and </a:t>
            </a:r>
            <a:r>
              <a:rPr lang="en-US" sz="1400" dirty="0" err="1"/>
              <a:t>Maidment</a:t>
            </a:r>
            <a:r>
              <a:rPr lang="en-US" sz="1400" dirty="0"/>
              <a:t>, D. R., (2011), “Service orientation in the design of a community hydrologic information system”, In G. R. Keller and C. Baru (eds.) </a:t>
            </a:r>
            <a:r>
              <a:rPr lang="en-US" sz="1400" i="1" dirty="0" err="1"/>
              <a:t>Geoinformatics</a:t>
            </a:r>
            <a:r>
              <a:rPr lang="en-US" sz="1400" i="1" dirty="0"/>
              <a:t>. Cyberinfrastructure for the Solid Earth Sciences</a:t>
            </a:r>
            <a:r>
              <a:rPr lang="en-US" sz="1400" dirty="0"/>
              <a:t>, Cambridge </a:t>
            </a:r>
            <a:r>
              <a:rPr lang="en-US" sz="1400" dirty="0" err="1"/>
              <a:t>Univ</a:t>
            </a:r>
            <a:r>
              <a:rPr lang="en-US" sz="1400" dirty="0"/>
              <a:t> Press. pp. </a:t>
            </a:r>
            <a:r>
              <a:rPr lang="en-US" sz="1400" dirty="0" smtClean="0"/>
              <a:t>193-209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Critical Zone CI:</a:t>
            </a:r>
            <a:r>
              <a:rPr lang="en-US" sz="1400" dirty="0" smtClean="0"/>
              <a:t> Zaslavsky</a:t>
            </a:r>
            <a:r>
              <a:rPr lang="en-US" sz="1400" dirty="0"/>
              <a:t>, I., T. Whitenack, M. Williams, D. G. </a:t>
            </a:r>
            <a:r>
              <a:rPr lang="en-US" sz="1400" dirty="0" err="1"/>
              <a:t>Tarboton</a:t>
            </a:r>
            <a:r>
              <a:rPr lang="en-US" sz="1400" dirty="0"/>
              <a:t>, K. </a:t>
            </a:r>
            <a:r>
              <a:rPr lang="en-US" sz="1400" dirty="0" err="1"/>
              <a:t>Schreuders</a:t>
            </a:r>
            <a:r>
              <a:rPr lang="en-US" sz="1400" dirty="0"/>
              <a:t>, and A. Aufdenkampe, (2011) “The Initial Design of Data Sharing Infrastructure for the Critical Zone Observatory”, in </a:t>
            </a:r>
            <a:r>
              <a:rPr lang="en-US" sz="1400" i="1" dirty="0"/>
              <a:t>Proceedings of the Environmental Information Management Conference</a:t>
            </a:r>
            <a:r>
              <a:rPr lang="en-US" sz="1400" dirty="0"/>
              <a:t>, Santa Barbara, CA, 28-29 September, EIM'2011, pp. 145-150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Brain </a:t>
            </a:r>
            <a:r>
              <a:rPr lang="en-US" sz="1400" dirty="0" err="1" smtClean="0">
                <a:solidFill>
                  <a:srgbClr val="FF0000"/>
                </a:solidFill>
              </a:rPr>
              <a:t>Atlasing</a:t>
            </a:r>
            <a:r>
              <a:rPr lang="en-US" sz="1400" dirty="0" smtClean="0">
                <a:solidFill>
                  <a:srgbClr val="FF0000"/>
                </a:solidFill>
              </a:rPr>
              <a:t> CI:</a:t>
            </a:r>
            <a:r>
              <a:rPr lang="en-US" sz="1400" dirty="0" smtClean="0"/>
              <a:t> </a:t>
            </a:r>
            <a:r>
              <a:rPr lang="en-US" sz="1400" dirty="0"/>
              <a:t>Zaslavsky I, </a:t>
            </a:r>
            <a:r>
              <a:rPr lang="en-US" sz="1400" dirty="0" err="1"/>
              <a:t>Baldock</a:t>
            </a:r>
            <a:r>
              <a:rPr lang="en-US" sz="1400" dirty="0"/>
              <a:t> RA and </a:t>
            </a:r>
            <a:r>
              <a:rPr lang="en-US" sz="1400" dirty="0" err="1"/>
              <a:t>Boline</a:t>
            </a:r>
            <a:r>
              <a:rPr lang="en-US" sz="1400" dirty="0"/>
              <a:t> J (2014)</a:t>
            </a:r>
            <a:r>
              <a:rPr lang="en-US" sz="1400" i="1" dirty="0"/>
              <a:t> </a:t>
            </a:r>
            <a:r>
              <a:rPr lang="en-US" sz="1400" dirty="0"/>
              <a:t>Cyberinfrastructure for the digital brain: spatial standards for integrating rodent brain atlases.</a:t>
            </a:r>
            <a:r>
              <a:rPr lang="en-US" sz="1400" i="1" dirty="0"/>
              <a:t> Front. </a:t>
            </a:r>
            <a:r>
              <a:rPr lang="en-US" sz="1400" i="1" dirty="0" err="1"/>
              <a:t>Neuroinform</a:t>
            </a:r>
            <a:r>
              <a:rPr lang="en-US" sz="1400" i="1" dirty="0"/>
              <a:t>. 8:74.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 smtClean="0"/>
              <a:t>10.3389/fninf.2014.00074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err="1" smtClean="0"/>
              <a:t>EarthCube</a:t>
            </a:r>
            <a:r>
              <a:rPr lang="en-US" sz="1400" dirty="0" smtClean="0"/>
              <a:t>: </a:t>
            </a:r>
            <a:r>
              <a:rPr lang="en-US" sz="1400" dirty="0" smtClean="0">
                <a:hlinkClick r:id="rId3"/>
              </a:rPr>
              <a:t>http://earthcube.org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err="1" smtClean="0"/>
              <a:t>EarthCube</a:t>
            </a:r>
            <a:r>
              <a:rPr lang="en-US" sz="1400" dirty="0" smtClean="0"/>
              <a:t> CINERGI</a:t>
            </a:r>
            <a:r>
              <a:rPr lang="en-US" sz="1400" dirty="0"/>
              <a:t>: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earthcube.org/group/cinergi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/>
              <a:t>Critical Zone </a:t>
            </a:r>
            <a:r>
              <a:rPr lang="en-US" sz="1400" dirty="0"/>
              <a:t>Observatories: </a:t>
            </a:r>
            <a:r>
              <a:rPr lang="en-US" sz="1400" dirty="0">
                <a:hlinkClick r:id="rId5"/>
              </a:rPr>
              <a:t>http://criticalzone.org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/>
              <a:t>, </a:t>
            </a:r>
            <a:r>
              <a:rPr lang="en-US" sz="1400" dirty="0">
                <a:hlinkClick r:id="rId6"/>
              </a:rPr>
              <a:t>http://search.criticalzone.org</a:t>
            </a:r>
            <a:r>
              <a:rPr lang="en-US" sz="1400" dirty="0" smtClean="0">
                <a:hlinkClick r:id="rId6"/>
              </a:rPr>
              <a:t>/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SUAVE: </a:t>
            </a:r>
            <a:r>
              <a:rPr lang="en-US" sz="1400" dirty="0">
                <a:hlinkClick r:id="rId7"/>
              </a:rPr>
              <a:t>http://besuave.azurewebsites.net</a:t>
            </a:r>
            <a:r>
              <a:rPr lang="en-US" sz="1400" dirty="0" smtClean="0">
                <a:hlinkClick r:id="rId7"/>
              </a:rPr>
              <a:t>/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Hydrologic </a:t>
            </a:r>
            <a:r>
              <a:rPr lang="en-US" sz="1400" dirty="0"/>
              <a:t>Information System: </a:t>
            </a:r>
            <a:r>
              <a:rPr lang="en-US" sz="1400" dirty="0">
                <a:hlinkClick r:id="rId8"/>
              </a:rPr>
              <a:t>http://his.cuahsi.org</a:t>
            </a:r>
            <a:r>
              <a:rPr lang="en-US" sz="1400" dirty="0" smtClean="0">
                <a:hlinkClick r:id="rId8"/>
              </a:rPr>
              <a:t>/</a:t>
            </a:r>
            <a:r>
              <a:rPr lang="en-US" sz="1400" dirty="0"/>
              <a:t>, </a:t>
            </a:r>
            <a:r>
              <a:rPr lang="en-US" sz="1400" dirty="0">
                <a:hlinkClick r:id="rId9"/>
              </a:rPr>
              <a:t>http://hiscentral.cuahsi.org</a:t>
            </a:r>
            <a:r>
              <a:rPr lang="en-US" sz="1400" dirty="0" smtClean="0">
                <a:hlinkClick r:id="rId9"/>
              </a:rPr>
              <a:t>/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INCF Digital Brain </a:t>
            </a:r>
            <a:r>
              <a:rPr lang="en-US" sz="1400" dirty="0" err="1" smtClean="0"/>
              <a:t>Atlasing</a:t>
            </a:r>
            <a:r>
              <a:rPr lang="en-US" sz="1400" dirty="0"/>
              <a:t>: </a:t>
            </a:r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incf.org/activities/our-programs/atlasing</a:t>
            </a:r>
            <a:endParaRPr lang="en-US" sz="1400" dirty="0" smtClean="0"/>
          </a:p>
        </p:txBody>
      </p:sp>
      <p:pic>
        <p:nvPicPr>
          <p:cNvPr id="1026" name="Picture 2" descr="Image result for question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5029200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1349" y="5634319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zaslavsk@sdsc.edu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7257672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 examples put into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41" y="1600200"/>
            <a:ext cx="8839200" cy="4343400"/>
          </a:xfrm>
        </p:spPr>
        <p:txBody>
          <a:bodyPr/>
          <a:lstStyle/>
          <a:p>
            <a:r>
              <a:rPr lang="en-US" dirty="0" err="1" smtClean="0"/>
              <a:t>EarthCube</a:t>
            </a:r>
            <a:endParaRPr lang="en-US" dirty="0" smtClean="0"/>
          </a:p>
          <a:p>
            <a:r>
              <a:rPr lang="en-US" dirty="0" smtClean="0"/>
              <a:t>Critical Zone Observatories</a:t>
            </a:r>
          </a:p>
          <a:p>
            <a:r>
              <a:rPr lang="en-US" dirty="0" smtClean="0"/>
              <a:t>Hydrologic Information System</a:t>
            </a:r>
          </a:p>
          <a:p>
            <a:r>
              <a:rPr lang="en-US" dirty="0" smtClean="0"/>
              <a:t>Brain Atlas Integration </a:t>
            </a:r>
          </a:p>
          <a:p>
            <a:pPr marL="0" indent="0">
              <a:buNone/>
            </a:pPr>
            <a:endParaRPr lang="en-US" b="0" i="1" dirty="0" smtClean="0"/>
          </a:p>
          <a:p>
            <a:pPr marL="0" indent="0">
              <a:buNone/>
            </a:pPr>
            <a:r>
              <a:rPr lang="en-US" b="0" i="1" dirty="0" smtClean="0"/>
              <a:t>      There </a:t>
            </a:r>
            <a:r>
              <a:rPr lang="en-US" b="0" i="1" dirty="0" smtClean="0"/>
              <a:t>are many more projects, </a:t>
            </a:r>
            <a:r>
              <a:rPr lang="en-US" b="0" i="1" dirty="0" smtClean="0"/>
              <a:t/>
            </a:r>
            <a:br>
              <a:rPr lang="en-US" b="0" i="1" dirty="0" smtClean="0"/>
            </a:br>
            <a:r>
              <a:rPr lang="en-US" b="0" i="1" dirty="0" smtClean="0"/>
              <a:t>      with </a:t>
            </a:r>
            <a:r>
              <a:rPr lang="en-US" b="0" i="1" dirty="0" smtClean="0"/>
              <a:t>different </a:t>
            </a:r>
            <a:r>
              <a:rPr lang="en-US" b="0" i="1" dirty="0" smtClean="0"/>
              <a:t>domain and technical foci</a:t>
            </a:r>
            <a:endParaRPr lang="en-US" b="0" i="1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411941" y="3845859"/>
            <a:ext cx="55805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71546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776" y="4870042"/>
            <a:ext cx="7054671" cy="1979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i="1" dirty="0" smtClean="0">
                <a:effectLst/>
              </a:rPr>
              <a:t>A future state of geosciences cyberinfrastructure that serves the entire academic geosciences community</a:t>
            </a:r>
          </a:p>
          <a:p>
            <a:pPr lvl="1"/>
            <a:r>
              <a:rPr lang="en-US" i="1" dirty="0" smtClean="0"/>
              <a:t>facilitates science on the Earth System</a:t>
            </a:r>
          </a:p>
          <a:p>
            <a:pPr lvl="1"/>
            <a:r>
              <a:rPr lang="en-US" i="1" dirty="0" smtClean="0"/>
              <a:t>simple and easy access to data and information</a:t>
            </a:r>
          </a:p>
          <a:p>
            <a:pPr lvl="1"/>
            <a:r>
              <a:rPr lang="en-US" i="1" dirty="0" smtClean="0"/>
              <a:t>seamless connection to tools and services</a:t>
            </a:r>
          </a:p>
          <a:p>
            <a:pPr lvl="1"/>
            <a:r>
              <a:rPr lang="en-US" i="1" dirty="0" smtClean="0"/>
              <a:t>flexible and community-driven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8201" b="18136"/>
          <a:stretch/>
        </p:blipFill>
        <p:spPr>
          <a:xfrm>
            <a:off x="210804" y="856434"/>
            <a:ext cx="7903503" cy="37837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81354" y="21023"/>
            <a:ext cx="4761184" cy="901262"/>
          </a:xfrm>
        </p:spPr>
        <p:txBody>
          <a:bodyPr/>
          <a:lstStyle/>
          <a:p>
            <a:r>
              <a:rPr lang="en-US" b="1" dirty="0" smtClean="0"/>
              <a:t>What is </a:t>
            </a:r>
            <a:r>
              <a:rPr lang="en-US" b="1" dirty="0" err="1" smtClean="0"/>
              <a:t>EarthCube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2937647" y="415163"/>
            <a:ext cx="7772400" cy="901262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323232"/>
                </a:solidFill>
                <a:hlinkClick r:id="rId3"/>
              </a:rPr>
              <a:t>http://earthcube.org</a:t>
            </a:r>
            <a:r>
              <a:rPr lang="en-US" sz="2800" b="1" dirty="0" smtClean="0">
                <a:solidFill>
                  <a:srgbClr val="323232"/>
                </a:solidFill>
              </a:rPr>
              <a:t> </a:t>
            </a:r>
            <a:endParaRPr lang="en-US" sz="2800" b="1" dirty="0">
              <a:solidFill>
                <a:srgbClr val="323232"/>
              </a:solidFill>
            </a:endParaRPr>
          </a:p>
        </p:txBody>
      </p:sp>
      <p:pic>
        <p:nvPicPr>
          <p:cNvPr id="9" name="Shape 21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011068" y="5347200"/>
            <a:ext cx="1256923" cy="12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1600"/>
            <a:ext cx="8077200" cy="1041400"/>
          </a:xfrm>
        </p:spPr>
        <p:txBody>
          <a:bodyPr/>
          <a:lstStyle/>
          <a:p>
            <a:r>
              <a:rPr lang="en-US" dirty="0" err="1" smtClean="0"/>
              <a:t>EarthCube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007349"/>
            <a:ext cx="8839200" cy="4114800"/>
          </a:xfrm>
        </p:spPr>
        <p:txBody>
          <a:bodyPr/>
          <a:lstStyle/>
          <a:p>
            <a:pPr marL="400050" indent="-400050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EarthCube</a:t>
            </a:r>
            <a:r>
              <a:rPr lang="en-US" sz="2400" dirty="0" smtClean="0"/>
              <a:t>: a large-scale effort to create </a:t>
            </a:r>
            <a:br>
              <a:rPr lang="en-US" sz="2400" dirty="0" smtClean="0"/>
            </a:br>
            <a:r>
              <a:rPr lang="en-US" sz="2400" dirty="0" smtClean="0"/>
              <a:t>advanced cyberinfrastructure for </a:t>
            </a:r>
            <a:br>
              <a:rPr lang="en-US" sz="2400" dirty="0" smtClean="0"/>
            </a:br>
            <a:r>
              <a:rPr lang="en-US" sz="2400" dirty="0" smtClean="0"/>
              <a:t>geosciences; a new model </a:t>
            </a:r>
            <a:br>
              <a:rPr lang="en-US" sz="2400" dirty="0" smtClean="0"/>
            </a:br>
            <a:r>
              <a:rPr lang="en-US" sz="2400" dirty="0" smtClean="0"/>
              <a:t>a joint initiative of NSF GEO and ACI</a:t>
            </a:r>
            <a:br>
              <a:rPr lang="en-US" sz="2400" dirty="0" smtClean="0"/>
            </a:br>
            <a:endParaRPr lang="en-US" sz="16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SDSC projects: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  <a:latin typeface="Century Gothic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632" y="3211830"/>
            <a:ext cx="33801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/>
              </a:rPr>
              <a:t>C</a:t>
            </a:r>
            <a: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  <a:t>ommunity </a:t>
            </a:r>
            <a:b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</a:br>
            <a:r>
              <a:rPr lang="en-US" sz="2400" b="1" dirty="0">
                <a:solidFill>
                  <a:srgbClr val="FF0000"/>
                </a:solidFill>
                <a:latin typeface="Century Gothic"/>
              </a:rPr>
              <a:t>In</a:t>
            </a:r>
            <a: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  <a:t>ventory of </a:t>
            </a:r>
            <a:b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</a:br>
            <a:r>
              <a:rPr lang="en-US" sz="2400" b="1" dirty="0">
                <a:solidFill>
                  <a:srgbClr val="FF0000"/>
                </a:solidFill>
                <a:latin typeface="Century Gothic"/>
              </a:rPr>
              <a:t>E</a:t>
            </a:r>
            <a: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  <a:t>arthCube </a:t>
            </a:r>
            <a:b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</a:br>
            <a:r>
              <a:rPr lang="en-US" sz="2400" b="1" dirty="0">
                <a:solidFill>
                  <a:srgbClr val="FF0000"/>
                </a:solidFill>
                <a:latin typeface="Century Gothic"/>
              </a:rPr>
              <a:t>R</a:t>
            </a:r>
            <a: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  <a:t>esources for </a:t>
            </a:r>
            <a:b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</a:br>
            <a:r>
              <a:rPr lang="en-US" sz="2400" b="1" dirty="0">
                <a:solidFill>
                  <a:srgbClr val="FF0000"/>
                </a:solidFill>
                <a:latin typeface="Century Gothic"/>
              </a:rPr>
              <a:t>G</a:t>
            </a:r>
            <a: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  <a:t>eoscience </a:t>
            </a:r>
            <a:b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</a:br>
            <a:r>
              <a:rPr lang="en-US" sz="2400" b="1" dirty="0">
                <a:solidFill>
                  <a:srgbClr val="FF0000"/>
                </a:solidFill>
                <a:latin typeface="Century Gothic"/>
              </a:rPr>
              <a:t>I</a:t>
            </a:r>
            <a:r>
              <a:rPr lang="en-US" sz="2400" dirty="0">
                <a:solidFill>
                  <a:srgbClr val="00AE00">
                    <a:lumMod val="75000"/>
                  </a:srgbClr>
                </a:solidFill>
                <a:latin typeface="Century Gothic"/>
              </a:rPr>
              <a:t>nteroperability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2817333"/>
            <a:ext cx="2971800" cy="15895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62200" y="3124200"/>
            <a:ext cx="3200400" cy="1981200"/>
            <a:chOff x="2438400" y="3581400"/>
            <a:chExt cx="3200400" cy="1981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2438400" y="3581400"/>
              <a:ext cx="3200400" cy="198120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i="1" smtClean="0">
                <a:solidFill>
                  <a:srgbClr val="0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4600" y="3654326"/>
              <a:ext cx="3050917" cy="1824730"/>
            </a:xfrm>
            <a:prstGeom prst="rect">
              <a:avLst/>
            </a:prstGeom>
          </p:spPr>
        </p:pic>
      </p:grpSp>
      <p:pic>
        <p:nvPicPr>
          <p:cNvPr id="12" name="Picture 9" descr="https://lh3.googleusercontent.com/G6QNqGIQsL7dUfGovTmgplB0AaHwnzf0YdQwXMxw-LdqxVYG_alBnf9PBcn0_O5HIqZdUc578AhZ8Nxsuoc-SuYPMMCJMHRoQqvPRSiix6kUVZtlYJta0Teq?width=2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2648"/>
            <a:ext cx="2551443" cy="23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asted-image.png"/>
          <p:cNvPicPr/>
          <p:nvPr/>
        </p:nvPicPr>
        <p:blipFill rotWithShape="1">
          <a:blip r:embed="rId6">
            <a:extLst/>
          </a:blip>
          <a:srcRect b="36121"/>
          <a:stretch/>
        </p:blipFill>
        <p:spPr>
          <a:xfrm>
            <a:off x="6229205" y="4648200"/>
            <a:ext cx="2646838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4267200" y="5334000"/>
            <a:ext cx="195758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2400" b="1" i="0">
                <a:solidFill>
                  <a:srgbClr val="FF0000"/>
                </a:solidFill>
                <a:latin typeface="Century Gothic"/>
              </a:defRPr>
            </a:lvl1pPr>
          </a:lstStyle>
          <a:p>
            <a:r>
              <a:rPr lang="en-US" dirty="0"/>
              <a:t>Digital Crust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875" y="5732005"/>
            <a:ext cx="430759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2400" b="1" i="0">
                <a:solidFill>
                  <a:srgbClr val="FF0000"/>
                </a:solidFill>
                <a:latin typeface="Century Gothic"/>
              </a:defRPr>
            </a:lvl1pPr>
          </a:lstStyle>
          <a:p>
            <a:r>
              <a:rPr lang="en-US" sz="2000" i="1" dirty="0" smtClean="0"/>
              <a:t>Also: </a:t>
            </a:r>
            <a:r>
              <a:rPr lang="en-US" sz="2000" i="1" dirty="0" err="1" smtClean="0"/>
              <a:t>GeoWS</a:t>
            </a:r>
            <a:r>
              <a:rPr lang="en-US" sz="2000" i="1" dirty="0" smtClean="0"/>
              <a:t>; IEDA Alliance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67515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76200" y="1019850"/>
            <a:ext cx="7543800" cy="18757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62000" y="2971800"/>
            <a:ext cx="1295400" cy="2667000"/>
          </a:xfrm>
          <a:prstGeom prst="rect">
            <a:avLst/>
          </a:prstGeom>
          <a:solidFill>
            <a:schemeClr val="accent3">
              <a:lumMod val="90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90800" y="2971800"/>
            <a:ext cx="1295400" cy="2667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267200" y="2971800"/>
            <a:ext cx="1330511" cy="266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43600" y="2971800"/>
            <a:ext cx="1295400" cy="2667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95400" y="6019800"/>
            <a:ext cx="55626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High-level </a:t>
            </a:r>
            <a:r>
              <a:rPr lang="en-US" dirty="0" err="1" smtClean="0"/>
              <a:t>EarthCube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9850"/>
            <a:ext cx="8311778" cy="56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349" y="2667000"/>
            <a:ext cx="1106542" cy="138317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343366" y="1597223"/>
            <a:ext cx="1222255" cy="3626692"/>
            <a:chOff x="7343366" y="1597223"/>
            <a:chExt cx="1222255" cy="3626692"/>
          </a:xfrm>
        </p:grpSpPr>
        <p:cxnSp>
          <p:nvCxnSpPr>
            <p:cNvPr id="14" name="Elbow Connector 13"/>
            <p:cNvCxnSpPr>
              <a:stCxn id="3" idx="0"/>
            </p:cNvCxnSpPr>
            <p:nvPr/>
          </p:nvCxnSpPr>
          <p:spPr>
            <a:xfrm rot="16200000" flipV="1">
              <a:off x="7673710" y="1775090"/>
              <a:ext cx="838200" cy="94562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" idx="2"/>
            </p:cNvCxnSpPr>
            <p:nvPr/>
          </p:nvCxnSpPr>
          <p:spPr>
            <a:xfrm rot="5400000">
              <a:off x="7388782" y="4004761"/>
              <a:ext cx="1131423" cy="122225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687373" y="1597223"/>
              <a:ext cx="8470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1F497D"/>
                  </a:solidFill>
                </a:rPr>
                <a:t>feedback</a:t>
              </a:r>
              <a:endParaRPr lang="en-US" sz="1400" i="1" dirty="0">
                <a:solidFill>
                  <a:srgbClr val="1F497D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96200" y="4916138"/>
              <a:ext cx="8470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1F497D"/>
                  </a:solidFill>
                </a:rPr>
                <a:t>feedback</a:t>
              </a:r>
              <a:endParaRPr lang="en-US" sz="1400" i="1" dirty="0">
                <a:solidFill>
                  <a:srgbClr val="1F497D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 rot="16200000">
            <a:off x="7650486" y="2708247"/>
            <a:ext cx="2220561" cy="15284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Explore, Create, Use, Connect</a:t>
            </a:r>
            <a:endParaRPr lang="en-US" sz="66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5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  <p:bldP spid="9" grpId="0" animBg="1"/>
      <p:bldP spid="10" grpId="0" animBg="1"/>
      <p:bldP spid="6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4953000" y="2057400"/>
            <a:ext cx="4114800" cy="472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7" name="Pentagon 36"/>
          <p:cNvSpPr/>
          <p:nvPr/>
        </p:nvSpPr>
        <p:spPr>
          <a:xfrm>
            <a:off x="2293783" y="2535976"/>
            <a:ext cx="2735417" cy="304799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24409" tIns="24003" rIns="176402" bIns="24003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solidFill>
                  <a:prstClr val="white"/>
                </a:solidFill>
              </a:rPr>
              <a:t>Demo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Pentagon 35"/>
          <p:cNvSpPr/>
          <p:nvPr/>
        </p:nvSpPr>
        <p:spPr>
          <a:xfrm>
            <a:off x="403698" y="2535976"/>
            <a:ext cx="2100095" cy="304799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4409" tIns="24003" rIns="176402" bIns="24003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 smtClean="0">
                <a:solidFill>
                  <a:prstClr val="white"/>
                </a:solidFill>
              </a:rPr>
              <a:t>Planning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93" y="2002575"/>
            <a:ext cx="905256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92893" y="1371600"/>
            <a:ext cx="625492" cy="816417"/>
            <a:chOff x="304800" y="1698183"/>
            <a:chExt cx="625492" cy="81641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09600" y="2133600"/>
              <a:ext cx="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4800" y="169818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9/13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1947093" y="1371600"/>
            <a:ext cx="625492" cy="816417"/>
            <a:chOff x="2819400" y="1736283"/>
            <a:chExt cx="625492" cy="81641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124200" y="2171700"/>
              <a:ext cx="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819400" y="173628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9/14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3801293" y="1371600"/>
            <a:ext cx="625492" cy="816417"/>
            <a:chOff x="5257800" y="1736283"/>
            <a:chExt cx="625492" cy="81641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62600" y="2171700"/>
              <a:ext cx="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7800" y="173628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9/15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5655493" y="1371600"/>
            <a:ext cx="625492" cy="816417"/>
            <a:chOff x="5257800" y="1736283"/>
            <a:chExt cx="625492" cy="816417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562600" y="2171700"/>
              <a:ext cx="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257800" y="173628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9/16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9"/>
          <p:cNvGrpSpPr/>
          <p:nvPr/>
        </p:nvGrpSpPr>
        <p:grpSpPr>
          <a:xfrm>
            <a:off x="381000" y="3535680"/>
            <a:ext cx="3840480" cy="274320"/>
            <a:chOff x="2106" y="0"/>
            <a:chExt cx="2774007" cy="457198"/>
          </a:xfrm>
          <a:solidFill>
            <a:srgbClr val="0070C0"/>
          </a:solidFill>
        </p:grpSpPr>
        <p:sp>
          <p:nvSpPr>
            <p:cNvPr id="21" name="Chevron 20"/>
            <p:cNvSpPr/>
            <p:nvPr/>
          </p:nvSpPr>
          <p:spPr>
            <a:xfrm>
              <a:off x="2106" y="0"/>
              <a:ext cx="2774007" cy="457198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hevron 4"/>
            <p:cNvSpPr/>
            <p:nvPr/>
          </p:nvSpPr>
          <p:spPr>
            <a:xfrm>
              <a:off x="230705" y="0"/>
              <a:ext cx="2316809" cy="45719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white"/>
                  </a:solidFill>
                </a:rPr>
                <a:t>RCN Pilot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22"/>
          <p:cNvGrpSpPr/>
          <p:nvPr/>
        </p:nvGrpSpPr>
        <p:grpSpPr>
          <a:xfrm>
            <a:off x="2209800" y="3809999"/>
            <a:ext cx="3886200" cy="274320"/>
            <a:chOff x="2106" y="0"/>
            <a:chExt cx="2774007" cy="457198"/>
          </a:xfrm>
        </p:grpSpPr>
        <p:sp>
          <p:nvSpPr>
            <p:cNvPr id="24" name="Chevron 23"/>
            <p:cNvSpPr/>
            <p:nvPr/>
          </p:nvSpPr>
          <p:spPr>
            <a:xfrm>
              <a:off x="2106" y="0"/>
              <a:ext cx="2774007" cy="457198"/>
            </a:xfrm>
            <a:prstGeom prst="chevr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sp>
        <p:sp>
          <p:nvSpPr>
            <p:cNvPr id="25" name="Chevron 4"/>
            <p:cNvSpPr/>
            <p:nvPr/>
          </p:nvSpPr>
          <p:spPr>
            <a:xfrm>
              <a:off x="230705" y="0"/>
              <a:ext cx="2316809" cy="45719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white"/>
                  </a:solidFill>
                </a:rPr>
                <a:t>RCNs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25"/>
          <p:cNvGrpSpPr/>
          <p:nvPr/>
        </p:nvGrpSpPr>
        <p:grpSpPr>
          <a:xfrm>
            <a:off x="405732" y="4364773"/>
            <a:ext cx="3840480" cy="274320"/>
            <a:chOff x="2106" y="0"/>
            <a:chExt cx="2774007" cy="45719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Chevron 26"/>
            <p:cNvSpPr/>
            <p:nvPr/>
          </p:nvSpPr>
          <p:spPr>
            <a:xfrm>
              <a:off x="2106" y="0"/>
              <a:ext cx="2774007" cy="457198"/>
            </a:xfrm>
            <a:prstGeom prst="chevron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28" name="Chevron 4"/>
            <p:cNvSpPr/>
            <p:nvPr/>
          </p:nvSpPr>
          <p:spPr>
            <a:xfrm>
              <a:off x="230705" y="0"/>
              <a:ext cx="2316809" cy="4571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white"/>
                  </a:solidFill>
                </a:rPr>
                <a:t>Building Blocks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28"/>
          <p:cNvGrpSpPr/>
          <p:nvPr/>
        </p:nvGrpSpPr>
        <p:grpSpPr>
          <a:xfrm>
            <a:off x="7389592" y="1398808"/>
            <a:ext cx="625492" cy="816417"/>
            <a:chOff x="5257800" y="1736283"/>
            <a:chExt cx="625492" cy="81641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5562600" y="2171700"/>
              <a:ext cx="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257800" y="1736283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9/17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31"/>
          <p:cNvGrpSpPr/>
          <p:nvPr/>
        </p:nvGrpSpPr>
        <p:grpSpPr>
          <a:xfrm>
            <a:off x="2255520" y="4682832"/>
            <a:ext cx="3840480" cy="274320"/>
            <a:chOff x="-1644988" y="0"/>
            <a:chExt cx="2774007" cy="457198"/>
          </a:xfrm>
          <a:solidFill>
            <a:schemeClr val="accent4">
              <a:lumMod val="75000"/>
            </a:schemeClr>
          </a:solidFill>
        </p:grpSpPr>
        <p:sp>
          <p:nvSpPr>
            <p:cNvPr id="33" name="Chevron 32"/>
            <p:cNvSpPr/>
            <p:nvPr/>
          </p:nvSpPr>
          <p:spPr>
            <a:xfrm>
              <a:off x="-1644988" y="0"/>
              <a:ext cx="2774007" cy="457198"/>
            </a:xfrm>
            <a:prstGeom prst="chevron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34" name="Chevron 4"/>
            <p:cNvSpPr/>
            <p:nvPr/>
          </p:nvSpPr>
          <p:spPr>
            <a:xfrm>
              <a:off x="-1296956" y="0"/>
              <a:ext cx="2316809" cy="4571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white"/>
                  </a:solidFill>
                </a:rPr>
                <a:t>Building Blocks II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38"/>
          <p:cNvGrpSpPr/>
          <p:nvPr/>
        </p:nvGrpSpPr>
        <p:grpSpPr>
          <a:xfrm>
            <a:off x="405732" y="5638800"/>
            <a:ext cx="4013868" cy="274320"/>
            <a:chOff x="2106" y="0"/>
            <a:chExt cx="2774007" cy="45719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0" name="Chevron 39"/>
            <p:cNvSpPr/>
            <p:nvPr/>
          </p:nvSpPr>
          <p:spPr>
            <a:xfrm>
              <a:off x="2106" y="0"/>
              <a:ext cx="2774007" cy="457198"/>
            </a:xfrm>
            <a:prstGeom prst="chevron">
              <a:avLst/>
            </a:prstGeom>
            <a:grpFill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41" name="Chevron 4"/>
            <p:cNvSpPr/>
            <p:nvPr/>
          </p:nvSpPr>
          <p:spPr>
            <a:xfrm>
              <a:off x="230705" y="0"/>
              <a:ext cx="2316809" cy="45719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Conceptual Designs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50"/>
          <p:cNvGrpSpPr/>
          <p:nvPr/>
        </p:nvGrpSpPr>
        <p:grpSpPr>
          <a:xfrm>
            <a:off x="0" y="3200400"/>
            <a:ext cx="1464493" cy="274320"/>
            <a:chOff x="2106" y="0"/>
            <a:chExt cx="2774007" cy="45719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2" name="Chevron 51"/>
            <p:cNvSpPr/>
            <p:nvPr/>
          </p:nvSpPr>
          <p:spPr>
            <a:xfrm>
              <a:off x="2106" y="0"/>
              <a:ext cx="2774007" cy="457198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53" name="Chevron 4"/>
            <p:cNvSpPr/>
            <p:nvPr/>
          </p:nvSpPr>
          <p:spPr>
            <a:xfrm>
              <a:off x="230705" y="0"/>
              <a:ext cx="2316809" cy="457198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black"/>
                  </a:solidFill>
                </a:rPr>
                <a:t>Wkshps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58" name="Straight Connector 57"/>
          <p:cNvCxnSpPr/>
          <p:nvPr/>
        </p:nvCxnSpPr>
        <p:spPr>
          <a:xfrm>
            <a:off x="3560796" y="2866605"/>
            <a:ext cx="0" cy="36576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929244" y="6505324"/>
            <a:ext cx="126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TEG-Run Event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572000" y="2819401"/>
            <a:ext cx="4572000" cy="3993700"/>
            <a:chOff x="4572000" y="2819401"/>
            <a:chExt cx="4572000" cy="3993700"/>
          </a:xfrm>
        </p:grpSpPr>
        <p:sp>
          <p:nvSpPr>
            <p:cNvPr id="42" name="Chevron 41"/>
            <p:cNvSpPr/>
            <p:nvPr/>
          </p:nvSpPr>
          <p:spPr>
            <a:xfrm>
              <a:off x="4953000" y="5943600"/>
              <a:ext cx="3352800" cy="228600"/>
            </a:xfrm>
            <a:prstGeom prst="chevron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43" name="Chevron 4"/>
            <p:cNvSpPr/>
            <p:nvPr/>
          </p:nvSpPr>
          <p:spPr>
            <a:xfrm>
              <a:off x="4572000" y="5943600"/>
              <a:ext cx="3453862" cy="228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92012" tIns="30671" rIns="30671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white"/>
                  </a:solidFill>
                </a:rPr>
                <a:t>Refined Designs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9" name="Group 47"/>
            <p:cNvGrpSpPr/>
            <p:nvPr/>
          </p:nvGrpSpPr>
          <p:grpSpPr>
            <a:xfrm>
              <a:off x="6096000" y="5181600"/>
              <a:ext cx="3048000" cy="381000"/>
              <a:chOff x="2106" y="0"/>
              <a:chExt cx="2774007" cy="457198"/>
            </a:xfrm>
          </p:grpSpPr>
          <p:sp>
            <p:nvSpPr>
              <p:cNvPr id="49" name="Chevron 48"/>
              <p:cNvSpPr/>
              <p:nvPr/>
            </p:nvSpPr>
            <p:spPr>
              <a:xfrm>
                <a:off x="2106" y="0"/>
                <a:ext cx="2774007" cy="457198"/>
              </a:xfrm>
              <a:prstGeom prst="chevron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50" name="Chevron 4"/>
              <p:cNvSpPr/>
              <p:nvPr/>
            </p:nvSpPr>
            <p:spPr>
              <a:xfrm>
                <a:off x="230705" y="0"/>
                <a:ext cx="2316809" cy="457198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92012" tIns="30671" rIns="30671" bIns="30671" numCol="1" spcCol="1270" anchor="ctr" anchorCtr="0">
                <a:noAutofit/>
              </a:bodyPr>
              <a:lstStyle/>
              <a:p>
                <a:pPr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 smtClean="0">
                    <a:solidFill>
                      <a:prstClr val="white"/>
                    </a:solidFill>
                  </a:rPr>
                  <a:t>Prototypes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9" name="Straight Connector 58"/>
            <p:cNvCxnSpPr/>
            <p:nvPr/>
          </p:nvCxnSpPr>
          <p:spPr>
            <a:xfrm>
              <a:off x="5630161" y="2895600"/>
              <a:ext cx="0" cy="36576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535161" y="2895600"/>
              <a:ext cx="0" cy="36576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998609" y="6505324"/>
              <a:ext cx="1173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EG-Run Event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903609" y="6505324"/>
              <a:ext cx="1173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EG-Run Event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8" name="Pentagon 37"/>
            <p:cNvSpPr/>
            <p:nvPr/>
          </p:nvSpPr>
          <p:spPr>
            <a:xfrm>
              <a:off x="4975061" y="2819401"/>
              <a:ext cx="4168939" cy="326174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224409" tIns="24003" rIns="176402" bIns="24003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solidFill>
                    <a:prstClr val="white"/>
                  </a:solidFill>
                </a:rPr>
                <a:t>Enterprise Governance</a:t>
              </a:r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1655796" y="2880282"/>
            <a:ext cx="0" cy="36576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024244" y="6519001"/>
            <a:ext cx="126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TEG-Run Event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56" name="Group 1"/>
          <p:cNvGrpSpPr/>
          <p:nvPr/>
        </p:nvGrpSpPr>
        <p:grpSpPr>
          <a:xfrm>
            <a:off x="152400" y="76200"/>
            <a:ext cx="990600" cy="990600"/>
            <a:chOff x="2442737" y="1795037"/>
            <a:chExt cx="4258525" cy="4258524"/>
          </a:xfrm>
        </p:grpSpPr>
        <p:sp>
          <p:nvSpPr>
            <p:cNvPr id="57" name="Freeform 56"/>
            <p:cNvSpPr/>
            <p:nvPr/>
          </p:nvSpPr>
          <p:spPr>
            <a:xfrm>
              <a:off x="2442737" y="1795037"/>
              <a:ext cx="2081197" cy="2081196"/>
            </a:xfrm>
            <a:custGeom>
              <a:avLst/>
              <a:gdLst>
                <a:gd name="connsiteX0" fmla="*/ 0 w 2081197"/>
                <a:gd name="connsiteY0" fmla="*/ 2081197 h 2081197"/>
                <a:gd name="connsiteX1" fmla="*/ 609571 w 2081197"/>
                <a:gd name="connsiteY1" fmla="*/ 609569 h 2081197"/>
                <a:gd name="connsiteX2" fmla="*/ 2081201 w 2081197"/>
                <a:gd name="connsiteY2" fmla="*/ 3 h 2081197"/>
                <a:gd name="connsiteX3" fmla="*/ 2081197 w 2081197"/>
                <a:gd name="connsiteY3" fmla="*/ 2081197 h 2081197"/>
                <a:gd name="connsiteX4" fmla="*/ 0 w 2081197"/>
                <a:gd name="connsiteY4" fmla="*/ 2081197 h 20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197" h="2081197">
                  <a:moveTo>
                    <a:pt x="0" y="2081197"/>
                  </a:moveTo>
                  <a:cubicBezTo>
                    <a:pt x="1" y="1529229"/>
                    <a:pt x="219270" y="999868"/>
                    <a:pt x="609571" y="609569"/>
                  </a:cubicBezTo>
                  <a:cubicBezTo>
                    <a:pt x="999872" y="219269"/>
                    <a:pt x="1529233" y="2"/>
                    <a:pt x="2081201" y="3"/>
                  </a:cubicBezTo>
                  <a:cubicBezTo>
                    <a:pt x="2081200" y="693734"/>
                    <a:pt x="2081198" y="1387466"/>
                    <a:pt x="2081197" y="2081197"/>
                  </a:cubicBezTo>
                  <a:lnTo>
                    <a:pt x="0" y="2081197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730474" tIns="730471" rIns="120904" bIns="120904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4620064" y="1795037"/>
              <a:ext cx="2081197" cy="2081197"/>
            </a:xfrm>
            <a:custGeom>
              <a:avLst/>
              <a:gdLst>
                <a:gd name="connsiteX0" fmla="*/ 0 w 2081197"/>
                <a:gd name="connsiteY0" fmla="*/ 2081197 h 2081197"/>
                <a:gd name="connsiteX1" fmla="*/ 609571 w 2081197"/>
                <a:gd name="connsiteY1" fmla="*/ 609569 h 2081197"/>
                <a:gd name="connsiteX2" fmla="*/ 2081201 w 2081197"/>
                <a:gd name="connsiteY2" fmla="*/ 3 h 2081197"/>
                <a:gd name="connsiteX3" fmla="*/ 2081197 w 2081197"/>
                <a:gd name="connsiteY3" fmla="*/ 2081197 h 2081197"/>
                <a:gd name="connsiteX4" fmla="*/ 0 w 2081197"/>
                <a:gd name="connsiteY4" fmla="*/ 2081197 h 20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197" h="2081197">
                  <a:moveTo>
                    <a:pt x="0" y="0"/>
                  </a:moveTo>
                  <a:cubicBezTo>
                    <a:pt x="551968" y="1"/>
                    <a:pt x="1081329" y="219270"/>
                    <a:pt x="1471628" y="609571"/>
                  </a:cubicBezTo>
                  <a:cubicBezTo>
                    <a:pt x="1861928" y="999872"/>
                    <a:pt x="2081195" y="1529233"/>
                    <a:pt x="2081194" y="2081200"/>
                  </a:cubicBezTo>
                  <a:cubicBezTo>
                    <a:pt x="1387463" y="2081199"/>
                    <a:pt x="693731" y="2081197"/>
                    <a:pt x="0" y="2081197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20905" tIns="730474" rIns="730470" bIns="120904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 rot="21600000">
              <a:off x="4620064" y="3972363"/>
              <a:ext cx="2081198" cy="2081198"/>
            </a:xfrm>
            <a:custGeom>
              <a:avLst/>
              <a:gdLst>
                <a:gd name="connsiteX0" fmla="*/ 0 w 2081197"/>
                <a:gd name="connsiteY0" fmla="*/ 2081197 h 2081197"/>
                <a:gd name="connsiteX1" fmla="*/ 609571 w 2081197"/>
                <a:gd name="connsiteY1" fmla="*/ 609569 h 2081197"/>
                <a:gd name="connsiteX2" fmla="*/ 2081201 w 2081197"/>
                <a:gd name="connsiteY2" fmla="*/ 3 h 2081197"/>
                <a:gd name="connsiteX3" fmla="*/ 2081197 w 2081197"/>
                <a:gd name="connsiteY3" fmla="*/ 2081197 h 2081197"/>
                <a:gd name="connsiteX4" fmla="*/ 0 w 2081197"/>
                <a:gd name="connsiteY4" fmla="*/ 2081197 h 20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197" h="2081197">
                  <a:moveTo>
                    <a:pt x="2081197" y="0"/>
                  </a:moveTo>
                  <a:cubicBezTo>
                    <a:pt x="2081196" y="551968"/>
                    <a:pt x="1861927" y="1081329"/>
                    <a:pt x="1471626" y="1471628"/>
                  </a:cubicBezTo>
                  <a:cubicBezTo>
                    <a:pt x="1081325" y="1861928"/>
                    <a:pt x="551964" y="2081195"/>
                    <a:pt x="-3" y="2081194"/>
                  </a:cubicBezTo>
                  <a:cubicBezTo>
                    <a:pt x="-2" y="1387463"/>
                    <a:pt x="0" y="693731"/>
                    <a:pt x="0" y="0"/>
                  </a:cubicBezTo>
                  <a:lnTo>
                    <a:pt x="2081197" y="0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120904" tIns="120905" rIns="730475" bIns="730471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 rot="21600000">
              <a:off x="2442737" y="3972364"/>
              <a:ext cx="2081197" cy="2081197"/>
            </a:xfrm>
            <a:custGeom>
              <a:avLst/>
              <a:gdLst>
                <a:gd name="connsiteX0" fmla="*/ 0 w 2081197"/>
                <a:gd name="connsiteY0" fmla="*/ 2081197 h 2081197"/>
                <a:gd name="connsiteX1" fmla="*/ 609571 w 2081197"/>
                <a:gd name="connsiteY1" fmla="*/ 609569 h 2081197"/>
                <a:gd name="connsiteX2" fmla="*/ 2081201 w 2081197"/>
                <a:gd name="connsiteY2" fmla="*/ 3 h 2081197"/>
                <a:gd name="connsiteX3" fmla="*/ 2081197 w 2081197"/>
                <a:gd name="connsiteY3" fmla="*/ 2081197 h 2081197"/>
                <a:gd name="connsiteX4" fmla="*/ 0 w 2081197"/>
                <a:gd name="connsiteY4" fmla="*/ 2081197 h 20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1197" h="2081197">
                  <a:moveTo>
                    <a:pt x="2081197" y="2081197"/>
                  </a:moveTo>
                  <a:cubicBezTo>
                    <a:pt x="1529229" y="2081196"/>
                    <a:pt x="999868" y="1861927"/>
                    <a:pt x="609569" y="1471626"/>
                  </a:cubicBezTo>
                  <a:cubicBezTo>
                    <a:pt x="219269" y="1081325"/>
                    <a:pt x="2" y="551964"/>
                    <a:pt x="3" y="-3"/>
                  </a:cubicBezTo>
                  <a:cubicBezTo>
                    <a:pt x="693734" y="-2"/>
                    <a:pt x="1387466" y="0"/>
                    <a:pt x="2081197" y="0"/>
                  </a:cubicBezTo>
                  <a:lnTo>
                    <a:pt x="2081197" y="2081197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30472" tIns="120904" rIns="120903" bIns="730474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dirty="0">
                <a:solidFill>
                  <a:prstClr val="white"/>
                </a:solidFill>
              </a:endParaRPr>
            </a:p>
          </p:txBody>
        </p:sp>
        <p:sp>
          <p:nvSpPr>
            <p:cNvPr id="67" name="Circular Arrow 66"/>
            <p:cNvSpPr/>
            <p:nvPr/>
          </p:nvSpPr>
          <p:spPr>
            <a:xfrm>
              <a:off x="4212716" y="3491718"/>
              <a:ext cx="718566" cy="624839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Circular Arrow 67"/>
            <p:cNvSpPr/>
            <p:nvPr/>
          </p:nvSpPr>
          <p:spPr>
            <a:xfrm rot="10800000">
              <a:off x="4212716" y="3732041"/>
              <a:ext cx="718566" cy="624839"/>
            </a:xfrm>
            <a:prstGeom prst="circular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50012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0" y="1143000"/>
          <a:ext cx="9471660" cy="569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7" name="TextBox 146"/>
          <p:cNvSpPr txBox="1"/>
          <p:nvPr/>
        </p:nvSpPr>
        <p:spPr>
          <a:xfrm>
            <a:off x="54290" y="56307"/>
            <a:ext cx="9085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~30 End-</a:t>
            </a:r>
            <a:r>
              <a:rPr lang="en-US" sz="2800" b="1" dirty="0">
                <a:solidFill>
                  <a:srgbClr val="000000"/>
                </a:solidFill>
              </a:rPr>
              <a:t>U</a:t>
            </a:r>
            <a:r>
              <a:rPr lang="en-US" sz="2800" b="1" dirty="0" smtClean="0">
                <a:solidFill>
                  <a:srgbClr val="000000"/>
                </a:solidFill>
              </a:rPr>
              <a:t>ser Workshops</a:t>
            </a:r>
          </a:p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~2,500 participants, multiple agencies (NOAA, NASA, USGS, USDA, NRL, +)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86285" y="1131221"/>
            <a:ext cx="2438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  <a:latin typeface="Lucida Calligraphy"/>
                <a:cs typeface="Lucida Calligraphy"/>
              </a:rPr>
              <a:t>Earth ~70%</a:t>
            </a:r>
          </a:p>
          <a:p>
            <a:r>
              <a:rPr lang="en-US" dirty="0" smtClean="0">
                <a:solidFill>
                  <a:srgbClr val="4F81BD"/>
                </a:solidFill>
                <a:latin typeface="Lucida Calligraphy"/>
                <a:cs typeface="Lucida Calligraphy"/>
              </a:rPr>
              <a:t>Ocean ~60%</a:t>
            </a:r>
          </a:p>
          <a:p>
            <a:r>
              <a:rPr lang="en-US" dirty="0" smtClean="0">
                <a:solidFill>
                  <a:srgbClr val="4F81BD"/>
                </a:solidFill>
                <a:latin typeface="Lucida Calligraphy"/>
                <a:cs typeface="Lucida Calligraphy"/>
              </a:rPr>
              <a:t>Atmosphere ~30%</a:t>
            </a:r>
          </a:p>
          <a:p>
            <a:r>
              <a:rPr lang="en-US" dirty="0" smtClean="0">
                <a:solidFill>
                  <a:srgbClr val="4F81BD"/>
                </a:solidFill>
                <a:latin typeface="Lucida Calligraphy"/>
                <a:cs typeface="Lucida Calligraphy"/>
              </a:rPr>
              <a:t>Polar </a:t>
            </a:r>
            <a:r>
              <a:rPr lang="en-US" smtClean="0">
                <a:solidFill>
                  <a:srgbClr val="4F81BD"/>
                </a:solidFill>
                <a:latin typeface="Lucida Calligraphy"/>
                <a:cs typeface="Lucida Calligraphy"/>
              </a:rPr>
              <a:t>- distributed</a:t>
            </a:r>
            <a:endParaRPr lang="en-US" dirty="0">
              <a:solidFill>
                <a:srgbClr val="4F81BD"/>
              </a:solidFill>
              <a:latin typeface="Lucida Calligraphy"/>
              <a:cs typeface="Lucida Calligraphy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184821" y="1331275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Atmosphere</a:t>
            </a:r>
            <a:endParaRPr lang="en-US" sz="2000" i="1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705600" y="6179862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Earth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2496498" y="1093857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Ocean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-133065" y="4701540"/>
            <a:ext cx="265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Earth </a:t>
            </a:r>
            <a:br>
              <a:rPr lang="en-US" sz="2000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</a:br>
            <a:r>
              <a:rPr lang="en-US" sz="2000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and Ocean</a:t>
            </a:r>
            <a:endParaRPr lang="en-US" sz="2000" i="1" dirty="0">
              <a:solidFill>
                <a:srgbClr val="000000"/>
              </a:solidFill>
              <a:latin typeface="Lucida Calligraphy"/>
              <a:cs typeface="Lucida Calligraphy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456620" y="3399821"/>
            <a:ext cx="1819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Atmosphere, 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Earth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  <a:latin typeface="Lucida Calligraphy"/>
                <a:cs typeface="Lucida Calligraphy"/>
              </a:rPr>
              <a:t>a</a:t>
            </a:r>
            <a:r>
              <a:rPr lang="en-US" i="1" dirty="0" smtClean="0">
                <a:solidFill>
                  <a:srgbClr val="000000"/>
                </a:solidFill>
                <a:latin typeface="Lucida Calligraphy"/>
                <a:cs typeface="Lucida Calligraphy"/>
              </a:rPr>
              <a:t>nd Ocean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981200" y="1249680"/>
            <a:ext cx="5486400" cy="5491793"/>
            <a:chOff x="1981200" y="1325880"/>
            <a:chExt cx="5486400" cy="5491793"/>
          </a:xfrm>
        </p:grpSpPr>
        <p:grpSp>
          <p:nvGrpSpPr>
            <p:cNvPr id="16" name="Group 15"/>
            <p:cNvGrpSpPr/>
            <p:nvPr/>
          </p:nvGrpSpPr>
          <p:grpSpPr>
            <a:xfrm>
              <a:off x="2209800" y="1325880"/>
              <a:ext cx="4724400" cy="4648200"/>
              <a:chOff x="2209800" y="1447800"/>
              <a:chExt cx="4724400" cy="4648200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2209800" y="3124200"/>
                <a:ext cx="2590800" cy="1066800"/>
              </a:xfrm>
              <a:prstGeom prst="line">
                <a:avLst/>
              </a:prstGeom>
              <a:ln w="88900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4724400" y="1447800"/>
                <a:ext cx="0" cy="2743200"/>
              </a:xfrm>
              <a:prstGeom prst="line">
                <a:avLst/>
              </a:prstGeom>
              <a:ln w="88900"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4737190" y="2590800"/>
                <a:ext cx="2197010" cy="1618043"/>
              </a:xfrm>
              <a:prstGeom prst="line">
                <a:avLst/>
              </a:prstGeom>
              <a:ln w="88900"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4726691" y="4175060"/>
                <a:ext cx="1978909" cy="1920940"/>
              </a:xfrm>
              <a:prstGeom prst="line">
                <a:avLst/>
              </a:prstGeom>
              <a:ln w="88900"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2743200" y="4175392"/>
                <a:ext cx="2042495" cy="1844408"/>
              </a:xfrm>
              <a:prstGeom prst="line">
                <a:avLst/>
              </a:prstGeom>
              <a:ln w="88900"/>
              <a:effectLst/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Oval 16"/>
            <p:cNvSpPr/>
            <p:nvPr/>
          </p:nvSpPr>
          <p:spPr>
            <a:xfrm>
              <a:off x="1981200" y="1331273"/>
              <a:ext cx="5486400" cy="5486400"/>
            </a:xfrm>
            <a:prstGeom prst="ellipse">
              <a:avLst/>
            </a:prstGeom>
            <a:noFill/>
            <a:ln w="793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>
            <a:hlinkClick r:id="rId4"/>
          </p:cNvPr>
          <p:cNvSpPr txBox="1"/>
          <p:nvPr/>
        </p:nvSpPr>
        <p:spPr>
          <a:xfrm>
            <a:off x="294640" y="6187440"/>
            <a:ext cx="174400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SURVEY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1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91440"/>
            <a:ext cx="8839200" cy="1041400"/>
          </a:xfrm>
        </p:spPr>
        <p:txBody>
          <a:bodyPr/>
          <a:lstStyle/>
          <a:p>
            <a:r>
              <a:rPr lang="en-US" dirty="0" err="1" smtClean="0"/>
              <a:t>EarthCube</a:t>
            </a:r>
            <a:r>
              <a:rPr lang="en-US" dirty="0" smtClean="0"/>
              <a:t>: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84860"/>
            <a:ext cx="8839200" cy="4343400"/>
          </a:xfrm>
        </p:spPr>
        <p:txBody>
          <a:bodyPr/>
          <a:lstStyle/>
          <a:p>
            <a:r>
              <a:rPr lang="en-US" sz="2400" dirty="0" smtClean="0"/>
              <a:t>Science-driven and data-driven</a:t>
            </a:r>
          </a:p>
          <a:p>
            <a:r>
              <a:rPr lang="en-US" sz="2400" dirty="0" smtClean="0"/>
              <a:t>Supports articulating and matching user needs with technical capabilities and expertise</a:t>
            </a:r>
          </a:p>
          <a:p>
            <a:r>
              <a:rPr lang="en-US" sz="2400" dirty="0" smtClean="0"/>
              <a:t>Evolutionary</a:t>
            </a:r>
          </a:p>
          <a:p>
            <a:r>
              <a:rPr lang="en-US" sz="2400" dirty="0" smtClean="0"/>
              <a:t>Interoperable, modular building blocks, based on standard services</a:t>
            </a:r>
          </a:p>
          <a:p>
            <a:r>
              <a:rPr lang="en-US" sz="2400" dirty="0" smtClean="0"/>
              <a:t>Community ownership model</a:t>
            </a:r>
          </a:p>
          <a:p>
            <a:r>
              <a:rPr lang="en-US" sz="2400" dirty="0" smtClean="0"/>
              <a:t>Sustainable</a:t>
            </a:r>
          </a:p>
          <a:p>
            <a:r>
              <a:rPr lang="en-US" sz="2400" dirty="0" smtClean="0"/>
              <a:t>Fosters open science practices</a:t>
            </a:r>
          </a:p>
          <a:p>
            <a:r>
              <a:rPr lang="en-US" sz="2400" dirty="0" smtClean="0"/>
              <a:t>Distributed system of systems</a:t>
            </a:r>
          </a:p>
          <a:p>
            <a:r>
              <a:rPr lang="en-US" sz="2400" dirty="0" smtClean="0"/>
              <a:t>Scalable and flexible</a:t>
            </a:r>
          </a:p>
          <a:p>
            <a:r>
              <a:rPr lang="en-US" sz="2400" dirty="0" smtClean="0"/>
              <a:t>Knowledge-rich components</a:t>
            </a:r>
          </a:p>
          <a:p>
            <a:r>
              <a:rPr lang="en-US" sz="2400" dirty="0" smtClean="0"/>
              <a:t>Supports trust and reproducible science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601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796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796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anose="020B0604020202020204" pitchFamily="34" charset="0"/>
          </a:defRPr>
        </a:defPPr>
      </a:lstStyle>
    </a:lnDef>
  </a:objectDefaults>
  <a:extraClrSchemeLst>
    <a:extraClrScheme>
      <a:clrScheme name="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DSC_UC_simple.pptx" id="{78F896B9-C394-4725-8C80-FCE48838EF03}" vid="{A4D83D45-8E2E-4260-BCA0-F0427032E3EC}"/>
    </a:ext>
  </a:extLst>
</a:theme>
</file>

<file path=ppt/theme/theme3.xml><?xml version="1.0" encoding="utf-8"?>
<a:theme xmlns:a="http://schemas.openxmlformats.org/drawingml/2006/main" name="Equit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ek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F2F2F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GC_PowerPoint_Template">
  <a:themeElements>
    <a:clrScheme name="">
      <a:dk1>
        <a:srgbClr val="000000"/>
      </a:dk1>
      <a:lt1>
        <a:srgbClr val="FFFFCC"/>
      </a:lt1>
      <a:dk2>
        <a:srgbClr val="092E5C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GC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 cap="flat" cmpd="sng" algn="ctr">
          <a:solidFill>
            <a:srgbClr val="969696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>
          <a:defRPr dirty="0" err="1" smtClean="0"/>
        </a:defPPr>
      </a:lstStyle>
    </a:txDef>
  </a:objectDefaults>
  <a:extraClrSchemeLst>
    <a:extraClrScheme>
      <a:clrScheme name="OGC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GC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GC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ncf">
  <a:themeElements>
    <a:clrScheme name="inc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c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nc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c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c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c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c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c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c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c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c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c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c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c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81D58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81D58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81D58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81D58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5.xml><?xml version="1.0" encoding="utf-8"?>
<a:themeOverride xmlns:a="http://schemas.openxmlformats.org/drawingml/2006/main">
  <a:clrScheme name="incf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81D58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81D58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22256</TotalTime>
  <Words>1197</Words>
  <Application>Microsoft Office PowerPoint</Application>
  <PresentationFormat>On-screen Show (4:3)</PresentationFormat>
  <Paragraphs>258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ＭＳ Ｐゴシック</vt:lpstr>
      <vt:lpstr>ＭＳ Ｐゴシック</vt:lpstr>
      <vt:lpstr>Arial</vt:lpstr>
      <vt:lpstr>Arial Black</vt:lpstr>
      <vt:lpstr>Calibri</vt:lpstr>
      <vt:lpstr>Century Gothic</vt:lpstr>
      <vt:lpstr>CG Times</vt:lpstr>
      <vt:lpstr>Courier New</vt:lpstr>
      <vt:lpstr>Franklin Gothic Book</vt:lpstr>
      <vt:lpstr>Franklin Gothic Medium</vt:lpstr>
      <vt:lpstr>Helvetica</vt:lpstr>
      <vt:lpstr>Lucida Calligraphy</vt:lpstr>
      <vt:lpstr>Perpetua</vt:lpstr>
      <vt:lpstr>Times</vt:lpstr>
      <vt:lpstr>Times New Roman</vt:lpstr>
      <vt:lpstr>Wingdings</vt:lpstr>
      <vt:lpstr>Wingdings 2</vt:lpstr>
      <vt:lpstr>Wingdings 3</vt:lpstr>
      <vt:lpstr>1_Office Theme</vt:lpstr>
      <vt:lpstr>NPACI/SDSC (logo) template</vt:lpstr>
      <vt:lpstr>Equity</vt:lpstr>
      <vt:lpstr>Trek</vt:lpstr>
      <vt:lpstr>2_Ion</vt:lpstr>
      <vt:lpstr>2_Office Theme</vt:lpstr>
      <vt:lpstr>OGC_PowerPoint_Template</vt:lpstr>
      <vt:lpstr>incf</vt:lpstr>
      <vt:lpstr>Towards SRP  Data Sharing</vt:lpstr>
      <vt:lpstr>Goals of SRP Data Sharing</vt:lpstr>
      <vt:lpstr>Success examples put into use</vt:lpstr>
      <vt:lpstr>What is EarthCube?</vt:lpstr>
      <vt:lpstr>EarthCube</vt:lpstr>
      <vt:lpstr>High-level EarthCube Model</vt:lpstr>
      <vt:lpstr>Timeline</vt:lpstr>
      <vt:lpstr>PowerPoint Presentation</vt:lpstr>
      <vt:lpstr>EarthCube: principles</vt:lpstr>
      <vt:lpstr>Metadata aggregation in CINERGI</vt:lpstr>
      <vt:lpstr>CINERGI metadata harvesting and content enhancement</vt:lpstr>
      <vt:lpstr>Content enhancement components</vt:lpstr>
      <vt:lpstr>Manual Review of Keyword  and  Location Assignments for Machine Learning</vt:lpstr>
      <vt:lpstr>Critical Zone Observatories</vt:lpstr>
      <vt:lpstr>Leveraging other systems</vt:lpstr>
      <vt:lpstr>Sharing Water Observations</vt:lpstr>
      <vt:lpstr>A common situation in hydrology…</vt:lpstr>
      <vt:lpstr>International Standardization for Water Data</vt:lpstr>
      <vt:lpstr>Sharing Brain Atlas Data</vt:lpstr>
      <vt:lpstr>Accessing atlases from the Whole Brain Catalog</vt:lpstr>
      <vt:lpstr>Beyond sharing data</vt:lpstr>
      <vt:lpstr>Connecting resources and expertise</vt:lpstr>
      <vt:lpstr>SuAVE in SRP RTC/CEC projects</vt:lpstr>
      <vt:lpstr>Lessons learned</vt:lpstr>
      <vt:lpstr>First steps for SRP – for discussion</vt:lpstr>
      <vt:lpstr>References, URLs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Zaslavsky, Ilya</dc:creator>
  <cp:lastModifiedBy>Zaslavsky, Ilya</cp:lastModifiedBy>
  <cp:revision>299</cp:revision>
  <cp:lastPrinted>2014-02-04T18:47:35Z</cp:lastPrinted>
  <dcterms:created xsi:type="dcterms:W3CDTF">2013-09-13T02:11:17Z</dcterms:created>
  <dcterms:modified xsi:type="dcterms:W3CDTF">2015-10-27T15:42:17Z</dcterms:modified>
</cp:coreProperties>
</file>