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5" r:id="rId1"/>
  </p:sldMasterIdLst>
  <p:notesMasterIdLst>
    <p:notesMasterId r:id="rId15"/>
  </p:notesMasterIdLst>
  <p:handoutMasterIdLst>
    <p:handoutMasterId r:id="rId16"/>
  </p:handoutMasterIdLst>
  <p:sldIdLst>
    <p:sldId id="261" r:id="rId2"/>
    <p:sldId id="263" r:id="rId3"/>
    <p:sldId id="283" r:id="rId4"/>
    <p:sldId id="267" r:id="rId5"/>
    <p:sldId id="276" r:id="rId6"/>
    <p:sldId id="284" r:id="rId7"/>
    <p:sldId id="282" r:id="rId8"/>
    <p:sldId id="277" r:id="rId9"/>
    <p:sldId id="278" r:id="rId10"/>
    <p:sldId id="279" r:id="rId11"/>
    <p:sldId id="280" r:id="rId12"/>
    <p:sldId id="281" r:id="rId13"/>
    <p:sldId id="28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E292"/>
    <a:srgbClr val="C3DFFD"/>
    <a:srgbClr val="F8F6B2"/>
    <a:srgbClr val="F5F3B3"/>
    <a:srgbClr val="F1F0B5"/>
    <a:srgbClr val="E8E686"/>
    <a:srgbClr val="B8E08C"/>
    <a:srgbClr val="BBDAFD"/>
    <a:srgbClr val="B9D9FD"/>
    <a:srgbClr val="A6C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80560" autoAdjust="0"/>
  </p:normalViewPr>
  <p:slideViewPr>
    <p:cSldViewPr snapToGrid="0" snapToObjects="1">
      <p:cViewPr>
        <p:scale>
          <a:sx n="101" d="100"/>
          <a:sy n="101" d="100"/>
        </p:scale>
        <p:origin x="-1278" y="-72"/>
      </p:cViewPr>
      <p:guideLst>
        <p:guide orient="horz" pos="850"/>
        <p:guide pos="693"/>
      </p:guideLst>
    </p:cSldViewPr>
  </p:slideViewPr>
  <p:outlineViewPr>
    <p:cViewPr>
      <p:scale>
        <a:sx n="33" d="100"/>
        <a:sy n="33" d="100"/>
      </p:scale>
      <p:origin x="0" y="61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355646-A25A-4249-B172-4D1949A48AEC}" type="datetimeFigureOut">
              <a:rPr lang="en-US" smtClean="0"/>
              <a:pPr/>
              <a:t>11/3/2015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0D3AE9-140C-6047-92FC-D021ED66302D}" type="slidenum">
              <a:rPr lang="en-US" smtClean="0"/>
              <a:pPr/>
              <a:t>‹#›</a:t>
            </a:fld>
            <a:endParaRPr lang="en-US"/>
          </a:p>
        </p:txBody>
      </p:sp>
    </p:spTree>
    <p:extLst>
      <p:ext uri="{BB962C8B-B14F-4D97-AF65-F5344CB8AC3E}">
        <p14:creationId xmlns:p14="http://schemas.microsoft.com/office/powerpoint/2010/main" val="264374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F61A0-5486-4E47-8312-C7E877077D0E}" type="datetimeFigureOut">
              <a:rPr lang="en-US" smtClean="0"/>
              <a:pPr/>
              <a:t>11/3/2015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9E23C-DD53-9841-B8DE-03FA1723C952}" type="slidenum">
              <a:rPr lang="en-US" smtClean="0"/>
              <a:pPr/>
              <a:t>‹#›</a:t>
            </a:fld>
            <a:endParaRPr lang="en-US"/>
          </a:p>
        </p:txBody>
      </p:sp>
    </p:spTree>
    <p:extLst>
      <p:ext uri="{BB962C8B-B14F-4D97-AF65-F5344CB8AC3E}">
        <p14:creationId xmlns:p14="http://schemas.microsoft.com/office/powerpoint/2010/main" val="923672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iehs.nih.gov/research/supported/dert/programs/chear/grantees/index.cf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grants2.nih.gov/grants/guide/rfa-files/RFA-ES-15-010.html" TargetMode="External"/><Relationship Id="rId5" Type="http://schemas.openxmlformats.org/officeDocument/2006/relationships/hyperlink" Target="http://grants2.nih.gov/grants/guide/rfa-files/RFA-ES-15-011.html" TargetMode="External"/><Relationship Id="rId4" Type="http://schemas.openxmlformats.org/officeDocument/2006/relationships/hyperlink" Target="http://grants2.nih.gov/grants/guide/rfa-files/RFA-ES-15-009.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16038-046B-492A-8409-DD3AE39C49D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1" i="0" u="sng" kern="1200" dirty="0" smtClean="0">
                <a:solidFill>
                  <a:schemeClr val="tx1"/>
                </a:solidFill>
                <a:latin typeface="+mn-lt"/>
                <a:ea typeface="+mn-ea"/>
                <a:cs typeface="+mn-cs"/>
                <a:hlinkClick r:id="rId3"/>
              </a:rPr>
              <a:t>National Exposure Assessment Laboratory Network</a:t>
            </a:r>
            <a:r>
              <a:rPr lang="en-US" sz="1200" b="0" i="0" kern="1200" dirty="0" smtClean="0">
                <a:solidFill>
                  <a:schemeClr val="tx1"/>
                </a:solidFill>
                <a:latin typeface="+mn-lt"/>
                <a:ea typeface="+mn-ea"/>
                <a:cs typeface="+mn-cs"/>
              </a:rPr>
              <a:t>(Lab Network or Hubs, </a:t>
            </a:r>
            <a:r>
              <a:rPr lang="en-US" sz="1200" b="0" i="0" u="sng" kern="1200" dirty="0" smtClean="0">
                <a:solidFill>
                  <a:schemeClr val="tx1"/>
                </a:solidFill>
                <a:latin typeface="+mn-lt"/>
                <a:ea typeface="+mn-ea"/>
                <a:cs typeface="+mn-cs"/>
                <a:hlinkClick r:id="rId4"/>
              </a:rPr>
              <a:t>RFA-ES-15-009</a:t>
            </a:r>
            <a:r>
              <a:rPr lang="en-US" sz="1200" b="0" i="0" kern="1200" dirty="0" smtClean="0">
                <a:solidFill>
                  <a:schemeClr val="tx1"/>
                </a:solidFill>
                <a:latin typeface="+mn-lt"/>
                <a:ea typeface="+mn-ea"/>
                <a:cs typeface="+mn-cs"/>
              </a:rPr>
              <a:t>) – A network of laboratories providing access to state-of-the-art infrastructure for analysis of biological samples as well as understanding biological responses associated with those exposures.</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1" i="0" u="sng" kern="1200" dirty="0" smtClean="0">
                <a:solidFill>
                  <a:schemeClr val="tx1"/>
                </a:solidFill>
                <a:latin typeface="+mn-lt"/>
                <a:ea typeface="+mn-ea"/>
                <a:cs typeface="+mn-cs"/>
                <a:hlinkClick r:id="rId3"/>
              </a:rPr>
              <a:t>Coordinating Center</a:t>
            </a:r>
            <a:r>
              <a:rPr lang="en-US" sz="1200" b="0" i="0" kern="1200" dirty="0" smtClean="0">
                <a:solidFill>
                  <a:schemeClr val="tx1"/>
                </a:solidFill>
                <a:latin typeface="+mn-lt"/>
                <a:ea typeface="+mn-ea"/>
                <a:cs typeface="+mn-cs"/>
              </a:rPr>
              <a:t>(</a:t>
            </a:r>
            <a:r>
              <a:rPr lang="en-US" sz="1200" b="0" i="0" u="sng" kern="1200" dirty="0" smtClean="0">
                <a:solidFill>
                  <a:schemeClr val="tx1"/>
                </a:solidFill>
                <a:latin typeface="+mn-lt"/>
                <a:ea typeface="+mn-ea"/>
                <a:cs typeface="+mn-cs"/>
                <a:hlinkClick r:id="rId5"/>
              </a:rPr>
              <a:t>RFA-ES-15-011</a:t>
            </a:r>
            <a:r>
              <a:rPr lang="en-US" sz="1200" b="0" i="0" kern="1200" dirty="0" smtClean="0">
                <a:solidFill>
                  <a:schemeClr val="tx1"/>
                </a:solidFill>
                <a:latin typeface="+mn-lt"/>
                <a:ea typeface="+mn-ea"/>
                <a:cs typeface="+mn-cs"/>
              </a:rPr>
              <a:t>) – </a:t>
            </a:r>
          </a:p>
          <a:p>
            <a:pPr fontAlgn="base"/>
            <a:endParaRPr lang="en-US" sz="1200" b="0" i="0" kern="1200" dirty="0" smtClean="0">
              <a:solidFill>
                <a:schemeClr val="tx1"/>
              </a:solidFill>
              <a:latin typeface="+mn-lt"/>
              <a:ea typeface="+mn-ea"/>
              <a:cs typeface="+mn-cs"/>
            </a:endParaRPr>
          </a:p>
          <a:p>
            <a:pPr>
              <a:lnSpc>
                <a:spcPct val="120000"/>
              </a:lnSpc>
            </a:pPr>
            <a:r>
              <a:rPr lang="en-US" dirty="0" smtClean="0"/>
              <a:t>Provide administrative management of the resource including:</a:t>
            </a:r>
          </a:p>
          <a:p>
            <a:pPr lvl="1">
              <a:lnSpc>
                <a:spcPct val="120000"/>
              </a:lnSpc>
            </a:pPr>
            <a:r>
              <a:rPr lang="en-US" dirty="0" smtClean="0"/>
              <a:t>Interface to the research community</a:t>
            </a:r>
          </a:p>
          <a:p>
            <a:pPr lvl="1">
              <a:lnSpc>
                <a:spcPct val="120000"/>
              </a:lnSpc>
              <a:spcBef>
                <a:spcPts val="1200"/>
              </a:spcBef>
            </a:pPr>
            <a:r>
              <a:rPr lang="en-US" dirty="0" smtClean="0"/>
              <a:t>Index of additional exposure analysis tools not included within the CHEAR infrastructure</a:t>
            </a:r>
          </a:p>
          <a:p>
            <a:pPr>
              <a:lnSpc>
                <a:spcPct val="120000"/>
              </a:lnSpc>
            </a:pPr>
            <a:r>
              <a:rPr lang="en-US" dirty="0" smtClean="0"/>
              <a:t>The main access to CHEAR</a:t>
            </a:r>
          </a:p>
          <a:p>
            <a:pPr lvl="1">
              <a:lnSpc>
                <a:spcPct val="120000"/>
              </a:lnSpc>
              <a:spcBef>
                <a:spcPts val="1200"/>
              </a:spcBef>
            </a:pPr>
            <a:r>
              <a:rPr lang="en-US" dirty="0" smtClean="0"/>
              <a:t>Provide pre-application consulting services in support of study design and analysis</a:t>
            </a:r>
          </a:p>
          <a:p>
            <a:pPr lvl="1">
              <a:lnSpc>
                <a:spcPct val="120000"/>
              </a:lnSpc>
            </a:pPr>
            <a:r>
              <a:rPr lang="en-US" dirty="0" smtClean="0"/>
              <a:t>Develop and oversee a proposal process</a:t>
            </a:r>
          </a:p>
          <a:p>
            <a:pPr fontAlgn="base"/>
            <a:endParaRPr lang="en-US" sz="1200" b="0" i="0" kern="1200" dirty="0" smtClean="0">
              <a:solidFill>
                <a:schemeClr val="tx1"/>
              </a:solidFill>
              <a:latin typeface="+mn-lt"/>
              <a:ea typeface="+mn-ea"/>
              <a:cs typeface="+mn-cs"/>
            </a:endParaRPr>
          </a:p>
          <a:p>
            <a:pPr fontAlgn="base"/>
            <a:endParaRPr lang="en-US" sz="1200" b="0" i="0" kern="1200" dirty="0" smtClean="0">
              <a:solidFill>
                <a:schemeClr val="tx1"/>
              </a:solidFill>
              <a:latin typeface="+mn-lt"/>
              <a:ea typeface="+mn-ea"/>
              <a:cs typeface="+mn-cs"/>
            </a:endParaRPr>
          </a:p>
          <a:p>
            <a:pPr fontAlgn="base"/>
            <a:r>
              <a:rPr lang="en-US" sz="1200" b="1" i="0" u="sng" kern="1200" dirty="0" smtClean="0">
                <a:solidFill>
                  <a:schemeClr val="tx1"/>
                </a:solidFill>
                <a:latin typeface="+mn-lt"/>
                <a:ea typeface="+mn-ea"/>
                <a:cs typeface="+mn-cs"/>
                <a:hlinkClick r:id="rId3"/>
              </a:rPr>
              <a:t>Data Repository, Analysis, and Science Center</a:t>
            </a:r>
            <a:r>
              <a:rPr lang="en-US" sz="1200" b="0" i="0" kern="1200" dirty="0" smtClean="0">
                <a:solidFill>
                  <a:schemeClr val="tx1"/>
                </a:solidFill>
                <a:latin typeface="+mn-lt"/>
                <a:ea typeface="+mn-ea"/>
                <a:cs typeface="+mn-cs"/>
              </a:rPr>
              <a:t>(Data Center, </a:t>
            </a:r>
            <a:r>
              <a:rPr lang="en-US" sz="1200" b="0" i="0" u="sng" kern="1200" dirty="0" smtClean="0">
                <a:solidFill>
                  <a:schemeClr val="tx1"/>
                </a:solidFill>
                <a:latin typeface="+mn-lt"/>
                <a:ea typeface="+mn-ea"/>
                <a:cs typeface="+mn-cs"/>
                <a:hlinkClick r:id="rId6"/>
              </a:rPr>
              <a:t>RFA-ES-15-010</a:t>
            </a:r>
            <a:r>
              <a:rPr lang="en-US" sz="1200" b="0" i="0" kern="1200" dirty="0" smtClean="0">
                <a:solidFill>
                  <a:schemeClr val="tx1"/>
                </a:solidFill>
                <a:latin typeface="+mn-lt"/>
                <a:ea typeface="+mn-ea"/>
                <a:cs typeface="+mn-cs"/>
              </a:rPr>
              <a:t>) – A data and analytics support resource providing a repository for all data and support for statistical analysis and interpretation. This resource will also lead the development of community based data standards and support the development of technologies and metadata standards.</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716038-046B-492A-8409-DD3AE39C49D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716038-046B-492A-8409-DD3AE39C49D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8</a:t>
            </a:fld>
            <a:endParaRPr lang="en-US"/>
          </a:p>
        </p:txBody>
      </p:sp>
    </p:spTree>
    <p:extLst>
      <p:ext uri="{BB962C8B-B14F-4D97-AF65-F5344CB8AC3E}">
        <p14:creationId xmlns:p14="http://schemas.microsoft.com/office/powerpoint/2010/main" val="2914526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tback-01.jpg"/>
          <p:cNvPicPr>
            <a:picLocks noChangeAspect="1"/>
          </p:cNvPicPr>
          <p:nvPr userDrawn="1"/>
        </p:nvPicPr>
        <p:blipFill>
          <a:blip r:embed="rId2"/>
          <a:stretch>
            <a:fillRect/>
          </a:stretch>
        </p:blipFill>
        <p:spPr>
          <a:xfrm>
            <a:off x="0" y="0"/>
            <a:ext cx="9156192" cy="6867144"/>
          </a:xfrm>
          <a:prstGeom prst="rect">
            <a:avLst/>
          </a:prstGeom>
        </p:spPr>
      </p:pic>
      <p:sp>
        <p:nvSpPr>
          <p:cNvPr id="2" name="Title 1"/>
          <p:cNvSpPr>
            <a:spLocks noGrp="1"/>
          </p:cNvSpPr>
          <p:nvPr>
            <p:ph type="ctrTitle"/>
          </p:nvPr>
        </p:nvSpPr>
        <p:spPr>
          <a:xfrm>
            <a:off x="685799" y="1435315"/>
            <a:ext cx="5776975" cy="2148634"/>
          </a:xfrm>
        </p:spPr>
        <p:txBody>
          <a:bodyPr anchor="t">
            <a:normAutofit/>
          </a:bodyPr>
          <a:lstStyle>
            <a:lvl1pPr algn="l">
              <a:lnSpc>
                <a:spcPts val="4800"/>
              </a:lnSpc>
              <a:defRPr sz="4500" b="1">
                <a:solidFill>
                  <a:srgbClr val="FFFFFF"/>
                </a:solidFill>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705733"/>
            <a:ext cx="4681000" cy="1791975"/>
          </a:xfrm>
        </p:spPr>
        <p:txBody>
          <a:bodyPr>
            <a:normAutofit/>
          </a:bodyPr>
          <a:lstStyle>
            <a:lvl1pPr marL="0" indent="0" algn="l">
              <a:lnSpc>
                <a:spcPts val="2700"/>
              </a:lnSpc>
              <a:buNone/>
              <a:defRPr sz="23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Rectangle 5"/>
          <p:cNvSpPr/>
          <p:nvPr userDrawn="1"/>
        </p:nvSpPr>
        <p:spPr>
          <a:xfrm>
            <a:off x="7162800" y="4592320"/>
            <a:ext cx="1473200" cy="187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0474" y="6020342"/>
            <a:ext cx="3792252" cy="6858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pptbacktoc-02.jpg"/>
          <p:cNvPicPr>
            <a:picLocks noChangeAspect="1"/>
          </p:cNvPicPr>
          <p:nvPr userDrawn="1"/>
        </p:nvPicPr>
        <p:blipFill>
          <a:blip r:embed="rId2"/>
          <a:stretch>
            <a:fillRect/>
          </a:stretch>
        </p:blipFill>
        <p:spPr>
          <a:xfrm>
            <a:off x="0" y="0"/>
            <a:ext cx="9156192" cy="6867144"/>
          </a:xfrm>
          <a:prstGeom prst="rect">
            <a:avLst/>
          </a:prstGeom>
        </p:spPr>
      </p:pic>
      <p:sp>
        <p:nvSpPr>
          <p:cNvPr id="6" name="Title 5"/>
          <p:cNvSpPr>
            <a:spLocks noGrp="1"/>
          </p:cNvSpPr>
          <p:nvPr>
            <p:ph type="title"/>
          </p:nvPr>
        </p:nvSpPr>
        <p:spPr/>
        <p:txBody>
          <a:bodyPr>
            <a:normAutofit/>
          </a:bodyPr>
          <a:lstStyle>
            <a:lvl1pPr>
              <a:defRPr sz="2900">
                <a:solidFill>
                  <a:srgbClr val="FFFFFF"/>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57200" y="1493586"/>
            <a:ext cx="8229600" cy="4688266"/>
          </a:xfrm>
        </p:spPr>
        <p:txBody>
          <a:bodyPr>
            <a:normAutofit/>
          </a:bodyPr>
          <a:lstStyle>
            <a:lvl1pPr marL="457200" indent="-457200">
              <a:lnSpc>
                <a:spcPct val="150000"/>
              </a:lnSpc>
              <a:buSzPct val="100000"/>
              <a:buFont typeface="+mj-lt"/>
              <a:buAutoNum type="arabicPeriod"/>
              <a:defRPr sz="2300">
                <a:solidFill>
                  <a:schemeClr val="bg1"/>
                </a:solidFill>
              </a:defRPr>
            </a:lvl1pPr>
            <a:lvl2pPr marL="800100" indent="-342900">
              <a:buFont typeface="+mj-lt"/>
              <a:buAutoNum type="arabicPeriod"/>
              <a:defRPr>
                <a:solidFill>
                  <a:schemeClr val="bg1"/>
                </a:solidFill>
              </a:defRPr>
            </a:lvl2pPr>
            <a:lvl3pPr marL="1257300" indent="-342900">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pptbacktoc-02.jpg"/>
          <p:cNvPicPr>
            <a:picLocks noChangeAspect="1"/>
          </p:cNvPicPr>
          <p:nvPr userDrawn="1"/>
        </p:nvPicPr>
        <p:blipFill>
          <a:blip r:embed="rId2"/>
          <a:stretch>
            <a:fillRect/>
          </a:stretch>
        </p:blipFill>
        <p:spPr>
          <a:xfrm>
            <a:off x="0" y="0"/>
            <a:ext cx="9156192" cy="6867144"/>
          </a:xfrm>
          <a:prstGeom prst="rect">
            <a:avLst/>
          </a:prstGeom>
        </p:spPr>
      </p:pic>
      <p:sp>
        <p:nvSpPr>
          <p:cNvPr id="2" name="Title 1"/>
          <p:cNvSpPr>
            <a:spLocks noGrp="1"/>
          </p:cNvSpPr>
          <p:nvPr>
            <p:ph type="title" hasCustomPrompt="1"/>
          </p:nvPr>
        </p:nvSpPr>
        <p:spPr>
          <a:xfrm>
            <a:off x="722313" y="1684143"/>
            <a:ext cx="7772400" cy="2700106"/>
          </a:xfrm>
        </p:spPr>
        <p:txBody>
          <a:bodyPr anchor="t">
            <a:noAutofit/>
          </a:bodyPr>
          <a:lstStyle>
            <a:lvl1pPr algn="l">
              <a:lnSpc>
                <a:spcPts val="4800"/>
              </a:lnSpc>
              <a:defRPr sz="4500" b="1" cap="none">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457200" y="6356350"/>
            <a:ext cx="2895600" cy="365125"/>
          </a:xfrm>
          <a:prstGeom prst="rect">
            <a:avLst/>
          </a:prstGeom>
        </p:spPr>
        <p:txBody>
          <a:bodyPr/>
          <a:lstStyle/>
          <a:p>
            <a:r>
              <a:rPr lang="en-US" smtClean="0"/>
              <a:t>Mount Sinai / Presentation Slide / December 5, 2012</a:t>
            </a:r>
            <a:endParaRPr lang="en-US"/>
          </a:p>
        </p:txBody>
      </p:sp>
      <p:sp>
        <p:nvSpPr>
          <p:cNvPr id="5" name="Slide Number Placeholder 4"/>
          <p:cNvSpPr>
            <a:spLocks noGrp="1"/>
          </p:cNvSpPr>
          <p:nvPr>
            <p:ph type="sldNum" sz="quarter" idx="12"/>
          </p:nvPr>
        </p:nvSpPr>
        <p:spPr/>
        <p:txBody>
          <a:bodyPr/>
          <a:lstStyle/>
          <a:p>
            <a:fld id="{9F8FBD0B-D5BA-AC4A-B182-CCF391B5588A}" type="slidenum">
              <a:rPr lang="en-US" smtClean="0"/>
              <a:pPr/>
              <a:t>‹#›</a:t>
            </a:fld>
            <a:endParaRPr lang="en-US"/>
          </a:p>
        </p:txBody>
      </p:sp>
      <p:sp>
        <p:nvSpPr>
          <p:cNvPr id="7" name="Text Placeholder 2"/>
          <p:cNvSpPr>
            <a:spLocks noGrp="1"/>
          </p:cNvSpPr>
          <p:nvPr>
            <p:ph type="body" idx="1"/>
          </p:nvPr>
        </p:nvSpPr>
        <p:spPr>
          <a:xfrm>
            <a:off x="457200" y="1739781"/>
            <a:ext cx="8229600" cy="4197252"/>
          </a:xfrm>
        </p:spPr>
        <p:txBody>
          <a:bodyPr anchor="t">
            <a:normAutofit/>
          </a:bodyPr>
          <a:lstStyle>
            <a:lvl1pPr marL="0" indent="0">
              <a:lnSpc>
                <a:spcPts val="5200"/>
              </a:lnSpc>
              <a:buNone/>
              <a:defRPr sz="5100" b="1">
                <a:solidFill>
                  <a:srgbClr val="666666"/>
                </a:solidFill>
                <a:latin typeface="Times New Roman"/>
                <a:cs typeface="Times New Roma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93086"/>
            <a:ext cx="8229600" cy="4525963"/>
          </a:xfrm>
        </p:spPr>
        <p:txBody>
          <a:bodyPr>
            <a:normAutofit/>
          </a:bodyPr>
          <a:lstStyle>
            <a:lvl1pPr>
              <a:lnSpc>
                <a:spcPct val="100000"/>
              </a:lnSpc>
              <a:spcBef>
                <a:spcPts val="1200"/>
              </a:spcBef>
              <a:defRPr sz="3600"/>
            </a:lvl1pPr>
            <a:lvl2pPr>
              <a:lnSpc>
                <a:spcPct val="100000"/>
              </a:lnSpc>
              <a:defRPr sz="3200"/>
            </a:lvl2pPr>
            <a:lvl3pPr>
              <a:lnSpc>
                <a:spcPct val="100000"/>
              </a:lnSpc>
              <a:defRPr sz="2800"/>
            </a:lvl3pPr>
            <a:lvl4pPr>
              <a:lnSpc>
                <a:spcPct val="100000"/>
              </a:lnSpc>
              <a:defRPr sz="2400">
                <a:latin typeface="Arial"/>
                <a:cs typeface="Arial"/>
              </a:defRPr>
            </a:lvl4pPr>
            <a:lvl5pPr>
              <a:lnSpc>
                <a:spcPct val="100000"/>
              </a:lnSpc>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3016" y="6259415"/>
            <a:ext cx="2341702" cy="42347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dirty="0"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3016" y="6259415"/>
            <a:ext cx="2341702" cy="42347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6096"/>
            <a:ext cx="8229600" cy="625171"/>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64221" y="6356350"/>
            <a:ext cx="2133600" cy="365125"/>
          </a:xfrm>
          <a:prstGeom prst="rect">
            <a:avLst/>
          </a:prstGeom>
        </p:spPr>
        <p:txBody>
          <a:bodyPr vert="horz" lIns="91440" tIns="45720" rIns="91440" bIns="45720" rtlCol="0" anchor="ctr"/>
          <a:lstStyle>
            <a:lvl1pPr algn="l">
              <a:defRPr sz="820">
                <a:solidFill>
                  <a:schemeClr val="tx1">
                    <a:tint val="75000"/>
                  </a:schemeClr>
                </a:solidFill>
                <a:latin typeface="Arial"/>
                <a:cs typeface="Arial"/>
              </a:defRPr>
            </a:lvl1pPr>
          </a:lstStyle>
          <a:p>
            <a:fld id="{E7D63523-73D7-614F-B62C-31315533CF74}" type="datetime1">
              <a:rPr lang="en-US" smtClean="0"/>
              <a:pPr/>
              <a:t>11/3/2015</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20">
                <a:solidFill>
                  <a:schemeClr val="tx1">
                    <a:tint val="75000"/>
                  </a:schemeClr>
                </a:solidFill>
                <a:latin typeface="Arial"/>
                <a:cs typeface="Arial"/>
              </a:defRPr>
            </a:lvl1pPr>
          </a:lstStyle>
          <a:p>
            <a:fld id="{9F8FBD0B-D5BA-AC4A-B182-CCF391B5588A}" type="slidenum">
              <a:rPr lang="en-US" smtClean="0"/>
              <a:pPr/>
              <a:t>‹#›</a:t>
            </a:fld>
            <a:endParaRPr lang="en-US"/>
          </a:p>
        </p:txBody>
      </p:sp>
      <p:sp>
        <p:nvSpPr>
          <p:cNvPr id="7"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820">
                <a:solidFill>
                  <a:schemeClr val="tx1">
                    <a:tint val="75000"/>
                  </a:schemeClr>
                </a:solidFill>
                <a:latin typeface="Arial"/>
                <a:cs typeface="Arial"/>
              </a:defRPr>
            </a:lvl1pPr>
          </a:lstStyle>
          <a:p>
            <a:endParaRPr lang="en-US" dirty="0"/>
          </a:p>
        </p:txBody>
      </p:sp>
      <p:pic>
        <p:nvPicPr>
          <p:cNvPr id="9" name="Picture 8" descr="pptback-02.jpg"/>
          <p:cNvPicPr>
            <a:picLocks noChangeAspect="1"/>
          </p:cNvPicPr>
          <p:nvPr userDrawn="1"/>
        </p:nvPicPr>
        <p:blipFill>
          <a:blip r:embed="rId8"/>
          <a:stretch>
            <a:fillRect/>
          </a:stretch>
        </p:blipFill>
        <p:spPr>
          <a:xfrm>
            <a:off x="-4572" y="6721475"/>
            <a:ext cx="9153144" cy="146450"/>
          </a:xfrm>
          <a:prstGeom prst="rect">
            <a:avLst/>
          </a:prstGeom>
        </p:spPr>
      </p:pic>
    </p:spTree>
  </p:cSld>
  <p:clrMap bg1="lt1" tx1="dk1" bg2="lt2" tx2="dk2" accent1="accent1" accent2="accent2" accent3="accent3" accent4="accent4" accent5="accent5" accent6="accent6" hlink="hlink" folHlink="folHlink"/>
  <p:sldLayoutIdLst>
    <p:sldLayoutId id="2147483706" r:id="rId1"/>
    <p:sldLayoutId id="2147483712" r:id="rId2"/>
    <p:sldLayoutId id="2147483708" r:id="rId3"/>
    <p:sldLayoutId id="2147483711" r:id="rId4"/>
    <p:sldLayoutId id="2147483707" r:id="rId5"/>
    <p:sldLayoutId id="2147483713" r:id="rId6"/>
  </p:sldLayoutIdLst>
  <p:hf hdr="0" dt="0"/>
  <p:txStyles>
    <p:titleStyle>
      <a:lvl1pPr algn="l" defTabSz="457200" rtl="0" eaLnBrk="1" latinLnBrk="0" hangingPunct="1">
        <a:spcBef>
          <a:spcPct val="0"/>
        </a:spcBef>
        <a:buNone/>
        <a:defRPr sz="2000" b="1" kern="1200">
          <a:solidFill>
            <a:schemeClr val="accent1"/>
          </a:solidFill>
          <a:latin typeface="Times New Roman"/>
          <a:ea typeface="+mj-ea"/>
          <a:cs typeface="Times New Roman"/>
        </a:defRPr>
      </a:lvl1pPr>
    </p:titleStyle>
    <p:bodyStyle>
      <a:lvl1pPr marL="342900" indent="-342900" algn="l" defTabSz="457200" rtl="0" eaLnBrk="1" latinLnBrk="0" hangingPunct="1">
        <a:spcBef>
          <a:spcPct val="20000"/>
        </a:spcBef>
        <a:buSzPct val="70000"/>
        <a:buFont typeface="Lucida Grande"/>
        <a:buChar char="▶"/>
        <a:defRPr sz="1800" kern="1200">
          <a:solidFill>
            <a:srgbClr val="333333"/>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333333"/>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333333"/>
          </a:solidFill>
          <a:latin typeface="Arial"/>
          <a:ea typeface="+mn-ea"/>
          <a:cs typeface="Arial"/>
        </a:defRPr>
      </a:lvl3pPr>
      <a:lvl4pPr marL="1600200" indent="-228600" algn="l" defTabSz="457200" rtl="0" eaLnBrk="1" latinLnBrk="0" hangingPunct="1">
        <a:spcBef>
          <a:spcPct val="20000"/>
        </a:spcBef>
        <a:buFont typeface="Arial"/>
        <a:buChar char="–"/>
        <a:defRPr sz="1200" kern="1200">
          <a:solidFill>
            <a:srgbClr val="333333"/>
          </a:solidFill>
          <a:latin typeface="Arial"/>
          <a:ea typeface="+mn-ea"/>
          <a:cs typeface="Arial"/>
        </a:defRPr>
      </a:lvl4pPr>
      <a:lvl5pPr marL="2057400" indent="-228600" algn="l" defTabSz="457200" rtl="0" eaLnBrk="1" latinLnBrk="0" hangingPunct="1">
        <a:spcBef>
          <a:spcPct val="20000"/>
        </a:spcBef>
        <a:buFont typeface="Arial"/>
        <a:buChar char="»"/>
        <a:defRPr sz="10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Children’s Health Exposure Analysis Resource (CHEAR)</a:t>
            </a:r>
            <a:endParaRPr lang="en-US" dirty="0"/>
          </a:p>
        </p:txBody>
      </p:sp>
      <p:sp>
        <p:nvSpPr>
          <p:cNvPr id="3" name="Subtitle 2"/>
          <p:cNvSpPr>
            <a:spLocks noGrp="1"/>
          </p:cNvSpPr>
          <p:nvPr>
            <p:ph type="subTitle" idx="1"/>
          </p:nvPr>
        </p:nvSpPr>
        <p:spPr>
          <a:xfrm>
            <a:off x="685800" y="3705733"/>
            <a:ext cx="4865914" cy="1791975"/>
          </a:xfrm>
        </p:spPr>
        <p:txBody>
          <a:bodyPr/>
          <a:lstStyle/>
          <a:p>
            <a:r>
              <a:rPr lang="en-US" dirty="0" smtClean="0"/>
              <a:t>CHEAR Center for Data Science</a:t>
            </a:r>
          </a:p>
          <a:p>
            <a:r>
              <a:rPr lang="en-US" dirty="0" smtClean="0"/>
              <a:t>Susan Teitelbaum, PhD</a:t>
            </a:r>
          </a:p>
          <a:p>
            <a:r>
              <a:rPr lang="en-US" dirty="0" smtClean="0"/>
              <a:t>November 4,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Enhancing our effectiveness through partnership</a:t>
            </a:r>
            <a:endParaRPr lang="en-US" dirty="0"/>
          </a:p>
        </p:txBody>
      </p:sp>
      <p:sp>
        <p:nvSpPr>
          <p:cNvPr id="3" name="Content Placeholder 2"/>
          <p:cNvSpPr>
            <a:spLocks noGrp="1"/>
          </p:cNvSpPr>
          <p:nvPr>
            <p:ph idx="1"/>
          </p:nvPr>
        </p:nvSpPr>
        <p:spPr>
          <a:xfrm>
            <a:off x="457200" y="1736367"/>
            <a:ext cx="8229600" cy="4525963"/>
          </a:xfrm>
        </p:spPr>
        <p:txBody>
          <a:bodyPr>
            <a:noAutofit/>
          </a:bodyPr>
          <a:lstStyle/>
          <a:p>
            <a:pPr>
              <a:lnSpc>
                <a:spcPct val="90000"/>
              </a:lnSpc>
              <a:spcBef>
                <a:spcPts val="0"/>
              </a:spcBef>
            </a:pPr>
            <a:r>
              <a:rPr lang="en-US" sz="2800" dirty="0" smtClean="0">
                <a:latin typeface="Calibri" panose="020F0502020204030204" pitchFamily="34" charset="0"/>
              </a:rPr>
              <a:t>Within the Data Center</a:t>
            </a:r>
          </a:p>
          <a:p>
            <a:pPr lvl="1">
              <a:lnSpc>
                <a:spcPct val="90000"/>
              </a:lnSpc>
              <a:spcBef>
                <a:spcPts val="0"/>
              </a:spcBef>
            </a:pPr>
            <a:r>
              <a:rPr lang="en-US" sz="2400" dirty="0" smtClean="0">
                <a:latin typeface="Calibri" panose="020F0502020204030204" pitchFamily="34" charset="0"/>
              </a:rPr>
              <a:t>Deploy </a:t>
            </a:r>
            <a:r>
              <a:rPr lang="en-US" sz="2400" dirty="0">
                <a:latin typeface="Calibri" panose="020F0502020204030204" pitchFamily="34" charset="0"/>
              </a:rPr>
              <a:t>ontologies </a:t>
            </a:r>
            <a:r>
              <a:rPr lang="en-US" sz="2400" dirty="0" smtClean="0">
                <a:latin typeface="Calibri" panose="020F0502020204030204" pitchFamily="34" charset="0"/>
              </a:rPr>
              <a:t>with Deborah, statistic tools with Chris</a:t>
            </a:r>
          </a:p>
          <a:p>
            <a:pPr>
              <a:lnSpc>
                <a:spcPct val="90000"/>
              </a:lnSpc>
              <a:spcBef>
                <a:spcPts val="0"/>
              </a:spcBef>
            </a:pPr>
            <a:r>
              <a:rPr lang="en-US" sz="2800" dirty="0" smtClean="0">
                <a:latin typeface="Calibri" panose="020F0502020204030204" pitchFamily="34" charset="0"/>
              </a:rPr>
              <a:t>Throughout the CHEAR network</a:t>
            </a:r>
          </a:p>
          <a:p>
            <a:pPr lvl="1">
              <a:lnSpc>
                <a:spcPct val="90000"/>
              </a:lnSpc>
              <a:spcBef>
                <a:spcPts val="0"/>
              </a:spcBef>
            </a:pPr>
            <a:r>
              <a:rPr lang="en-US" sz="2400" dirty="0" smtClean="0">
                <a:latin typeface="Calibri" panose="020F0502020204030204" pitchFamily="34" charset="0"/>
              </a:rPr>
              <a:t>Streamline process and protocols for data sharing, account validation, etc. with the Coordinating Center and Lab Network</a:t>
            </a:r>
          </a:p>
          <a:p>
            <a:pPr>
              <a:lnSpc>
                <a:spcPct val="90000"/>
              </a:lnSpc>
              <a:spcBef>
                <a:spcPts val="0"/>
              </a:spcBef>
            </a:pPr>
            <a:r>
              <a:rPr lang="en-US" sz="2800" dirty="0" smtClean="0">
                <a:latin typeface="Calibri" panose="020F0502020204030204" pitchFamily="34" charset="0"/>
              </a:rPr>
              <a:t>Engage directly with researchers</a:t>
            </a:r>
          </a:p>
          <a:p>
            <a:pPr lvl="1">
              <a:lnSpc>
                <a:spcPct val="90000"/>
              </a:lnSpc>
              <a:spcBef>
                <a:spcPts val="0"/>
              </a:spcBef>
            </a:pPr>
            <a:r>
              <a:rPr lang="en-US" sz="2400" dirty="0">
                <a:latin typeface="Calibri" panose="020F0502020204030204" pitchFamily="34" charset="0"/>
              </a:rPr>
              <a:t>C</a:t>
            </a:r>
            <a:r>
              <a:rPr lang="en-US" sz="2400" dirty="0" smtClean="0">
                <a:latin typeface="Calibri" panose="020F0502020204030204" pitchFamily="34" charset="0"/>
              </a:rPr>
              <a:t>ollaborative tools on the portal</a:t>
            </a:r>
          </a:p>
          <a:p>
            <a:pPr lvl="1">
              <a:lnSpc>
                <a:spcPct val="90000"/>
              </a:lnSpc>
              <a:spcBef>
                <a:spcPts val="0"/>
              </a:spcBef>
            </a:pPr>
            <a:r>
              <a:rPr lang="en-US" sz="2400" dirty="0" smtClean="0">
                <a:latin typeface="Calibri" panose="020F0502020204030204" pitchFamily="34" charset="0"/>
              </a:rPr>
              <a:t>User Engagement and Data Quality Assurance Boards</a:t>
            </a:r>
          </a:p>
          <a:p>
            <a:pPr>
              <a:lnSpc>
                <a:spcPct val="90000"/>
              </a:lnSpc>
              <a:spcBef>
                <a:spcPts val="0"/>
              </a:spcBef>
            </a:pPr>
            <a:r>
              <a:rPr lang="en-US" sz="2800" dirty="0" smtClean="0">
                <a:latin typeface="Calibri" panose="020F0502020204030204" pitchFamily="34" charset="0"/>
              </a:rPr>
              <a:t>Engage nationally</a:t>
            </a:r>
          </a:p>
          <a:p>
            <a:pPr marL="742950" lvl="2" indent="-342900">
              <a:lnSpc>
                <a:spcPct val="90000"/>
              </a:lnSpc>
              <a:spcBef>
                <a:spcPts val="0"/>
              </a:spcBef>
            </a:pPr>
            <a:r>
              <a:rPr lang="en-US" sz="2400" dirty="0">
                <a:latin typeface="Calibri" panose="020F0502020204030204" pitchFamily="34" charset="0"/>
              </a:rPr>
              <a:t>Link to national databases and integrate high dimensional data (Comparative </a:t>
            </a:r>
            <a:r>
              <a:rPr lang="en-US" sz="2400" dirty="0" err="1">
                <a:latin typeface="Calibri" panose="020F0502020204030204" pitchFamily="34" charset="0"/>
              </a:rPr>
              <a:t>Toxicogenomics</a:t>
            </a:r>
            <a:r>
              <a:rPr lang="en-US" sz="2400" dirty="0">
                <a:latin typeface="Calibri" panose="020F0502020204030204" pitchFamily="34" charset="0"/>
              </a:rPr>
              <a:t> database, </a:t>
            </a:r>
            <a:r>
              <a:rPr lang="en-US" sz="2400" dirty="0" err="1">
                <a:latin typeface="Calibri" panose="020F0502020204030204" pitchFamily="34" charset="0"/>
              </a:rPr>
              <a:t>dbGAP</a:t>
            </a:r>
            <a:r>
              <a:rPr lang="en-US" sz="2400" dirty="0">
                <a:latin typeface="Calibri" panose="020F0502020204030204" pitchFamily="34" charset="0"/>
              </a:rPr>
              <a:t>, EPA’s </a:t>
            </a:r>
            <a:r>
              <a:rPr lang="en-US" sz="2400" dirty="0" err="1">
                <a:latin typeface="Calibri" panose="020F0502020204030204" pitchFamily="34" charset="0"/>
              </a:rPr>
              <a:t>AirData</a:t>
            </a:r>
            <a:r>
              <a:rPr lang="en-US" sz="2400" dirty="0">
                <a:latin typeface="Calibri" panose="020F0502020204030204" pitchFamily="34" charset="0"/>
              </a:rPr>
              <a:t>, etc</a:t>
            </a:r>
            <a:r>
              <a:rPr lang="en-US" sz="2400" dirty="0" smtClean="0">
                <a:latin typeface="Calibri" panose="020F0502020204030204" pitchFamily="34" charset="0"/>
              </a:rPr>
              <a:t>.)</a:t>
            </a:r>
            <a:endParaRPr lang="en-US" sz="1600" dirty="0"/>
          </a:p>
        </p:txBody>
      </p:sp>
    </p:spTree>
    <p:extLst>
      <p:ext uri="{BB962C8B-B14F-4D97-AF65-F5344CB8AC3E}">
        <p14:creationId xmlns:p14="http://schemas.microsoft.com/office/powerpoint/2010/main" val="1138001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0800" y="584200"/>
            <a:ext cx="9029700" cy="5689600"/>
          </a:xfrm>
          <a:prstGeom prst="rect">
            <a:avLst/>
          </a:prstGeom>
        </p:spPr>
      </p:pic>
    </p:spTree>
    <p:extLst>
      <p:ext uri="{BB962C8B-B14F-4D97-AF65-F5344CB8AC3E}">
        <p14:creationId xmlns:p14="http://schemas.microsoft.com/office/powerpoint/2010/main" val="2250586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first year, we will</a:t>
            </a:r>
            <a:endParaRPr lang="en-US" dirty="0"/>
          </a:p>
        </p:txBody>
      </p:sp>
      <p:sp>
        <p:nvSpPr>
          <p:cNvPr id="3" name="Content Placeholder 2"/>
          <p:cNvSpPr>
            <a:spLocks noGrp="1"/>
          </p:cNvSpPr>
          <p:nvPr>
            <p:ph idx="1"/>
          </p:nvPr>
        </p:nvSpPr>
        <p:spPr/>
        <p:txBody>
          <a:bodyPr>
            <a:noAutofit/>
          </a:bodyPr>
          <a:lstStyle/>
          <a:p>
            <a:pPr>
              <a:spcBef>
                <a:spcPts val="600"/>
              </a:spcBef>
            </a:pPr>
            <a:r>
              <a:rPr lang="en-US" sz="3200" dirty="0" smtClean="0">
                <a:latin typeface="Calibri" panose="020F0502020204030204" pitchFamily="34" charset="0"/>
              </a:rPr>
              <a:t>Setup initial data sharing, account validation policies with the Lab Network and the Coordinating Center</a:t>
            </a:r>
          </a:p>
          <a:p>
            <a:pPr>
              <a:spcBef>
                <a:spcPts val="600"/>
              </a:spcBef>
            </a:pPr>
            <a:r>
              <a:rPr lang="en-US" sz="3200" dirty="0" smtClean="0">
                <a:latin typeface="Calibri" panose="020F0502020204030204" pitchFamily="34" charset="0"/>
              </a:rPr>
              <a:t>Deploy the web portal and ticket system</a:t>
            </a:r>
          </a:p>
          <a:p>
            <a:pPr>
              <a:spcBef>
                <a:spcPts val="600"/>
              </a:spcBef>
            </a:pPr>
            <a:r>
              <a:rPr lang="en-US" sz="3200" dirty="0" smtClean="0">
                <a:latin typeface="Calibri" panose="020F0502020204030204" pitchFamily="34" charset="0"/>
              </a:rPr>
              <a:t>Deploy the CHEAR data ingest tool, data warehouse and Cohort Query Tool</a:t>
            </a:r>
          </a:p>
          <a:p>
            <a:pPr>
              <a:spcBef>
                <a:spcPts val="600"/>
              </a:spcBef>
            </a:pPr>
            <a:r>
              <a:rPr lang="en-US" sz="3200" dirty="0" smtClean="0">
                <a:latin typeface="Calibri" panose="020F0502020204030204" pitchFamily="34" charset="0"/>
              </a:rPr>
              <a:t>Test and validate the infrastructure with friendly users in the Lab Network</a:t>
            </a:r>
          </a:p>
          <a:p>
            <a:pPr>
              <a:spcBef>
                <a:spcPts val="600"/>
              </a:spcBef>
            </a:pPr>
            <a:r>
              <a:rPr lang="en-US" sz="3200" dirty="0" smtClean="0">
                <a:latin typeface="Calibri" panose="020F0502020204030204" pitchFamily="34" charset="0"/>
              </a:rPr>
              <a:t>Create training videos, documentation</a:t>
            </a:r>
          </a:p>
          <a:p>
            <a:endParaRPr lang="en-US" sz="2800" dirty="0"/>
          </a:p>
        </p:txBody>
      </p:sp>
    </p:spTree>
    <p:extLst>
      <p:ext uri="{BB962C8B-B14F-4D97-AF65-F5344CB8AC3E}">
        <p14:creationId xmlns:p14="http://schemas.microsoft.com/office/powerpoint/2010/main" val="3076060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1479438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CHEAR Objectives</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spcBef>
                <a:spcPts val="1800"/>
              </a:spcBef>
            </a:pPr>
            <a:r>
              <a:rPr lang="en-US" dirty="0" smtClean="0"/>
              <a:t>Expand the number of studies that include environmental exposure analysis in their studies</a:t>
            </a:r>
          </a:p>
          <a:p>
            <a:pPr>
              <a:lnSpc>
                <a:spcPct val="120000"/>
              </a:lnSpc>
              <a:spcBef>
                <a:spcPts val="1800"/>
              </a:spcBef>
            </a:pPr>
            <a:r>
              <a:rPr lang="en-US" dirty="0" smtClean="0"/>
              <a:t>Implement the </a:t>
            </a:r>
            <a:r>
              <a:rPr lang="en-US" dirty="0" err="1" smtClean="0"/>
              <a:t>exposome</a:t>
            </a:r>
            <a:r>
              <a:rPr lang="en-US" dirty="0" smtClean="0"/>
              <a:t> concept in children’s health studies</a:t>
            </a:r>
          </a:p>
          <a:p>
            <a:pPr>
              <a:lnSpc>
                <a:spcPct val="120000"/>
              </a:lnSpc>
              <a:spcBef>
                <a:spcPts val="1800"/>
              </a:spcBef>
            </a:pPr>
            <a:r>
              <a:rPr lang="en-US" dirty="0" smtClean="0"/>
              <a:t>Create a public resource of children’s exposures across the country</a:t>
            </a:r>
          </a:p>
          <a:p>
            <a:pPr>
              <a:lnSpc>
                <a:spcPct val="120000"/>
              </a:lnSpc>
              <a:spcBef>
                <a:spcPts val="1800"/>
              </a:spcBef>
            </a:pPr>
            <a:r>
              <a:rPr lang="en-US" dirty="0" smtClean="0"/>
              <a:t>Develop data and metadata standards for the environmental health sciences community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CHEAR Components</a:t>
            </a:r>
            <a:endParaRPr lang="en-US"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7697" t="30737" r="8013" b="26492"/>
          <a:stretch/>
        </p:blipFill>
        <p:spPr>
          <a:xfrm>
            <a:off x="3963" y="1845578"/>
            <a:ext cx="9136074" cy="3582412"/>
          </a:xfrm>
        </p:spPr>
      </p:pic>
      <p:sp>
        <p:nvSpPr>
          <p:cNvPr id="8" name="Rectangle 7"/>
          <p:cNvSpPr/>
          <p:nvPr/>
        </p:nvSpPr>
        <p:spPr>
          <a:xfrm>
            <a:off x="5078994" y="3539908"/>
            <a:ext cx="3947311" cy="17382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06721" y="3539908"/>
            <a:ext cx="4464867" cy="17382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06721" y="1899393"/>
            <a:ext cx="3152299" cy="8943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874006" y="1899393"/>
            <a:ext cx="3152299" cy="8943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82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Repository, Analysis, and Science Center (Data Center)</a:t>
            </a:r>
            <a:endParaRPr lang="en-US" dirty="0"/>
          </a:p>
        </p:txBody>
      </p:sp>
      <p:sp>
        <p:nvSpPr>
          <p:cNvPr id="3" name="Content Placeholder 2"/>
          <p:cNvSpPr>
            <a:spLocks noGrp="1"/>
          </p:cNvSpPr>
          <p:nvPr>
            <p:ph idx="1"/>
          </p:nvPr>
        </p:nvSpPr>
        <p:spPr>
          <a:xfrm>
            <a:off x="457200" y="1765236"/>
            <a:ext cx="8229600" cy="4525963"/>
          </a:xfrm>
        </p:spPr>
        <p:txBody>
          <a:bodyPr>
            <a:normAutofit fontScale="77500" lnSpcReduction="20000"/>
          </a:bodyPr>
          <a:lstStyle/>
          <a:p>
            <a:pPr>
              <a:lnSpc>
                <a:spcPct val="120000"/>
              </a:lnSpc>
            </a:pPr>
            <a:r>
              <a:rPr lang="en-US" sz="3900" dirty="0" smtClean="0"/>
              <a:t>A data and analytics support resource</a:t>
            </a:r>
          </a:p>
          <a:p>
            <a:pPr>
              <a:lnSpc>
                <a:spcPct val="120000"/>
              </a:lnSpc>
            </a:pPr>
            <a:r>
              <a:rPr lang="en-US" sz="3900" dirty="0" smtClean="0"/>
              <a:t>Provides a repository for all data</a:t>
            </a:r>
          </a:p>
          <a:p>
            <a:pPr>
              <a:lnSpc>
                <a:spcPct val="120000"/>
              </a:lnSpc>
            </a:pPr>
            <a:r>
              <a:rPr lang="en-US" sz="3900" dirty="0" smtClean="0"/>
              <a:t>Support for statistical analysis and interpretation</a:t>
            </a:r>
          </a:p>
          <a:p>
            <a:pPr>
              <a:lnSpc>
                <a:spcPct val="120000"/>
              </a:lnSpc>
            </a:pPr>
            <a:r>
              <a:rPr lang="en-US" sz="3900" dirty="0"/>
              <a:t>L</a:t>
            </a:r>
            <a:r>
              <a:rPr lang="en-US" sz="3900" dirty="0" smtClean="0"/>
              <a:t>ead the development of community based data standards</a:t>
            </a:r>
          </a:p>
          <a:p>
            <a:pPr>
              <a:lnSpc>
                <a:spcPct val="120000"/>
              </a:lnSpc>
            </a:pPr>
            <a:r>
              <a:rPr lang="en-US" sz="3900" dirty="0"/>
              <a:t>S</a:t>
            </a:r>
            <a:r>
              <a:rPr lang="en-US" sz="3900" dirty="0" smtClean="0"/>
              <a:t>upport the development of technologies and metadata standards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Data Center: Structure</a:t>
            </a:r>
            <a:endParaRPr lang="en-US" sz="3600" dirty="0"/>
          </a:p>
        </p:txBody>
      </p:sp>
      <p:pic>
        <p:nvPicPr>
          <p:cNvPr id="9" name="Content Placeholder 5" descr="Data_core_figure_simple.jpg"/>
          <p:cNvPicPr>
            <a:picLocks noChangeAspect="1"/>
          </p:cNvPicPr>
          <p:nvPr/>
        </p:nvPicPr>
        <p:blipFill>
          <a:blip r:embed="rId2"/>
          <a:stretch>
            <a:fillRect/>
          </a:stretch>
        </p:blipFill>
        <p:spPr>
          <a:xfrm>
            <a:off x="1621955" y="1189104"/>
            <a:ext cx="5900091" cy="4960867"/>
          </a:xfrm>
          <a:prstGeom prst="rect">
            <a:avLst/>
          </a:prstGeom>
        </p:spPr>
      </p:pic>
      <p:sp>
        <p:nvSpPr>
          <p:cNvPr id="6" name="Oval 5"/>
          <p:cNvSpPr/>
          <p:nvPr/>
        </p:nvSpPr>
        <p:spPr>
          <a:xfrm>
            <a:off x="2438400" y="2645224"/>
            <a:ext cx="1513114" cy="653143"/>
          </a:xfrm>
          <a:prstGeom prst="ellipse">
            <a:avLst/>
          </a:prstGeom>
          <a:solidFill>
            <a:srgbClr val="BCE2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5049527" y="2500976"/>
            <a:ext cx="1875666" cy="913733"/>
          </a:xfrm>
          <a:custGeom>
            <a:avLst/>
            <a:gdLst>
              <a:gd name="connsiteX0" fmla="*/ 13011 w 1875666"/>
              <a:gd name="connsiteY0" fmla="*/ 56483 h 913733"/>
              <a:gd name="connsiteX1" fmla="*/ 13011 w 1875666"/>
              <a:gd name="connsiteY1" fmla="*/ 56483 h 913733"/>
              <a:gd name="connsiteX2" fmla="*/ 270186 w 1875666"/>
              <a:gd name="connsiteY2" fmla="*/ 56483 h 913733"/>
              <a:gd name="connsiteX3" fmla="*/ 308286 w 1875666"/>
              <a:gd name="connsiteY3" fmla="*/ 46958 h 913733"/>
              <a:gd name="connsiteX4" fmla="*/ 346386 w 1875666"/>
              <a:gd name="connsiteY4" fmla="*/ 42195 h 913733"/>
              <a:gd name="connsiteX5" fmla="*/ 836923 w 1875666"/>
              <a:gd name="connsiteY5" fmla="*/ 51720 h 913733"/>
              <a:gd name="connsiteX6" fmla="*/ 870261 w 1875666"/>
              <a:gd name="connsiteY6" fmla="*/ 61245 h 913733"/>
              <a:gd name="connsiteX7" fmla="*/ 994086 w 1875666"/>
              <a:gd name="connsiteY7" fmla="*/ 66008 h 913733"/>
              <a:gd name="connsiteX8" fmla="*/ 1032186 w 1875666"/>
              <a:gd name="connsiteY8" fmla="*/ 70770 h 913733"/>
              <a:gd name="connsiteX9" fmla="*/ 1046473 w 1875666"/>
              <a:gd name="connsiteY9" fmla="*/ 75533 h 913733"/>
              <a:gd name="connsiteX10" fmla="*/ 1432236 w 1875666"/>
              <a:gd name="connsiteY10" fmla="*/ 80295 h 913733"/>
              <a:gd name="connsiteX11" fmla="*/ 1522723 w 1875666"/>
              <a:gd name="connsiteY11" fmla="*/ 89820 h 913733"/>
              <a:gd name="connsiteX12" fmla="*/ 1537011 w 1875666"/>
              <a:gd name="connsiteY12" fmla="*/ 99345 h 913733"/>
              <a:gd name="connsiteX13" fmla="*/ 1565586 w 1875666"/>
              <a:gd name="connsiteY13" fmla="*/ 108870 h 913733"/>
              <a:gd name="connsiteX14" fmla="*/ 1646548 w 1875666"/>
              <a:gd name="connsiteY14" fmla="*/ 118395 h 913733"/>
              <a:gd name="connsiteX15" fmla="*/ 1689411 w 1875666"/>
              <a:gd name="connsiteY15" fmla="*/ 127920 h 913733"/>
              <a:gd name="connsiteX16" fmla="*/ 1717986 w 1875666"/>
              <a:gd name="connsiteY16" fmla="*/ 137445 h 913733"/>
              <a:gd name="connsiteX17" fmla="*/ 1732273 w 1875666"/>
              <a:gd name="connsiteY17" fmla="*/ 146970 h 913733"/>
              <a:gd name="connsiteX18" fmla="*/ 1737036 w 1875666"/>
              <a:gd name="connsiteY18" fmla="*/ 161258 h 913733"/>
              <a:gd name="connsiteX19" fmla="*/ 1746561 w 1875666"/>
              <a:gd name="connsiteY19" fmla="*/ 175545 h 913733"/>
              <a:gd name="connsiteX20" fmla="*/ 1751323 w 1875666"/>
              <a:gd name="connsiteY20" fmla="*/ 189833 h 913733"/>
              <a:gd name="connsiteX21" fmla="*/ 1760848 w 1875666"/>
              <a:gd name="connsiteY21" fmla="*/ 246983 h 913733"/>
              <a:gd name="connsiteX22" fmla="*/ 1775136 w 1875666"/>
              <a:gd name="connsiteY22" fmla="*/ 289845 h 913733"/>
              <a:gd name="connsiteX23" fmla="*/ 1779898 w 1875666"/>
              <a:gd name="connsiteY23" fmla="*/ 304133 h 913733"/>
              <a:gd name="connsiteX24" fmla="*/ 1789423 w 1875666"/>
              <a:gd name="connsiteY24" fmla="*/ 337470 h 913733"/>
              <a:gd name="connsiteX25" fmla="*/ 1798948 w 1875666"/>
              <a:gd name="connsiteY25" fmla="*/ 351758 h 913733"/>
              <a:gd name="connsiteX26" fmla="*/ 1813236 w 1875666"/>
              <a:gd name="connsiteY26" fmla="*/ 399383 h 913733"/>
              <a:gd name="connsiteX27" fmla="*/ 1817998 w 1875666"/>
              <a:gd name="connsiteY27" fmla="*/ 413670 h 913733"/>
              <a:gd name="connsiteX28" fmla="*/ 1827523 w 1875666"/>
              <a:gd name="connsiteY28" fmla="*/ 480345 h 913733"/>
              <a:gd name="connsiteX29" fmla="*/ 1837048 w 1875666"/>
              <a:gd name="connsiteY29" fmla="*/ 518445 h 913733"/>
              <a:gd name="connsiteX30" fmla="*/ 1846573 w 1875666"/>
              <a:gd name="connsiteY30" fmla="*/ 589883 h 913733"/>
              <a:gd name="connsiteX31" fmla="*/ 1851336 w 1875666"/>
              <a:gd name="connsiteY31" fmla="*/ 608933 h 913733"/>
              <a:gd name="connsiteX32" fmla="*/ 1860861 w 1875666"/>
              <a:gd name="connsiteY32" fmla="*/ 623220 h 913733"/>
              <a:gd name="connsiteX33" fmla="*/ 1870386 w 1875666"/>
              <a:gd name="connsiteY33" fmla="*/ 737520 h 913733"/>
              <a:gd name="connsiteX34" fmla="*/ 1856098 w 1875666"/>
              <a:gd name="connsiteY34" fmla="*/ 813720 h 913733"/>
              <a:gd name="connsiteX35" fmla="*/ 1837048 w 1875666"/>
              <a:gd name="connsiteY35" fmla="*/ 818483 h 913733"/>
              <a:gd name="connsiteX36" fmla="*/ 1803711 w 1875666"/>
              <a:gd name="connsiteY36" fmla="*/ 823245 h 913733"/>
              <a:gd name="connsiteX37" fmla="*/ 1765611 w 1875666"/>
              <a:gd name="connsiteY37" fmla="*/ 832770 h 913733"/>
              <a:gd name="connsiteX38" fmla="*/ 1737036 w 1875666"/>
              <a:gd name="connsiteY38" fmla="*/ 837533 h 913733"/>
              <a:gd name="connsiteX39" fmla="*/ 1722748 w 1875666"/>
              <a:gd name="connsiteY39" fmla="*/ 842295 h 913733"/>
              <a:gd name="connsiteX40" fmla="*/ 1660836 w 1875666"/>
              <a:gd name="connsiteY40" fmla="*/ 856583 h 913733"/>
              <a:gd name="connsiteX41" fmla="*/ 1603686 w 1875666"/>
              <a:gd name="connsiteY41" fmla="*/ 861345 h 913733"/>
              <a:gd name="connsiteX42" fmla="*/ 1179823 w 1875666"/>
              <a:gd name="connsiteY42" fmla="*/ 870870 h 913733"/>
              <a:gd name="connsiteX43" fmla="*/ 1146486 w 1875666"/>
              <a:gd name="connsiteY43" fmla="*/ 880395 h 913733"/>
              <a:gd name="connsiteX44" fmla="*/ 1122673 w 1875666"/>
              <a:gd name="connsiteY44" fmla="*/ 885158 h 913733"/>
              <a:gd name="connsiteX45" fmla="*/ 1060761 w 1875666"/>
              <a:gd name="connsiteY45" fmla="*/ 889920 h 913733"/>
              <a:gd name="connsiteX46" fmla="*/ 998848 w 1875666"/>
              <a:gd name="connsiteY46" fmla="*/ 899445 h 913733"/>
              <a:gd name="connsiteX47" fmla="*/ 970273 w 1875666"/>
              <a:gd name="connsiteY47" fmla="*/ 908970 h 913733"/>
              <a:gd name="connsiteX48" fmla="*/ 941698 w 1875666"/>
              <a:gd name="connsiteY48" fmla="*/ 913733 h 913733"/>
              <a:gd name="connsiteX49" fmla="*/ 641661 w 1875666"/>
              <a:gd name="connsiteY49" fmla="*/ 908970 h 913733"/>
              <a:gd name="connsiteX50" fmla="*/ 603561 w 1875666"/>
              <a:gd name="connsiteY50" fmla="*/ 899445 h 913733"/>
              <a:gd name="connsiteX51" fmla="*/ 584511 w 1875666"/>
              <a:gd name="connsiteY51" fmla="*/ 894683 h 913733"/>
              <a:gd name="connsiteX52" fmla="*/ 374961 w 1875666"/>
              <a:gd name="connsiteY52" fmla="*/ 889920 h 913733"/>
              <a:gd name="connsiteX53" fmla="*/ 332098 w 1875666"/>
              <a:gd name="connsiteY53" fmla="*/ 880395 h 913733"/>
              <a:gd name="connsiteX54" fmla="*/ 317811 w 1875666"/>
              <a:gd name="connsiteY54" fmla="*/ 870870 h 913733"/>
              <a:gd name="connsiteX55" fmla="*/ 255898 w 1875666"/>
              <a:gd name="connsiteY55" fmla="*/ 866108 h 913733"/>
              <a:gd name="connsiteX56" fmla="*/ 213036 w 1875666"/>
              <a:gd name="connsiteY56" fmla="*/ 861345 h 913733"/>
              <a:gd name="connsiteX57" fmla="*/ 184461 w 1875666"/>
              <a:gd name="connsiteY57" fmla="*/ 847058 h 913733"/>
              <a:gd name="connsiteX58" fmla="*/ 155886 w 1875666"/>
              <a:gd name="connsiteY58" fmla="*/ 837533 h 913733"/>
              <a:gd name="connsiteX59" fmla="*/ 113023 w 1875666"/>
              <a:gd name="connsiteY59" fmla="*/ 828008 h 913733"/>
              <a:gd name="connsiteX60" fmla="*/ 84448 w 1875666"/>
              <a:gd name="connsiteY60" fmla="*/ 818483 h 913733"/>
              <a:gd name="connsiteX61" fmla="*/ 70161 w 1875666"/>
              <a:gd name="connsiteY61" fmla="*/ 813720 h 913733"/>
              <a:gd name="connsiteX62" fmla="*/ 27298 w 1875666"/>
              <a:gd name="connsiteY62" fmla="*/ 808958 h 913733"/>
              <a:gd name="connsiteX63" fmla="*/ 13011 w 1875666"/>
              <a:gd name="connsiteY63" fmla="*/ 780383 h 913733"/>
              <a:gd name="connsiteX64" fmla="*/ 3486 w 1875666"/>
              <a:gd name="connsiteY64" fmla="*/ 766095 h 913733"/>
              <a:gd name="connsiteX65" fmla="*/ 8248 w 1875666"/>
              <a:gd name="connsiteY65" fmla="*/ 656558 h 913733"/>
              <a:gd name="connsiteX66" fmla="*/ 17773 w 1875666"/>
              <a:gd name="connsiteY66" fmla="*/ 627983 h 913733"/>
              <a:gd name="connsiteX67" fmla="*/ 22536 w 1875666"/>
              <a:gd name="connsiteY67" fmla="*/ 613695 h 913733"/>
              <a:gd name="connsiteX68" fmla="*/ 27298 w 1875666"/>
              <a:gd name="connsiteY68" fmla="*/ 85058 h 913733"/>
              <a:gd name="connsiteX69" fmla="*/ 32061 w 1875666"/>
              <a:gd name="connsiteY69" fmla="*/ 66008 h 913733"/>
              <a:gd name="connsiteX70" fmla="*/ 13011 w 1875666"/>
              <a:gd name="connsiteY70" fmla="*/ 56483 h 91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875666" h="913733">
                <a:moveTo>
                  <a:pt x="13011" y="56483"/>
                </a:moveTo>
                <a:lnTo>
                  <a:pt x="13011" y="56483"/>
                </a:lnTo>
                <a:cubicBezTo>
                  <a:pt x="111072" y="59751"/>
                  <a:pt x="174637" y="65440"/>
                  <a:pt x="270186" y="56483"/>
                </a:cubicBezTo>
                <a:cubicBezTo>
                  <a:pt x="283220" y="55261"/>
                  <a:pt x="295419" y="49371"/>
                  <a:pt x="308286" y="46958"/>
                </a:cubicBezTo>
                <a:cubicBezTo>
                  <a:pt x="320866" y="44599"/>
                  <a:pt x="333686" y="43783"/>
                  <a:pt x="346386" y="42195"/>
                </a:cubicBezTo>
                <a:cubicBezTo>
                  <a:pt x="509898" y="45370"/>
                  <a:pt x="681773" y="0"/>
                  <a:pt x="836923" y="51720"/>
                </a:cubicBezTo>
                <a:cubicBezTo>
                  <a:pt x="844810" y="54349"/>
                  <a:pt x="862782" y="60746"/>
                  <a:pt x="870261" y="61245"/>
                </a:cubicBezTo>
                <a:cubicBezTo>
                  <a:pt x="911475" y="63993"/>
                  <a:pt x="952811" y="64420"/>
                  <a:pt x="994086" y="66008"/>
                </a:cubicBezTo>
                <a:cubicBezTo>
                  <a:pt x="1006786" y="67595"/>
                  <a:pt x="1019594" y="68480"/>
                  <a:pt x="1032186" y="70770"/>
                </a:cubicBezTo>
                <a:cubicBezTo>
                  <a:pt x="1037125" y="71668"/>
                  <a:pt x="1041454" y="75414"/>
                  <a:pt x="1046473" y="75533"/>
                </a:cubicBezTo>
                <a:cubicBezTo>
                  <a:pt x="1175034" y="78594"/>
                  <a:pt x="1303648" y="78708"/>
                  <a:pt x="1432236" y="80295"/>
                </a:cubicBezTo>
                <a:cubicBezTo>
                  <a:pt x="1435584" y="80599"/>
                  <a:pt x="1512323" y="86984"/>
                  <a:pt x="1522723" y="89820"/>
                </a:cubicBezTo>
                <a:cubicBezTo>
                  <a:pt x="1528245" y="91326"/>
                  <a:pt x="1531780" y="97020"/>
                  <a:pt x="1537011" y="99345"/>
                </a:cubicBezTo>
                <a:cubicBezTo>
                  <a:pt x="1546186" y="103423"/>
                  <a:pt x="1556061" y="105695"/>
                  <a:pt x="1565586" y="108870"/>
                </a:cubicBezTo>
                <a:cubicBezTo>
                  <a:pt x="1601015" y="120680"/>
                  <a:pt x="1574847" y="113274"/>
                  <a:pt x="1646548" y="118395"/>
                </a:cubicBezTo>
                <a:cubicBezTo>
                  <a:pt x="1687423" y="132021"/>
                  <a:pt x="1622366" y="111159"/>
                  <a:pt x="1689411" y="127920"/>
                </a:cubicBezTo>
                <a:cubicBezTo>
                  <a:pt x="1699151" y="130355"/>
                  <a:pt x="1717986" y="137445"/>
                  <a:pt x="1717986" y="137445"/>
                </a:cubicBezTo>
                <a:cubicBezTo>
                  <a:pt x="1722748" y="140620"/>
                  <a:pt x="1728697" y="142501"/>
                  <a:pt x="1732273" y="146970"/>
                </a:cubicBezTo>
                <a:cubicBezTo>
                  <a:pt x="1735409" y="150890"/>
                  <a:pt x="1734791" y="156768"/>
                  <a:pt x="1737036" y="161258"/>
                </a:cubicBezTo>
                <a:cubicBezTo>
                  <a:pt x="1739596" y="166377"/>
                  <a:pt x="1743386" y="170783"/>
                  <a:pt x="1746561" y="175545"/>
                </a:cubicBezTo>
                <a:cubicBezTo>
                  <a:pt x="1748148" y="180308"/>
                  <a:pt x="1750425" y="184894"/>
                  <a:pt x="1751323" y="189833"/>
                </a:cubicBezTo>
                <a:cubicBezTo>
                  <a:pt x="1758594" y="229822"/>
                  <a:pt x="1752115" y="217872"/>
                  <a:pt x="1760848" y="246983"/>
                </a:cubicBezTo>
                <a:cubicBezTo>
                  <a:pt x="1760868" y="247050"/>
                  <a:pt x="1772744" y="282668"/>
                  <a:pt x="1775136" y="289845"/>
                </a:cubicBezTo>
                <a:cubicBezTo>
                  <a:pt x="1776724" y="294608"/>
                  <a:pt x="1778680" y="299263"/>
                  <a:pt x="1779898" y="304133"/>
                </a:cubicBezTo>
                <a:cubicBezTo>
                  <a:pt x="1781423" y="310232"/>
                  <a:pt x="1786008" y="330641"/>
                  <a:pt x="1789423" y="337470"/>
                </a:cubicBezTo>
                <a:cubicBezTo>
                  <a:pt x="1791983" y="342590"/>
                  <a:pt x="1796623" y="346527"/>
                  <a:pt x="1798948" y="351758"/>
                </a:cubicBezTo>
                <a:cubicBezTo>
                  <a:pt x="1807999" y="372124"/>
                  <a:pt x="1807696" y="379992"/>
                  <a:pt x="1813236" y="399383"/>
                </a:cubicBezTo>
                <a:cubicBezTo>
                  <a:pt x="1814615" y="404210"/>
                  <a:pt x="1816411" y="408908"/>
                  <a:pt x="1817998" y="413670"/>
                </a:cubicBezTo>
                <a:cubicBezTo>
                  <a:pt x="1820316" y="432215"/>
                  <a:pt x="1823405" y="461128"/>
                  <a:pt x="1827523" y="480345"/>
                </a:cubicBezTo>
                <a:cubicBezTo>
                  <a:pt x="1830266" y="493145"/>
                  <a:pt x="1837048" y="518445"/>
                  <a:pt x="1837048" y="518445"/>
                </a:cubicBezTo>
                <a:cubicBezTo>
                  <a:pt x="1844647" y="609624"/>
                  <a:pt x="1835131" y="549837"/>
                  <a:pt x="1846573" y="589883"/>
                </a:cubicBezTo>
                <a:cubicBezTo>
                  <a:pt x="1848371" y="596177"/>
                  <a:pt x="1848758" y="602917"/>
                  <a:pt x="1851336" y="608933"/>
                </a:cubicBezTo>
                <a:cubicBezTo>
                  <a:pt x="1853591" y="614194"/>
                  <a:pt x="1857686" y="618458"/>
                  <a:pt x="1860861" y="623220"/>
                </a:cubicBezTo>
                <a:cubicBezTo>
                  <a:pt x="1868540" y="669297"/>
                  <a:pt x="1870386" y="673949"/>
                  <a:pt x="1870386" y="737520"/>
                </a:cubicBezTo>
                <a:cubicBezTo>
                  <a:pt x="1870386" y="738370"/>
                  <a:pt x="1875666" y="800674"/>
                  <a:pt x="1856098" y="813720"/>
                </a:cubicBezTo>
                <a:cubicBezTo>
                  <a:pt x="1850652" y="817351"/>
                  <a:pt x="1843488" y="817312"/>
                  <a:pt x="1837048" y="818483"/>
                </a:cubicBezTo>
                <a:cubicBezTo>
                  <a:pt x="1826004" y="820491"/>
                  <a:pt x="1814718" y="821044"/>
                  <a:pt x="1803711" y="823245"/>
                </a:cubicBezTo>
                <a:cubicBezTo>
                  <a:pt x="1790874" y="825812"/>
                  <a:pt x="1778524" y="830618"/>
                  <a:pt x="1765611" y="832770"/>
                </a:cubicBezTo>
                <a:cubicBezTo>
                  <a:pt x="1756086" y="834358"/>
                  <a:pt x="1746462" y="835438"/>
                  <a:pt x="1737036" y="837533"/>
                </a:cubicBezTo>
                <a:cubicBezTo>
                  <a:pt x="1732135" y="838622"/>
                  <a:pt x="1727591" y="840974"/>
                  <a:pt x="1722748" y="842295"/>
                </a:cubicBezTo>
                <a:cubicBezTo>
                  <a:pt x="1715013" y="844405"/>
                  <a:pt x="1673853" y="855052"/>
                  <a:pt x="1660836" y="856583"/>
                </a:cubicBezTo>
                <a:cubicBezTo>
                  <a:pt x="1641851" y="858817"/>
                  <a:pt x="1622736" y="859758"/>
                  <a:pt x="1603686" y="861345"/>
                </a:cubicBezTo>
                <a:cubicBezTo>
                  <a:pt x="1445980" y="892889"/>
                  <a:pt x="1639428" y="855719"/>
                  <a:pt x="1179823" y="870870"/>
                </a:cubicBezTo>
                <a:cubicBezTo>
                  <a:pt x="1168272" y="871251"/>
                  <a:pt x="1157698" y="877592"/>
                  <a:pt x="1146486" y="880395"/>
                </a:cubicBezTo>
                <a:cubicBezTo>
                  <a:pt x="1138633" y="882358"/>
                  <a:pt x="1130718" y="884264"/>
                  <a:pt x="1122673" y="885158"/>
                </a:cubicBezTo>
                <a:cubicBezTo>
                  <a:pt x="1102101" y="887444"/>
                  <a:pt x="1081398" y="888333"/>
                  <a:pt x="1060761" y="889920"/>
                </a:cubicBezTo>
                <a:cubicBezTo>
                  <a:pt x="1040123" y="893095"/>
                  <a:pt x="1019281" y="895143"/>
                  <a:pt x="998848" y="899445"/>
                </a:cubicBezTo>
                <a:cubicBezTo>
                  <a:pt x="989023" y="901513"/>
                  <a:pt x="980177" y="907319"/>
                  <a:pt x="970273" y="908970"/>
                </a:cubicBezTo>
                <a:lnTo>
                  <a:pt x="941698" y="913733"/>
                </a:lnTo>
                <a:lnTo>
                  <a:pt x="641661" y="908970"/>
                </a:lnTo>
                <a:cubicBezTo>
                  <a:pt x="625461" y="908494"/>
                  <a:pt x="617753" y="903500"/>
                  <a:pt x="603561" y="899445"/>
                </a:cubicBezTo>
                <a:cubicBezTo>
                  <a:pt x="597267" y="897647"/>
                  <a:pt x="591051" y="894955"/>
                  <a:pt x="584511" y="894683"/>
                </a:cubicBezTo>
                <a:cubicBezTo>
                  <a:pt x="514704" y="891774"/>
                  <a:pt x="444811" y="891508"/>
                  <a:pt x="374961" y="889920"/>
                </a:cubicBezTo>
                <a:cubicBezTo>
                  <a:pt x="363982" y="888090"/>
                  <a:pt x="343824" y="886258"/>
                  <a:pt x="332098" y="880395"/>
                </a:cubicBezTo>
                <a:cubicBezTo>
                  <a:pt x="326979" y="877835"/>
                  <a:pt x="323437" y="871925"/>
                  <a:pt x="317811" y="870870"/>
                </a:cubicBezTo>
                <a:cubicBezTo>
                  <a:pt x="297467" y="867056"/>
                  <a:pt x="276512" y="867982"/>
                  <a:pt x="255898" y="866108"/>
                </a:cubicBezTo>
                <a:cubicBezTo>
                  <a:pt x="241582" y="864807"/>
                  <a:pt x="227323" y="862933"/>
                  <a:pt x="213036" y="861345"/>
                </a:cubicBezTo>
                <a:cubicBezTo>
                  <a:pt x="160941" y="843982"/>
                  <a:pt x="239839" y="871671"/>
                  <a:pt x="184461" y="847058"/>
                </a:cubicBezTo>
                <a:cubicBezTo>
                  <a:pt x="175286" y="842980"/>
                  <a:pt x="165411" y="840708"/>
                  <a:pt x="155886" y="837533"/>
                </a:cubicBezTo>
                <a:cubicBezTo>
                  <a:pt x="132435" y="829716"/>
                  <a:pt x="146554" y="833596"/>
                  <a:pt x="113023" y="828008"/>
                </a:cubicBezTo>
                <a:lnTo>
                  <a:pt x="84448" y="818483"/>
                </a:lnTo>
                <a:cubicBezTo>
                  <a:pt x="79686" y="816895"/>
                  <a:pt x="75150" y="814274"/>
                  <a:pt x="70161" y="813720"/>
                </a:cubicBezTo>
                <a:lnTo>
                  <a:pt x="27298" y="808958"/>
                </a:lnTo>
                <a:cubicBezTo>
                  <a:pt x="0" y="768009"/>
                  <a:pt x="32728" y="819819"/>
                  <a:pt x="13011" y="780383"/>
                </a:cubicBezTo>
                <a:cubicBezTo>
                  <a:pt x="10451" y="775263"/>
                  <a:pt x="6661" y="770858"/>
                  <a:pt x="3486" y="766095"/>
                </a:cubicBezTo>
                <a:cubicBezTo>
                  <a:pt x="5073" y="729583"/>
                  <a:pt x="4487" y="692911"/>
                  <a:pt x="8248" y="656558"/>
                </a:cubicBezTo>
                <a:cubicBezTo>
                  <a:pt x="9281" y="646571"/>
                  <a:pt x="14598" y="637508"/>
                  <a:pt x="17773" y="627983"/>
                </a:cubicBezTo>
                <a:lnTo>
                  <a:pt x="22536" y="613695"/>
                </a:lnTo>
                <a:cubicBezTo>
                  <a:pt x="24123" y="437483"/>
                  <a:pt x="24234" y="261251"/>
                  <a:pt x="27298" y="85058"/>
                </a:cubicBezTo>
                <a:cubicBezTo>
                  <a:pt x="27412" y="78514"/>
                  <a:pt x="30985" y="72464"/>
                  <a:pt x="32061" y="66008"/>
                </a:cubicBezTo>
                <a:cubicBezTo>
                  <a:pt x="32583" y="62876"/>
                  <a:pt x="16186" y="58070"/>
                  <a:pt x="13011" y="56483"/>
                </a:cubicBezTo>
                <a:close/>
              </a:path>
            </a:pathLst>
          </a:custGeom>
          <a:solidFill>
            <a:srgbClr val="C3DF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3288831" y="4164419"/>
            <a:ext cx="2530454" cy="930091"/>
          </a:xfrm>
          <a:custGeom>
            <a:avLst/>
            <a:gdLst>
              <a:gd name="connsiteX0" fmla="*/ 9540 w 2530454"/>
              <a:gd name="connsiteY0" fmla="*/ 81005 h 930091"/>
              <a:gd name="connsiteX1" fmla="*/ 9540 w 2530454"/>
              <a:gd name="connsiteY1" fmla="*/ 81005 h 930091"/>
              <a:gd name="connsiteX2" fmla="*/ 1261398 w 2530454"/>
              <a:gd name="connsiteY2" fmla="*/ 70120 h 930091"/>
              <a:gd name="connsiteX3" fmla="*/ 1435569 w 2530454"/>
              <a:gd name="connsiteY3" fmla="*/ 48348 h 930091"/>
              <a:gd name="connsiteX4" fmla="*/ 1511769 w 2530454"/>
              <a:gd name="connsiteY4" fmla="*/ 37462 h 930091"/>
              <a:gd name="connsiteX5" fmla="*/ 1762140 w 2530454"/>
              <a:gd name="connsiteY5" fmla="*/ 59234 h 930091"/>
              <a:gd name="connsiteX6" fmla="*/ 1816569 w 2530454"/>
              <a:gd name="connsiteY6" fmla="*/ 91891 h 930091"/>
              <a:gd name="connsiteX7" fmla="*/ 2502369 w 2530454"/>
              <a:gd name="connsiteY7" fmla="*/ 102777 h 930091"/>
              <a:gd name="connsiteX8" fmla="*/ 2513255 w 2530454"/>
              <a:gd name="connsiteY8" fmla="*/ 135434 h 930091"/>
              <a:gd name="connsiteX9" fmla="*/ 2513255 w 2530454"/>
              <a:gd name="connsiteY9" fmla="*/ 483777 h 930091"/>
              <a:gd name="connsiteX10" fmla="*/ 2491483 w 2530454"/>
              <a:gd name="connsiteY10" fmla="*/ 549091 h 930091"/>
              <a:gd name="connsiteX11" fmla="*/ 2426169 w 2530454"/>
              <a:gd name="connsiteY11" fmla="*/ 592634 h 930091"/>
              <a:gd name="connsiteX12" fmla="*/ 2360855 w 2530454"/>
              <a:gd name="connsiteY12" fmla="*/ 636177 h 930091"/>
              <a:gd name="connsiteX13" fmla="*/ 2339083 w 2530454"/>
              <a:gd name="connsiteY13" fmla="*/ 657948 h 930091"/>
              <a:gd name="connsiteX14" fmla="*/ 2306426 w 2530454"/>
              <a:gd name="connsiteY14" fmla="*/ 668834 h 930091"/>
              <a:gd name="connsiteX15" fmla="*/ 2273769 w 2530454"/>
              <a:gd name="connsiteY15" fmla="*/ 690605 h 930091"/>
              <a:gd name="connsiteX16" fmla="*/ 2230226 w 2530454"/>
              <a:gd name="connsiteY16" fmla="*/ 701491 h 930091"/>
              <a:gd name="connsiteX17" fmla="*/ 2186683 w 2530454"/>
              <a:gd name="connsiteY17" fmla="*/ 723262 h 930091"/>
              <a:gd name="connsiteX18" fmla="*/ 2121369 w 2530454"/>
              <a:gd name="connsiteY18" fmla="*/ 745034 h 930091"/>
              <a:gd name="connsiteX19" fmla="*/ 2088712 w 2530454"/>
              <a:gd name="connsiteY19" fmla="*/ 766805 h 930091"/>
              <a:gd name="connsiteX20" fmla="*/ 2001626 w 2530454"/>
              <a:gd name="connsiteY20" fmla="*/ 788577 h 930091"/>
              <a:gd name="connsiteX21" fmla="*/ 1870998 w 2530454"/>
              <a:gd name="connsiteY21" fmla="*/ 843005 h 930091"/>
              <a:gd name="connsiteX22" fmla="*/ 1838340 w 2530454"/>
              <a:gd name="connsiteY22" fmla="*/ 853891 h 930091"/>
              <a:gd name="connsiteX23" fmla="*/ 1805683 w 2530454"/>
              <a:gd name="connsiteY23" fmla="*/ 864777 h 930091"/>
              <a:gd name="connsiteX24" fmla="*/ 1718598 w 2530454"/>
              <a:gd name="connsiteY24" fmla="*/ 886548 h 930091"/>
              <a:gd name="connsiteX25" fmla="*/ 1653283 w 2530454"/>
              <a:gd name="connsiteY25" fmla="*/ 908320 h 930091"/>
              <a:gd name="connsiteX26" fmla="*/ 1555312 w 2530454"/>
              <a:gd name="connsiteY26" fmla="*/ 930091 h 930091"/>
              <a:gd name="connsiteX27" fmla="*/ 825969 w 2530454"/>
              <a:gd name="connsiteY27" fmla="*/ 919205 h 930091"/>
              <a:gd name="connsiteX28" fmla="*/ 738883 w 2530454"/>
              <a:gd name="connsiteY28" fmla="*/ 897434 h 930091"/>
              <a:gd name="connsiteX29" fmla="*/ 640912 w 2530454"/>
              <a:gd name="connsiteY29" fmla="*/ 875662 h 930091"/>
              <a:gd name="connsiteX30" fmla="*/ 597369 w 2530454"/>
              <a:gd name="connsiteY30" fmla="*/ 853891 h 930091"/>
              <a:gd name="connsiteX31" fmla="*/ 553826 w 2530454"/>
              <a:gd name="connsiteY31" fmla="*/ 843005 h 930091"/>
              <a:gd name="connsiteX32" fmla="*/ 521169 w 2530454"/>
              <a:gd name="connsiteY32" fmla="*/ 832120 h 930091"/>
              <a:gd name="connsiteX33" fmla="*/ 434083 w 2530454"/>
              <a:gd name="connsiteY33" fmla="*/ 799462 h 930091"/>
              <a:gd name="connsiteX34" fmla="*/ 401426 w 2530454"/>
              <a:gd name="connsiteY34" fmla="*/ 788577 h 930091"/>
              <a:gd name="connsiteX35" fmla="*/ 325226 w 2530454"/>
              <a:gd name="connsiteY35" fmla="*/ 777691 h 930091"/>
              <a:gd name="connsiteX36" fmla="*/ 259912 w 2530454"/>
              <a:gd name="connsiteY36" fmla="*/ 745034 h 930091"/>
              <a:gd name="connsiteX37" fmla="*/ 238140 w 2530454"/>
              <a:gd name="connsiteY37" fmla="*/ 723262 h 930091"/>
              <a:gd name="connsiteX38" fmla="*/ 205483 w 2530454"/>
              <a:gd name="connsiteY38" fmla="*/ 712377 h 930091"/>
              <a:gd name="connsiteX39" fmla="*/ 107512 w 2530454"/>
              <a:gd name="connsiteY39" fmla="*/ 657948 h 930091"/>
              <a:gd name="connsiteX40" fmla="*/ 96626 w 2530454"/>
              <a:gd name="connsiteY40" fmla="*/ 625291 h 930091"/>
              <a:gd name="connsiteX41" fmla="*/ 63969 w 2530454"/>
              <a:gd name="connsiteY41" fmla="*/ 603520 h 930091"/>
              <a:gd name="connsiteX42" fmla="*/ 42198 w 2530454"/>
              <a:gd name="connsiteY42" fmla="*/ 581748 h 930091"/>
              <a:gd name="connsiteX43" fmla="*/ 9540 w 2530454"/>
              <a:gd name="connsiteY43" fmla="*/ 81005 h 9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30454" h="930091">
                <a:moveTo>
                  <a:pt x="9540" y="81005"/>
                </a:moveTo>
                <a:lnTo>
                  <a:pt x="9540" y="81005"/>
                </a:lnTo>
                <a:lnTo>
                  <a:pt x="1261398" y="70120"/>
                </a:lnTo>
                <a:cubicBezTo>
                  <a:pt x="1328063" y="69053"/>
                  <a:pt x="1373114" y="57957"/>
                  <a:pt x="1435569" y="48348"/>
                </a:cubicBezTo>
                <a:cubicBezTo>
                  <a:pt x="1460929" y="44446"/>
                  <a:pt x="1486369" y="41091"/>
                  <a:pt x="1511769" y="37462"/>
                </a:cubicBezTo>
                <a:cubicBezTo>
                  <a:pt x="1595226" y="44719"/>
                  <a:pt x="1702903" y="0"/>
                  <a:pt x="1762140" y="59234"/>
                </a:cubicBezTo>
                <a:cubicBezTo>
                  <a:pt x="1780176" y="77269"/>
                  <a:pt x="1787425" y="91008"/>
                  <a:pt x="1816569" y="91891"/>
                </a:cubicBezTo>
                <a:cubicBezTo>
                  <a:pt x="2045093" y="98816"/>
                  <a:pt x="2273769" y="99148"/>
                  <a:pt x="2502369" y="102777"/>
                </a:cubicBezTo>
                <a:cubicBezTo>
                  <a:pt x="2505998" y="113663"/>
                  <a:pt x="2511632" y="124075"/>
                  <a:pt x="2513255" y="135434"/>
                </a:cubicBezTo>
                <a:cubicBezTo>
                  <a:pt x="2530454" y="255829"/>
                  <a:pt x="2527174" y="358510"/>
                  <a:pt x="2513255" y="483777"/>
                </a:cubicBezTo>
                <a:cubicBezTo>
                  <a:pt x="2510721" y="506586"/>
                  <a:pt x="2498740" y="527320"/>
                  <a:pt x="2491483" y="549091"/>
                </a:cubicBezTo>
                <a:cubicBezTo>
                  <a:pt x="2474746" y="599301"/>
                  <a:pt x="2491851" y="579497"/>
                  <a:pt x="2426169" y="592634"/>
                </a:cubicBezTo>
                <a:cubicBezTo>
                  <a:pt x="2343130" y="675673"/>
                  <a:pt x="2439622" y="588918"/>
                  <a:pt x="2360855" y="636177"/>
                </a:cubicBezTo>
                <a:cubicBezTo>
                  <a:pt x="2352054" y="641457"/>
                  <a:pt x="2347884" y="652668"/>
                  <a:pt x="2339083" y="657948"/>
                </a:cubicBezTo>
                <a:cubicBezTo>
                  <a:pt x="2329244" y="663852"/>
                  <a:pt x="2316689" y="663702"/>
                  <a:pt x="2306426" y="668834"/>
                </a:cubicBezTo>
                <a:cubicBezTo>
                  <a:pt x="2294724" y="674685"/>
                  <a:pt x="2285794" y="685451"/>
                  <a:pt x="2273769" y="690605"/>
                </a:cubicBezTo>
                <a:cubicBezTo>
                  <a:pt x="2260018" y="696498"/>
                  <a:pt x="2244234" y="696238"/>
                  <a:pt x="2230226" y="701491"/>
                </a:cubicBezTo>
                <a:cubicBezTo>
                  <a:pt x="2215032" y="707189"/>
                  <a:pt x="2201750" y="717235"/>
                  <a:pt x="2186683" y="723262"/>
                </a:cubicBezTo>
                <a:cubicBezTo>
                  <a:pt x="2165375" y="731785"/>
                  <a:pt x="2140464" y="732304"/>
                  <a:pt x="2121369" y="745034"/>
                </a:cubicBezTo>
                <a:cubicBezTo>
                  <a:pt x="2110483" y="752291"/>
                  <a:pt x="2101007" y="762334"/>
                  <a:pt x="2088712" y="766805"/>
                </a:cubicBezTo>
                <a:cubicBezTo>
                  <a:pt x="2060591" y="777031"/>
                  <a:pt x="2001626" y="788577"/>
                  <a:pt x="2001626" y="788577"/>
                </a:cubicBezTo>
                <a:cubicBezTo>
                  <a:pt x="1940327" y="829443"/>
                  <a:pt x="1981381" y="806211"/>
                  <a:pt x="1870998" y="843005"/>
                </a:cubicBezTo>
                <a:lnTo>
                  <a:pt x="1838340" y="853891"/>
                </a:lnTo>
                <a:cubicBezTo>
                  <a:pt x="1827454" y="857520"/>
                  <a:pt x="1816815" y="861994"/>
                  <a:pt x="1805683" y="864777"/>
                </a:cubicBezTo>
                <a:cubicBezTo>
                  <a:pt x="1776655" y="872034"/>
                  <a:pt x="1746984" y="877086"/>
                  <a:pt x="1718598" y="886548"/>
                </a:cubicBezTo>
                <a:cubicBezTo>
                  <a:pt x="1696826" y="893805"/>
                  <a:pt x="1675547" y="902754"/>
                  <a:pt x="1653283" y="908320"/>
                </a:cubicBezTo>
                <a:cubicBezTo>
                  <a:pt x="1591790" y="923692"/>
                  <a:pt x="1624410" y="916271"/>
                  <a:pt x="1555312" y="930091"/>
                </a:cubicBezTo>
                <a:cubicBezTo>
                  <a:pt x="1312198" y="926462"/>
                  <a:pt x="1068916" y="928923"/>
                  <a:pt x="825969" y="919205"/>
                </a:cubicBezTo>
                <a:cubicBezTo>
                  <a:pt x="796071" y="918009"/>
                  <a:pt x="768224" y="903302"/>
                  <a:pt x="738883" y="897434"/>
                </a:cubicBezTo>
                <a:cubicBezTo>
                  <a:pt x="724103" y="894478"/>
                  <a:pt x="658482" y="882251"/>
                  <a:pt x="640912" y="875662"/>
                </a:cubicBezTo>
                <a:cubicBezTo>
                  <a:pt x="625718" y="869964"/>
                  <a:pt x="612563" y="859589"/>
                  <a:pt x="597369" y="853891"/>
                </a:cubicBezTo>
                <a:cubicBezTo>
                  <a:pt x="583361" y="848638"/>
                  <a:pt x="568211" y="847115"/>
                  <a:pt x="553826" y="843005"/>
                </a:cubicBezTo>
                <a:cubicBezTo>
                  <a:pt x="542793" y="839853"/>
                  <a:pt x="532055" y="835748"/>
                  <a:pt x="521169" y="832120"/>
                </a:cubicBezTo>
                <a:cubicBezTo>
                  <a:pt x="481286" y="792235"/>
                  <a:pt x="514909" y="817423"/>
                  <a:pt x="434083" y="799462"/>
                </a:cubicBezTo>
                <a:cubicBezTo>
                  <a:pt x="422882" y="796973"/>
                  <a:pt x="412678" y="790827"/>
                  <a:pt x="401426" y="788577"/>
                </a:cubicBezTo>
                <a:cubicBezTo>
                  <a:pt x="376266" y="783545"/>
                  <a:pt x="350626" y="781320"/>
                  <a:pt x="325226" y="777691"/>
                </a:cubicBezTo>
                <a:cubicBezTo>
                  <a:pt x="290734" y="766193"/>
                  <a:pt x="290057" y="769150"/>
                  <a:pt x="259912" y="745034"/>
                </a:cubicBezTo>
                <a:cubicBezTo>
                  <a:pt x="251898" y="738623"/>
                  <a:pt x="246941" y="728542"/>
                  <a:pt x="238140" y="723262"/>
                </a:cubicBezTo>
                <a:cubicBezTo>
                  <a:pt x="228301" y="717359"/>
                  <a:pt x="216369" y="716005"/>
                  <a:pt x="205483" y="712377"/>
                </a:cubicBezTo>
                <a:cubicBezTo>
                  <a:pt x="130622" y="662469"/>
                  <a:pt x="164992" y="677109"/>
                  <a:pt x="107512" y="657948"/>
                </a:cubicBezTo>
                <a:cubicBezTo>
                  <a:pt x="103883" y="647062"/>
                  <a:pt x="103794" y="634251"/>
                  <a:pt x="96626" y="625291"/>
                </a:cubicBezTo>
                <a:cubicBezTo>
                  <a:pt x="88453" y="615075"/>
                  <a:pt x="74185" y="611693"/>
                  <a:pt x="63969" y="603520"/>
                </a:cubicBezTo>
                <a:cubicBezTo>
                  <a:pt x="55955" y="597109"/>
                  <a:pt x="49455" y="589005"/>
                  <a:pt x="42198" y="581748"/>
                </a:cubicBezTo>
                <a:cubicBezTo>
                  <a:pt x="0" y="370763"/>
                  <a:pt x="31312" y="545822"/>
                  <a:pt x="9540" y="81005"/>
                </a:cubicBezTo>
                <a:close/>
              </a:path>
            </a:pathLst>
          </a:custGeom>
          <a:solidFill>
            <a:srgbClr val="F8F6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2133602" y="2057395"/>
            <a:ext cx="4833258" cy="3320143"/>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ame 10"/>
          <p:cNvSpPr/>
          <p:nvPr/>
        </p:nvSpPr>
        <p:spPr>
          <a:xfrm>
            <a:off x="1219202" y="1099454"/>
            <a:ext cx="6694715" cy="5148036"/>
          </a:xfrm>
          <a:prstGeom prst="frame">
            <a:avLst>
              <a:gd name="adj1" fmla="val 966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783771" y="1099454"/>
            <a:ext cx="8033658" cy="51480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P spid="8"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CHEAR Workflow</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1161" t="31155" r="11909" b="24951"/>
          <a:stretch/>
        </p:blipFill>
        <p:spPr>
          <a:xfrm>
            <a:off x="142895" y="1973654"/>
            <a:ext cx="8858211" cy="3905665"/>
          </a:xfrm>
        </p:spPr>
      </p:pic>
    </p:spTree>
    <p:extLst>
      <p:ext uri="{BB962C8B-B14F-4D97-AF65-F5344CB8AC3E}">
        <p14:creationId xmlns:p14="http://schemas.microsoft.com/office/powerpoint/2010/main" val="2497668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4021067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pptback-01.jpg"/>
          <p:cNvPicPr>
            <a:picLocks noChangeAspect="1"/>
          </p:cNvPicPr>
          <p:nvPr/>
        </p:nvPicPr>
        <p:blipFill>
          <a:blip r:embed="rId3"/>
          <a:stretch>
            <a:fillRect/>
          </a:stretch>
        </p:blipFill>
        <p:spPr>
          <a:xfrm>
            <a:off x="0" y="0"/>
            <a:ext cx="9156192" cy="6867144"/>
          </a:xfrm>
          <a:prstGeom prst="rect">
            <a:avLst/>
          </a:prstGeom>
        </p:spPr>
      </p:pic>
      <p:sp>
        <p:nvSpPr>
          <p:cNvPr id="5" name="Rectangle 4"/>
          <p:cNvSpPr/>
          <p:nvPr/>
        </p:nvSpPr>
        <p:spPr>
          <a:xfrm>
            <a:off x="7086600" y="4572000"/>
            <a:ext cx="1524000" cy="20574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0474" y="5979533"/>
            <a:ext cx="3792252" cy="685800"/>
          </a:xfrm>
          <a:prstGeom prst="rect">
            <a:avLst/>
          </a:prstGeom>
        </p:spPr>
      </p:pic>
      <p:sp>
        <p:nvSpPr>
          <p:cNvPr id="7" name="TextBox 6"/>
          <p:cNvSpPr txBox="1"/>
          <p:nvPr/>
        </p:nvSpPr>
        <p:spPr>
          <a:xfrm>
            <a:off x="381000" y="1447800"/>
            <a:ext cx="8229600" cy="3539430"/>
          </a:xfrm>
          <a:prstGeom prst="rect">
            <a:avLst/>
          </a:prstGeom>
          <a:noFill/>
        </p:spPr>
        <p:txBody>
          <a:bodyPr wrap="square" rtlCol="0">
            <a:spAutoFit/>
          </a:bodyPr>
          <a:lstStyle/>
          <a:p>
            <a:r>
              <a:rPr lang="en-US" sz="4800" b="1" dirty="0" smtClean="0">
                <a:solidFill>
                  <a:schemeClr val="bg1"/>
                </a:solidFill>
              </a:rPr>
              <a:t>Data Repository and Management Core</a:t>
            </a:r>
          </a:p>
          <a:p>
            <a:endParaRPr lang="en-US" sz="3200" dirty="0" smtClean="0">
              <a:solidFill>
                <a:schemeClr val="bg1"/>
              </a:solidFill>
            </a:endParaRPr>
          </a:p>
          <a:p>
            <a:r>
              <a:rPr lang="en-US" sz="3200" dirty="0" smtClean="0">
                <a:solidFill>
                  <a:schemeClr val="bg1"/>
                </a:solidFill>
              </a:rPr>
              <a:t>CHEAR Center for Data Science</a:t>
            </a:r>
          </a:p>
          <a:p>
            <a:r>
              <a:rPr lang="en-US" sz="3200" dirty="0" smtClean="0">
                <a:solidFill>
                  <a:schemeClr val="bg1"/>
                </a:solidFill>
              </a:rPr>
              <a:t>Patricia Kovatch</a:t>
            </a:r>
          </a:p>
          <a:p>
            <a:r>
              <a:rPr lang="en-US" sz="3200" dirty="0" smtClean="0">
                <a:solidFill>
                  <a:schemeClr val="bg1"/>
                </a:solidFill>
              </a:rPr>
              <a:t>November 4, 2015</a:t>
            </a:r>
            <a:endParaRPr lang="en-US" sz="3200" dirty="0">
              <a:solidFill>
                <a:schemeClr val="bg1"/>
              </a:solidFill>
            </a:endParaRPr>
          </a:p>
        </p:txBody>
      </p:sp>
    </p:spTree>
    <p:extLst>
      <p:ext uri="{BB962C8B-B14F-4D97-AF65-F5344CB8AC3E}">
        <p14:creationId xmlns:p14="http://schemas.microsoft.com/office/powerpoint/2010/main" val="950181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on existing expertise and infrastructure</a:t>
            </a:r>
            <a:endParaRPr lang="en-US" dirty="0"/>
          </a:p>
        </p:txBody>
      </p:sp>
      <p:sp>
        <p:nvSpPr>
          <p:cNvPr id="3" name="Content Placeholder 2"/>
          <p:cNvSpPr>
            <a:spLocks noGrp="1"/>
          </p:cNvSpPr>
          <p:nvPr>
            <p:ph idx="1"/>
          </p:nvPr>
        </p:nvSpPr>
        <p:spPr/>
        <p:txBody>
          <a:bodyPr>
            <a:noAutofit/>
          </a:bodyPr>
          <a:lstStyle/>
          <a:p>
            <a:pPr>
              <a:spcBef>
                <a:spcPts val="600"/>
              </a:spcBef>
            </a:pPr>
            <a:r>
              <a:rPr lang="en-US" sz="2800" dirty="0" smtClean="0">
                <a:latin typeface="Calibri" panose="020F0502020204030204" pitchFamily="34" charset="0"/>
              </a:rPr>
              <a:t>We will</a:t>
            </a:r>
          </a:p>
          <a:p>
            <a:pPr lvl="1">
              <a:spcBef>
                <a:spcPts val="600"/>
              </a:spcBef>
            </a:pPr>
            <a:r>
              <a:rPr lang="en-US" sz="2400" dirty="0" smtClean="0">
                <a:latin typeface="Calibri" panose="020F0502020204030204" pitchFamily="34" charset="0"/>
              </a:rPr>
              <a:t>Establish a repository for the </a:t>
            </a:r>
            <a:r>
              <a:rPr lang="en-US" sz="2400" dirty="0">
                <a:latin typeface="Calibri" panose="020F0502020204030204" pitchFamily="34" charset="0"/>
              </a:rPr>
              <a:t>collection</a:t>
            </a:r>
            <a:r>
              <a:rPr lang="en-US" sz="2400" dirty="0" smtClean="0">
                <a:latin typeface="Calibri" panose="020F0502020204030204" pitchFamily="34" charset="0"/>
              </a:rPr>
              <a:t>, </a:t>
            </a:r>
            <a:r>
              <a:rPr lang="en-US" sz="2400" dirty="0" err="1" smtClean="0">
                <a:latin typeface="Calibri" panose="020F0502020204030204" pitchFamily="34" charset="0"/>
              </a:rPr>
              <a:t>curation</a:t>
            </a:r>
            <a:r>
              <a:rPr lang="en-US" sz="2400" dirty="0">
                <a:latin typeface="Calibri" panose="020F0502020204030204" pitchFamily="34" charset="0"/>
              </a:rPr>
              <a:t>, display, storage, retrieval, integration, interoperability, and reuse of </a:t>
            </a:r>
            <a:r>
              <a:rPr lang="en-US" sz="2400" dirty="0" smtClean="0">
                <a:latin typeface="Calibri" panose="020F0502020204030204" pitchFamily="34" charset="0"/>
              </a:rPr>
              <a:t>data</a:t>
            </a:r>
          </a:p>
          <a:p>
            <a:pPr lvl="1">
              <a:spcBef>
                <a:spcPts val="600"/>
              </a:spcBef>
            </a:pPr>
            <a:r>
              <a:rPr lang="en-US" sz="2400" dirty="0" smtClean="0">
                <a:latin typeface="Calibri" panose="020F0502020204030204" pitchFamily="34" charset="0"/>
              </a:rPr>
              <a:t>Establish a data submission pipeline with the Lab Network</a:t>
            </a:r>
          </a:p>
          <a:p>
            <a:pPr lvl="1">
              <a:spcBef>
                <a:spcPts val="600"/>
              </a:spcBef>
            </a:pPr>
            <a:r>
              <a:rPr lang="en-US" sz="2400" dirty="0" smtClean="0">
                <a:latin typeface="Calibri" panose="020F0502020204030204" pitchFamily="34" charset="0"/>
              </a:rPr>
              <a:t>Establish a user-friendly portal</a:t>
            </a:r>
          </a:p>
          <a:p>
            <a:pPr>
              <a:spcBef>
                <a:spcPts val="600"/>
              </a:spcBef>
            </a:pPr>
            <a:r>
              <a:rPr lang="en-US" sz="2800" dirty="0" smtClean="0">
                <a:latin typeface="Calibri" panose="020F0502020204030204" pitchFamily="34" charset="0"/>
              </a:rPr>
              <a:t>Using our experience operating</a:t>
            </a:r>
          </a:p>
          <a:p>
            <a:pPr lvl="1">
              <a:spcBef>
                <a:spcPts val="600"/>
              </a:spcBef>
            </a:pPr>
            <a:r>
              <a:rPr lang="en-US" sz="2400" dirty="0" smtClean="0">
                <a:latin typeface="Calibri" panose="020F0502020204030204" pitchFamily="34" charset="0"/>
              </a:rPr>
              <a:t>World Trade Center Health Program Data Center</a:t>
            </a:r>
          </a:p>
          <a:p>
            <a:pPr lvl="1">
              <a:spcBef>
                <a:spcPts val="600"/>
              </a:spcBef>
            </a:pPr>
            <a:r>
              <a:rPr lang="en-US" sz="2400" dirty="0">
                <a:latin typeface="Calibri" panose="020F0502020204030204" pitchFamily="34" charset="0"/>
              </a:rPr>
              <a:t>N</a:t>
            </a:r>
            <a:r>
              <a:rPr lang="en-US" sz="2400" dirty="0" smtClean="0">
                <a:latin typeface="Calibri" panose="020F0502020204030204" pitchFamily="34" charset="0"/>
              </a:rPr>
              <a:t>ational data centers: e.g. Minerva has over 1,000 users (200 external), 11 petabytes of storage and 12,000 compute cores</a:t>
            </a:r>
          </a:p>
        </p:txBody>
      </p:sp>
    </p:spTree>
    <p:extLst>
      <p:ext uri="{BB962C8B-B14F-4D97-AF65-F5344CB8AC3E}">
        <p14:creationId xmlns:p14="http://schemas.microsoft.com/office/powerpoint/2010/main" val="947229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untSinai">
  <a:themeElements>
    <a:clrScheme name="Mt Sinai">
      <a:dk1>
        <a:srgbClr val="000000"/>
      </a:dk1>
      <a:lt1>
        <a:srgbClr val="FFFFFF"/>
      </a:lt1>
      <a:dk2>
        <a:srgbClr val="221F72"/>
      </a:dk2>
      <a:lt2>
        <a:srgbClr val="FFFFFF"/>
      </a:lt2>
      <a:accent1>
        <a:srgbClr val="00AEEF"/>
      </a:accent1>
      <a:accent2>
        <a:srgbClr val="D80B8C"/>
      </a:accent2>
      <a:accent3>
        <a:srgbClr val="221F72"/>
      </a:accent3>
      <a:accent4>
        <a:srgbClr val="B2B3B2"/>
      </a:accent4>
      <a:accent5>
        <a:srgbClr val="DDDEDD"/>
      </a:accent5>
      <a:accent6>
        <a:srgbClr val="00B9F2"/>
      </a:accent6>
      <a:hlink>
        <a:srgbClr val="767776"/>
      </a:hlink>
      <a:folHlink>
        <a:srgbClr val="7778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MountSinai.thmx</Template>
  <TotalTime>4222</TotalTime>
  <Words>367</Words>
  <Application>Microsoft Office PowerPoint</Application>
  <PresentationFormat>On-screen Show (4:3)</PresentationFormat>
  <Paragraphs>62</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MountSinai</vt:lpstr>
      <vt:lpstr>Children’s Health Exposure Analysis Resource (CHEAR)</vt:lpstr>
      <vt:lpstr>CHEAR Objectives</vt:lpstr>
      <vt:lpstr>CHEAR Components</vt:lpstr>
      <vt:lpstr>Data Repository, Analysis, and Science Center (Data Center)</vt:lpstr>
      <vt:lpstr>Data Center: Structure</vt:lpstr>
      <vt:lpstr>CHEAR Workflow</vt:lpstr>
      <vt:lpstr>PowerPoint Presentation</vt:lpstr>
      <vt:lpstr>PowerPoint Presentation</vt:lpstr>
      <vt:lpstr>Building on existing expertise and infrastructure</vt:lpstr>
      <vt:lpstr>Enhancing our effectiveness through partnership</vt:lpstr>
      <vt:lpstr>PowerPoint Presentation</vt:lpstr>
      <vt:lpstr>In the first year, we will</vt:lpstr>
      <vt:lpstr>PowerPoint Presentation</vt:lpstr>
    </vt:vector>
  </TitlesOfParts>
  <Company>Infinia Group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Times New Roman Bold 45/48 points</dc:title>
  <dc:creator>Ilgin Sezer</dc:creator>
  <cp:lastModifiedBy>Sara Mishamandani</cp:lastModifiedBy>
  <cp:revision>89</cp:revision>
  <dcterms:created xsi:type="dcterms:W3CDTF">2012-12-06T21:23:44Z</dcterms:created>
  <dcterms:modified xsi:type="dcterms:W3CDTF">2015-11-04T15:06:22Z</dcterms:modified>
</cp:coreProperties>
</file>