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68" r:id="rId3"/>
    <p:sldId id="299" r:id="rId4"/>
    <p:sldId id="302" r:id="rId5"/>
    <p:sldId id="300" r:id="rId6"/>
    <p:sldId id="269" r:id="rId7"/>
    <p:sldId id="296" r:id="rId8"/>
    <p:sldId id="303" r:id="rId9"/>
    <p:sldId id="306" r:id="rId10"/>
    <p:sldId id="304" r:id="rId11"/>
    <p:sldId id="305"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94604" autoAdjust="0"/>
  </p:normalViewPr>
  <p:slideViewPr>
    <p:cSldViewPr showGuides="1">
      <p:cViewPr>
        <p:scale>
          <a:sx n="70" d="100"/>
          <a:sy n="70" d="100"/>
        </p:scale>
        <p:origin x="-708" y="-24"/>
      </p:cViewPr>
      <p:guideLst>
        <p:guide orient="horz" pos="2160"/>
        <p:guide pos="2880"/>
      </p:guideLst>
    </p:cSldViewPr>
  </p:slideViewPr>
  <p:notesTextViewPr>
    <p:cViewPr>
      <p:scale>
        <a:sx n="1" d="1"/>
        <a:sy n="1" d="1"/>
      </p:scale>
      <p:origin x="0" y="0"/>
    </p:cViewPr>
  </p:notesTextViewPr>
  <p:sorterViewPr>
    <p:cViewPr>
      <p:scale>
        <a:sx n="100" d="100"/>
        <a:sy n="100" d="100"/>
      </p:scale>
      <p:origin x="0" y="510"/>
    </p:cViewPr>
  </p:sorterViewPr>
  <p:notesViewPr>
    <p:cSldViewPr>
      <p:cViewPr varScale="1">
        <p:scale>
          <a:sx n="88" d="100"/>
          <a:sy n="88" d="100"/>
        </p:scale>
        <p:origin x="-7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E5CEE-69BC-4301-9AA4-A9ABFC438388}"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4B74A-CBDA-4D1C-B5EF-F0CFC8C569A9}" type="slidenum">
              <a:rPr lang="en-US" smtClean="0"/>
              <a:t>‹#›</a:t>
            </a:fld>
            <a:endParaRPr lang="en-US"/>
          </a:p>
        </p:txBody>
      </p:sp>
    </p:spTree>
    <p:extLst>
      <p:ext uri="{BB962C8B-B14F-4D97-AF65-F5344CB8AC3E}">
        <p14:creationId xmlns:p14="http://schemas.microsoft.com/office/powerpoint/2010/main" val="10295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hmLYlYR372567f8sdmmRXQ4QJ_h3vUaBnRUqPrSZ3iA/ed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2</a:t>
            </a:fld>
            <a:endParaRPr lang="en-US" sz="1200">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3</a:t>
            </a:fld>
            <a:endParaRPr lang="en-US" sz="1200">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4</a:t>
            </a:fld>
            <a:endParaRPr lang="en-US" sz="1200">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5</a:t>
            </a:fld>
            <a:endParaRPr lang="en-US"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4B74A-CBDA-4D1C-B5EF-F0CFC8C569A9}" type="slidenum">
              <a:rPr lang="en-US" smtClean="0"/>
              <a:t>6</a:t>
            </a:fld>
            <a:endParaRPr lang="en-US"/>
          </a:p>
        </p:txBody>
      </p:sp>
    </p:spTree>
    <p:extLst>
      <p:ext uri="{BB962C8B-B14F-4D97-AF65-F5344CB8AC3E}">
        <p14:creationId xmlns:p14="http://schemas.microsoft.com/office/powerpoint/2010/main" val="336781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7</a:t>
            </a:fld>
            <a:endParaRPr lang="en-US" sz="1200">
              <a:solidFill>
                <a:srgbClr val="000000"/>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8</a:t>
            </a:fld>
            <a:endParaRPr lang="en-US" sz="120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US" sz="1100"/>
              <a:t>TODO</a:t>
            </a:r>
          </a:p>
          <a:p>
            <a:pPr marL="0" marR="0" lvl="0" indent="0" algn="l" rtl="0">
              <a:spcBef>
                <a:spcPts val="0"/>
              </a:spcBef>
              <a:buSzPct val="25000"/>
              <a:buFont typeface="Arial"/>
              <a:buNone/>
            </a:pPr>
            <a:r>
              <a:rPr lang="en-US" sz="1100"/>
              <a:t> - get an updated spreadsheet with just column headers that are NOT external project dependent </a:t>
            </a:r>
          </a:p>
          <a:p>
            <a:pPr marL="0" marR="0" lvl="0" indent="0" algn="l" rtl="0">
              <a:spcBef>
                <a:spcPts val="0"/>
              </a:spcBef>
              <a:buSzPct val="25000"/>
              <a:buFont typeface="Arial"/>
              <a:buNone/>
            </a:pPr>
            <a:r>
              <a:rPr lang="en-US" sz="1100"/>
              <a:t>- get updated screen shots that have some small amount of exposure-related content and NOT external project content (except ok to use terms from external ontologies that are imported into external project</a:t>
            </a:r>
          </a:p>
          <a:p>
            <a:pPr marL="0" marR="0" lvl="0" indent="0" algn="l" rtl="0">
              <a:spcBef>
                <a:spcPts val="0"/>
              </a:spcBef>
              <a:buSzPct val="25000"/>
              <a:buFont typeface="Arial"/>
              <a:buNone/>
            </a:pPr>
            <a:r>
              <a:rPr lang="en-US" sz="1100"/>
              <a:t>- determine what goes in backup slides - expected links to google docs</a:t>
            </a:r>
          </a:p>
          <a:p>
            <a:pPr marL="0" marR="0" lvl="0" indent="0" algn="l" rtl="0">
              <a:spcBef>
                <a:spcPts val="0"/>
              </a:spcBef>
              <a:buSzPct val="25000"/>
              <a:buFont typeface="Arial"/>
              <a:buNone/>
            </a:pPr>
            <a:r>
              <a:rPr lang="en-US" sz="1100"/>
              <a:t>- need updated pointer to ontology browser with chear content - </a:t>
            </a:r>
            <a:r>
              <a:rPr lang="en-US" sz="1100" u="sng">
                <a:solidFill>
                  <a:schemeClr val="hlink"/>
                </a:solidFill>
                <a:hlinkClick r:id="rId3"/>
              </a:rPr>
              <a:t>https://docs.google.com/document/d/1hmLYlYR372567f8sdmmRXQ4QJ_h3vUaBnRUqPrSZ3iA/edit</a:t>
            </a:r>
            <a:r>
              <a:rPr lang="en-US" sz="1100"/>
              <a:t> </a:t>
            </a:r>
          </a:p>
          <a:p>
            <a:pPr marL="0" marR="0" lvl="0" indent="0" algn="l" rtl="0">
              <a:spcBef>
                <a:spcPts val="0"/>
              </a:spcBef>
              <a:buFont typeface="Arial"/>
              <a:buNone/>
            </a:pPr>
            <a:endParaRPr sz="1100"/>
          </a:p>
          <a:p>
            <a:pPr marL="0" marR="0" lvl="0" indent="0" algn="l" rtl="0">
              <a:spcBef>
                <a:spcPts val="0"/>
              </a:spcBef>
              <a:buSzPct val="25000"/>
              <a:buFont typeface="Arial"/>
              <a:buNone/>
            </a:pPr>
            <a:r>
              <a:rPr lang="en-US" sz="1100"/>
              <a:t>OLD comments Points to make somewhere - Spreadsheet was authoritative source while epidemiologists were “owning” the ontology.  Worked REALLY well - co-designed spreadsheet and ontology ingest/validation tools.  Leveraged some existing tools and provided customization that worked well in the evolving HBGD setting.    NOW ontology is the authoritative source - this will go into a writeup</a:t>
            </a:r>
          </a:p>
          <a:p>
            <a:pPr marL="0" marR="0" lvl="0" indent="0" algn="l" rtl="0">
              <a:spcBef>
                <a:spcPts val="0"/>
              </a:spcBef>
              <a:buSzPct val="25000"/>
              <a:buFont typeface="Arial"/>
              <a:buNone/>
            </a:pPr>
            <a:r>
              <a:rPr lang="en-US" sz="1100"/>
              <a:t>and i will reuse this process in the NIH CHEAR program</a:t>
            </a:r>
          </a:p>
          <a:p>
            <a:pPr marL="0" marR="0" lvl="0" indent="0" algn="l" rtl="0">
              <a:spcBef>
                <a:spcPts val="0"/>
              </a:spcBef>
              <a:buSzPct val="25000"/>
              <a:buFont typeface="Arial"/>
              <a:buNone/>
            </a:pPr>
            <a:r>
              <a:rPr lang="en-US" sz="1100"/>
              <a:t> </a:t>
            </a:r>
            <a:r>
              <a:rPr lang="en-US" sz="1100" b="0" i="0" u="none" strike="noStrike" cap="none" baseline="0"/>
              <a:t>UW Start - technically one epidemiologist and 2 epidemiology students</a:t>
            </a:r>
          </a:p>
          <a:p>
            <a:pPr marL="0" marR="0" lvl="0" indent="0" algn="l" rtl="0">
              <a:spcBef>
                <a:spcPts val="0"/>
              </a:spcBef>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FCE0CF01-24EA-1A43-8E07-B4C3D88D2DD6}" type="slidenum">
              <a:rPr lang="en-US" sz="1200">
                <a:solidFill>
                  <a:srgbClr val="000000"/>
                </a:solidFill>
                <a:latin typeface="Calibri" charset="0"/>
              </a:rPr>
              <a:pPr/>
              <a:t>10</a:t>
            </a:fld>
            <a:endParaRPr lang="en-US"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EFE02-9F28-4E17-AF7D-EB7C4991AE2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116250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FE02-9F28-4E17-AF7D-EB7C4991AE2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416997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FE02-9F28-4E17-AF7D-EB7C4991AE2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4416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extLst>
      <p:ext uri="{BB962C8B-B14F-4D97-AF65-F5344CB8AC3E}">
        <p14:creationId xmlns:p14="http://schemas.microsoft.com/office/powerpoint/2010/main" val="38608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FE02-9F28-4E17-AF7D-EB7C4991AE2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3017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EFE02-9F28-4E17-AF7D-EB7C4991AE2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294965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EFE02-9F28-4E17-AF7D-EB7C4991AE2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333459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EFE02-9F28-4E17-AF7D-EB7C4991AE21}"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27787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EFE02-9F28-4E17-AF7D-EB7C4991AE21}"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321034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EFE02-9F28-4E17-AF7D-EB7C4991AE21}"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386851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FE02-9F28-4E17-AF7D-EB7C4991AE2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254826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FE02-9F28-4E17-AF7D-EB7C4991AE2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9B93E-DD85-4237-99D8-A4C0113E3509}" type="slidenum">
              <a:rPr lang="en-US" smtClean="0"/>
              <a:t>‹#›</a:t>
            </a:fld>
            <a:endParaRPr lang="en-US"/>
          </a:p>
        </p:txBody>
      </p:sp>
    </p:spTree>
    <p:extLst>
      <p:ext uri="{BB962C8B-B14F-4D97-AF65-F5344CB8AC3E}">
        <p14:creationId xmlns:p14="http://schemas.microsoft.com/office/powerpoint/2010/main" val="6521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EFE02-9F28-4E17-AF7D-EB7C4991AE21}"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9B93E-DD85-4237-99D8-A4C0113E3509}" type="slidenum">
              <a:rPr lang="en-US" smtClean="0"/>
              <a:t>‹#›</a:t>
            </a:fld>
            <a:endParaRPr lang="en-US"/>
          </a:p>
        </p:txBody>
      </p:sp>
    </p:spTree>
    <p:extLst>
      <p:ext uri="{BB962C8B-B14F-4D97-AF65-F5344CB8AC3E}">
        <p14:creationId xmlns:p14="http://schemas.microsoft.com/office/powerpoint/2010/main" val="298795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rants.nih.gov/grants/guide/rfa-files/RFA-ES-15-010.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grants.nih.gov/grants/guide/rfa-files/RFA-ES-15-010.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1.usa.gov/1JeEI9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bit.ly/1Jv5aH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tw.rpi.edu/web/doc/TWC_SemanticWebMethodolog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it.ly/1LAjFy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hmLYlYR372567f8sdmmRXQ4QJ_h3vUaBnRUqPrSZ3iA/edi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back-01.jpg"/>
          <p:cNvPicPr>
            <a:picLocks noChangeAspect="1"/>
          </p:cNvPicPr>
          <p:nvPr/>
        </p:nvPicPr>
        <p:blipFill>
          <a:blip r:embed="rId2"/>
          <a:stretch>
            <a:fillRect/>
          </a:stretch>
        </p:blipFill>
        <p:spPr>
          <a:xfrm>
            <a:off x="0" y="0"/>
            <a:ext cx="9156192" cy="6867144"/>
          </a:xfrm>
          <a:prstGeom prst="rect">
            <a:avLst/>
          </a:prstGeom>
        </p:spPr>
      </p:pic>
      <p:sp>
        <p:nvSpPr>
          <p:cNvPr id="5" name="Rectangle 4"/>
          <p:cNvSpPr/>
          <p:nvPr/>
        </p:nvSpPr>
        <p:spPr>
          <a:xfrm>
            <a:off x="7086600" y="4572000"/>
            <a:ext cx="1524000" cy="2057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348" y="6111648"/>
            <a:ext cx="3792252" cy="685800"/>
          </a:xfrm>
          <a:prstGeom prst="rect">
            <a:avLst/>
          </a:prstGeom>
        </p:spPr>
      </p:pic>
      <p:sp>
        <p:nvSpPr>
          <p:cNvPr id="7" name="TextBox 6"/>
          <p:cNvSpPr txBox="1"/>
          <p:nvPr/>
        </p:nvSpPr>
        <p:spPr>
          <a:xfrm>
            <a:off x="234870" y="762000"/>
            <a:ext cx="8756729" cy="5755422"/>
          </a:xfrm>
          <a:prstGeom prst="rect">
            <a:avLst/>
          </a:prstGeom>
          <a:noFill/>
        </p:spPr>
        <p:txBody>
          <a:bodyPr wrap="square" rtlCol="0">
            <a:spAutoFit/>
          </a:bodyPr>
          <a:lstStyle/>
          <a:p>
            <a:r>
              <a:rPr lang="en-US" sz="4800" b="1" dirty="0" smtClean="0">
                <a:solidFill>
                  <a:schemeClr val="bg1"/>
                </a:solidFill>
              </a:rPr>
              <a:t>Data Science Core</a:t>
            </a:r>
          </a:p>
          <a:p>
            <a:r>
              <a:rPr lang="en-US" sz="3200" dirty="0" smtClean="0">
                <a:solidFill>
                  <a:schemeClr val="bg1"/>
                </a:solidFill>
              </a:rPr>
              <a:t>CHEAR Center for Data Science</a:t>
            </a:r>
          </a:p>
          <a:p>
            <a:endParaRPr lang="en-US" sz="3200" dirty="0" smtClean="0">
              <a:solidFill>
                <a:schemeClr val="bg1"/>
              </a:solidFill>
            </a:endParaRPr>
          </a:p>
          <a:p>
            <a:r>
              <a:rPr lang="en-US" sz="3200" dirty="0"/>
              <a:t>Deborah McGuinness</a:t>
            </a:r>
          </a:p>
          <a:p>
            <a:r>
              <a:rPr lang="en-US" sz="3200" dirty="0" err="1"/>
              <a:t>Tetherless</a:t>
            </a:r>
            <a:r>
              <a:rPr lang="en-US" sz="3200" dirty="0"/>
              <a:t> World Senior Constellation Chair</a:t>
            </a:r>
          </a:p>
          <a:p>
            <a:r>
              <a:rPr lang="en-US" sz="3200" dirty="0"/>
              <a:t>Professor of </a:t>
            </a:r>
            <a:r>
              <a:rPr lang="en-US" sz="3200" dirty="0" smtClean="0"/>
              <a:t>Computer, Cognitive, &amp; Web Sciences</a:t>
            </a:r>
            <a:endParaRPr lang="en-US" sz="3200" dirty="0"/>
          </a:p>
          <a:p>
            <a:r>
              <a:rPr lang="en-US" sz="3200" dirty="0"/>
              <a:t>Director RPI Web Science Research Center</a:t>
            </a:r>
          </a:p>
          <a:p>
            <a:r>
              <a:rPr lang="en-US" sz="3200" dirty="0"/>
              <a:t>RPI Institute for Data Exploration and Application Health Informatics </a:t>
            </a:r>
            <a:r>
              <a:rPr lang="en-US" sz="3200" dirty="0" smtClean="0"/>
              <a:t>Lead</a:t>
            </a:r>
          </a:p>
          <a:p>
            <a:r>
              <a:rPr lang="en-US" sz="3200" dirty="0"/>
              <a:t>Adjunct Icahn School of </a:t>
            </a:r>
            <a:r>
              <a:rPr lang="en-US" sz="3200" dirty="0" smtClean="0"/>
              <a:t>Medicine at </a:t>
            </a:r>
            <a:r>
              <a:rPr lang="en-US" sz="3200" dirty="0"/>
              <a:t>Mount Sinai</a:t>
            </a:r>
          </a:p>
          <a:p>
            <a:r>
              <a:rPr lang="en-US" sz="3200" dirty="0"/>
              <a:t>November 4, 2015</a:t>
            </a:r>
          </a:p>
        </p:txBody>
      </p:sp>
      <p:pic>
        <p:nvPicPr>
          <p:cNvPr id="8" name="Picture 7"/>
          <p:cNvPicPr>
            <a:picLocks noChangeAspect="1"/>
          </p:cNvPicPr>
          <p:nvPr/>
        </p:nvPicPr>
        <p:blipFill>
          <a:blip r:embed="rId4"/>
          <a:stretch>
            <a:fillRect/>
          </a:stretch>
        </p:blipFill>
        <p:spPr>
          <a:xfrm>
            <a:off x="7110351" y="6127716"/>
            <a:ext cx="2485579" cy="389706"/>
          </a:xfrm>
          <a:prstGeom prst="rect">
            <a:avLst/>
          </a:prstGeom>
        </p:spPr>
      </p:pic>
    </p:spTree>
    <p:extLst>
      <p:ext uri="{BB962C8B-B14F-4D97-AF65-F5344CB8AC3E}">
        <p14:creationId xmlns:p14="http://schemas.microsoft.com/office/powerpoint/2010/main" val="424713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mtClean="0"/>
              <a:t>Possible </a:t>
            </a:r>
            <a:r>
              <a:rPr lang="en-US" dirty="0" smtClean="0"/>
              <a:t>Input</a:t>
            </a:r>
            <a:endParaRPr lang="en-US" dirty="0"/>
          </a:p>
        </p:txBody>
      </p:sp>
      <p:sp>
        <p:nvSpPr>
          <p:cNvPr id="3" name="Content Placeholder 2"/>
          <p:cNvSpPr>
            <a:spLocks noGrp="1"/>
          </p:cNvSpPr>
          <p:nvPr>
            <p:ph sz="half" idx="1"/>
          </p:nvPr>
        </p:nvSpPr>
        <p:spPr>
          <a:xfrm>
            <a:off x="189187" y="1225028"/>
            <a:ext cx="8497612" cy="5328458"/>
          </a:xfrm>
        </p:spPr>
        <p:txBody>
          <a:bodyPr>
            <a:normAutofit/>
          </a:bodyPr>
          <a:lstStyle/>
          <a:p>
            <a:pPr marL="0" indent="0">
              <a:buNone/>
            </a:pPr>
            <a:endParaRPr lang="en-US" dirty="0" smtClean="0"/>
          </a:p>
          <a:p>
            <a:r>
              <a:rPr lang="en-US" dirty="0" smtClean="0"/>
              <a:t>Use cases that help identify vocabularies/ontologies</a:t>
            </a:r>
          </a:p>
          <a:p>
            <a:r>
              <a:rPr lang="en-US" dirty="0" smtClean="0"/>
              <a:t>Ontology pointers / Ontology repository pointers</a:t>
            </a:r>
          </a:p>
          <a:p>
            <a:r>
              <a:rPr lang="en-US" dirty="0" smtClean="0"/>
              <a:t>Evaluations of prominent ontologies (and gaps)</a:t>
            </a:r>
          </a:p>
          <a:p>
            <a:r>
              <a:rPr lang="en-US" dirty="0" smtClean="0"/>
              <a:t>Potential evaluators for ontologies</a:t>
            </a:r>
          </a:p>
          <a:p>
            <a:r>
              <a:rPr lang="en-US" dirty="0" smtClean="0"/>
              <a:t>…</a:t>
            </a:r>
          </a:p>
          <a:p>
            <a:pPr marL="0" indent="0">
              <a:buNone/>
            </a:pPr>
            <a:endParaRPr lang="en-US" dirty="0" smtClean="0"/>
          </a:p>
          <a:p>
            <a:r>
              <a:rPr lang="en-US" dirty="0" smtClean="0"/>
              <a:t>Questions/Comments/Input?</a:t>
            </a:r>
          </a:p>
          <a:p>
            <a:r>
              <a:rPr lang="en-US" dirty="0" smtClean="0"/>
              <a:t>Deborah McGuinness  dlm@cs.rpi.edu</a:t>
            </a:r>
          </a:p>
          <a:p>
            <a:endParaRPr lang="en-US" dirty="0" smtClean="0"/>
          </a:p>
        </p:txBody>
      </p:sp>
      <p:sp>
        <p:nvSpPr>
          <p:cNvPr id="4" name="Content Placeholder 3"/>
          <p:cNvSpPr>
            <a:spLocks noGrp="1"/>
          </p:cNvSpPr>
          <p:nvPr>
            <p:ph sz="half" idx="2"/>
          </p:nvPr>
        </p:nvSpPr>
        <p:spPr>
          <a:xfrm>
            <a:off x="7262003" y="2041585"/>
            <a:ext cx="1424796" cy="1581509"/>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120391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6" name="Content Placeholder 5"/>
          <p:cNvSpPr>
            <a:spLocks noGrp="1"/>
          </p:cNvSpPr>
          <p:nvPr>
            <p:ph idx="1"/>
          </p:nvPr>
        </p:nvSpPr>
        <p:spPr/>
        <p:txBody>
          <a:bodyPr>
            <a:normAutofit fontScale="55000" lnSpcReduction="20000"/>
          </a:bodyPr>
          <a:lstStyle/>
          <a:p>
            <a:r>
              <a:rPr lang="en-US" dirty="0" smtClean="0"/>
              <a:t>Rensselaer Polytechnic Institute</a:t>
            </a:r>
          </a:p>
          <a:p>
            <a:pPr lvl="1"/>
            <a:r>
              <a:rPr lang="en-US" dirty="0" smtClean="0"/>
              <a:t>Deborah </a:t>
            </a:r>
            <a:r>
              <a:rPr lang="en-US" dirty="0" err="1" smtClean="0"/>
              <a:t>McGuinness</a:t>
            </a:r>
            <a:endParaRPr lang="en-US" dirty="0" smtClean="0"/>
          </a:p>
          <a:p>
            <a:pPr lvl="1"/>
            <a:r>
              <a:rPr lang="en-US" dirty="0" smtClean="0"/>
              <a:t>Kristin Bennett</a:t>
            </a:r>
          </a:p>
          <a:p>
            <a:pPr lvl="1"/>
            <a:r>
              <a:rPr lang="en-US" dirty="0" smtClean="0"/>
              <a:t>Paulo </a:t>
            </a:r>
            <a:r>
              <a:rPr lang="en-US" dirty="0" err="1" smtClean="0"/>
              <a:t>Pinheiro</a:t>
            </a:r>
            <a:endParaRPr lang="en-US" dirty="0" smtClean="0"/>
          </a:p>
          <a:p>
            <a:pPr lvl="1"/>
            <a:r>
              <a:rPr lang="en-US" dirty="0" smtClean="0"/>
              <a:t>Jim </a:t>
            </a:r>
            <a:r>
              <a:rPr lang="en-US" dirty="0" err="1" smtClean="0"/>
              <a:t>McCusker</a:t>
            </a:r>
            <a:endParaRPr lang="en-US" dirty="0"/>
          </a:p>
          <a:p>
            <a:pPr lvl="1"/>
            <a:r>
              <a:rPr lang="en-US" dirty="0" smtClean="0"/>
              <a:t>Yue (Robin) Liu</a:t>
            </a:r>
          </a:p>
          <a:p>
            <a:pPr lvl="1"/>
            <a:r>
              <a:rPr lang="en-US" dirty="0" smtClean="0"/>
              <a:t>Evan Patton</a:t>
            </a:r>
          </a:p>
          <a:p>
            <a:r>
              <a:rPr lang="en-US" dirty="0"/>
              <a:t>Mount Sinai</a:t>
            </a:r>
          </a:p>
          <a:p>
            <a:pPr lvl="1"/>
            <a:r>
              <a:rPr lang="en-US" dirty="0" smtClean="0"/>
              <a:t>Susan </a:t>
            </a:r>
            <a:r>
              <a:rPr lang="en-US" dirty="0" err="1" smtClean="0"/>
              <a:t>Teitelbaum</a:t>
            </a:r>
            <a:endParaRPr lang="en-US" dirty="0" smtClean="0"/>
          </a:p>
          <a:p>
            <a:pPr lvl="1"/>
            <a:r>
              <a:rPr lang="en-US" dirty="0" smtClean="0"/>
              <a:t>Rochelle </a:t>
            </a:r>
            <a:r>
              <a:rPr lang="en-US" dirty="0"/>
              <a:t>Osborne</a:t>
            </a:r>
          </a:p>
          <a:p>
            <a:pPr lvl="1"/>
            <a:r>
              <a:rPr lang="en-US" dirty="0"/>
              <a:t>Nancy </a:t>
            </a:r>
            <a:r>
              <a:rPr lang="en-US" dirty="0" err="1"/>
              <a:t>Mervish</a:t>
            </a:r>
            <a:endParaRPr lang="en-US" dirty="0"/>
          </a:p>
          <a:p>
            <a:pPr lvl="1"/>
            <a:r>
              <a:rPr lang="en-US" dirty="0"/>
              <a:t>Chris </a:t>
            </a:r>
            <a:r>
              <a:rPr lang="en-US" dirty="0" err="1"/>
              <a:t>Gennings</a:t>
            </a:r>
            <a:endParaRPr lang="en-US" dirty="0"/>
          </a:p>
          <a:p>
            <a:pPr lvl="1"/>
            <a:r>
              <a:rPr lang="en-US" dirty="0"/>
              <a:t>Patricia </a:t>
            </a:r>
            <a:r>
              <a:rPr lang="en-US" dirty="0" err="1"/>
              <a:t>Kovatch</a:t>
            </a:r>
            <a:endParaRPr lang="en-US" dirty="0"/>
          </a:p>
          <a:p>
            <a:pPr lvl="1"/>
            <a:r>
              <a:rPr lang="en-US" dirty="0"/>
              <a:t>Jon Mercado</a:t>
            </a:r>
          </a:p>
          <a:p>
            <a:pPr lvl="1"/>
            <a:r>
              <a:rPr lang="en-US" dirty="0"/>
              <a:t>Xin </a:t>
            </a:r>
            <a:r>
              <a:rPr lang="en-US" dirty="0" smtClean="0"/>
              <a:t>Zheng</a:t>
            </a:r>
          </a:p>
          <a:p>
            <a:r>
              <a:rPr lang="en-US" dirty="0" smtClean="0"/>
              <a:t>NIEHS (U2CES026555-01)</a:t>
            </a:r>
          </a:p>
          <a:p>
            <a:pPr lvl="1"/>
            <a:r>
              <a:rPr lang="en-US" dirty="0" smtClean="0"/>
              <a:t>David </a:t>
            </a:r>
            <a:r>
              <a:rPr lang="en-US" dirty="0" err="1" smtClean="0"/>
              <a:t>Balshaw</a:t>
            </a:r>
            <a:endParaRPr lang="en-US" dirty="0" smtClean="0"/>
          </a:p>
          <a:p>
            <a:pPr lvl="1"/>
            <a:r>
              <a:rPr lang="en-US" dirty="0" smtClean="0"/>
              <a:t>Claudia Thompson</a:t>
            </a:r>
          </a:p>
          <a:p>
            <a:pPr lvl="1"/>
            <a:r>
              <a:rPr lang="en-US" dirty="0" smtClean="0"/>
              <a:t>Cindy Lawler</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11</a:t>
            </a:fld>
            <a:endParaRPr lang="en-US"/>
          </a:p>
        </p:txBody>
      </p:sp>
    </p:spTree>
    <p:extLst>
      <p:ext uri="{BB962C8B-B14F-4D97-AF65-F5344CB8AC3E}">
        <p14:creationId xmlns:p14="http://schemas.microsoft.com/office/powerpoint/2010/main" val="256574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CHEAR with genetic and genomic databases</a:t>
            </a:r>
            <a:endParaRPr lang="en-US" dirty="0"/>
          </a:p>
        </p:txBody>
      </p:sp>
      <p:sp>
        <p:nvSpPr>
          <p:cNvPr id="6" name="Oval 5"/>
          <p:cNvSpPr/>
          <p:nvPr/>
        </p:nvSpPr>
        <p:spPr>
          <a:xfrm>
            <a:off x="552682" y="2475131"/>
            <a:ext cx="18288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B050"/>
                </a:solidFill>
              </a:rPr>
              <a:t>FANTOM5</a:t>
            </a:r>
            <a:endParaRPr lang="en-US" sz="2000" dirty="0">
              <a:solidFill>
                <a:srgbClr val="00B050"/>
              </a:solidFill>
            </a:endParaRPr>
          </a:p>
        </p:txBody>
      </p:sp>
      <p:sp>
        <p:nvSpPr>
          <p:cNvPr id="7" name="Rounded Rectangle 6"/>
          <p:cNvSpPr/>
          <p:nvPr/>
        </p:nvSpPr>
        <p:spPr>
          <a:xfrm>
            <a:off x="3594100" y="3403600"/>
            <a:ext cx="21209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CHEAR</a:t>
            </a:r>
            <a:endParaRPr lang="en-US" sz="2400" b="1" dirty="0">
              <a:solidFill>
                <a:srgbClr val="FF0000"/>
              </a:solidFill>
            </a:endParaRPr>
          </a:p>
        </p:txBody>
      </p:sp>
      <p:sp>
        <p:nvSpPr>
          <p:cNvPr id="8" name="Oval 7"/>
          <p:cNvSpPr/>
          <p:nvPr/>
        </p:nvSpPr>
        <p:spPr>
          <a:xfrm>
            <a:off x="685800" y="3429000"/>
            <a:ext cx="16002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B050"/>
                </a:solidFill>
              </a:rPr>
              <a:t>ENCODE</a:t>
            </a:r>
            <a:endParaRPr lang="en-US" sz="2000" dirty="0">
              <a:solidFill>
                <a:srgbClr val="00B050"/>
              </a:solidFill>
            </a:endParaRPr>
          </a:p>
        </p:txBody>
      </p:sp>
      <p:sp>
        <p:nvSpPr>
          <p:cNvPr id="9" name="Oval 8"/>
          <p:cNvSpPr/>
          <p:nvPr/>
        </p:nvSpPr>
        <p:spPr>
          <a:xfrm>
            <a:off x="495300" y="4343400"/>
            <a:ext cx="2209800" cy="7493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B050"/>
                </a:solidFill>
              </a:rPr>
              <a:t>Roadmap </a:t>
            </a:r>
            <a:r>
              <a:rPr lang="en-US" sz="2000" dirty="0" err="1" smtClean="0">
                <a:solidFill>
                  <a:srgbClr val="00B050"/>
                </a:solidFill>
              </a:rPr>
              <a:t>Epigenomics</a:t>
            </a:r>
            <a:endParaRPr lang="en-US" sz="2000" dirty="0">
              <a:solidFill>
                <a:srgbClr val="00B050"/>
              </a:solidFill>
            </a:endParaRPr>
          </a:p>
        </p:txBody>
      </p:sp>
      <p:sp>
        <p:nvSpPr>
          <p:cNvPr id="10" name="Oval 9"/>
          <p:cNvSpPr/>
          <p:nvPr/>
        </p:nvSpPr>
        <p:spPr>
          <a:xfrm>
            <a:off x="4051300" y="1600200"/>
            <a:ext cx="1219200" cy="609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4"/>
                </a:solidFill>
              </a:rPr>
              <a:t>GEO</a:t>
            </a:r>
            <a:endParaRPr lang="en-US" sz="2400" dirty="0">
              <a:solidFill>
                <a:schemeClr val="accent4"/>
              </a:solidFill>
            </a:endParaRPr>
          </a:p>
        </p:txBody>
      </p:sp>
      <p:sp>
        <p:nvSpPr>
          <p:cNvPr id="12" name="Oval 11"/>
          <p:cNvSpPr/>
          <p:nvPr/>
        </p:nvSpPr>
        <p:spPr>
          <a:xfrm>
            <a:off x="7086600" y="2590800"/>
            <a:ext cx="10668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C000"/>
                </a:solidFill>
              </a:rPr>
              <a:t>RVS</a:t>
            </a:r>
            <a:endParaRPr lang="en-US" sz="2400" dirty="0">
              <a:solidFill>
                <a:srgbClr val="FFC000"/>
              </a:solidFill>
            </a:endParaRPr>
          </a:p>
        </p:txBody>
      </p:sp>
      <p:sp>
        <p:nvSpPr>
          <p:cNvPr id="13" name="Oval 12"/>
          <p:cNvSpPr/>
          <p:nvPr/>
        </p:nvSpPr>
        <p:spPr>
          <a:xfrm>
            <a:off x="7137400" y="3429000"/>
            <a:ext cx="16764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C000"/>
                </a:solidFill>
              </a:rPr>
              <a:t>dbGap</a:t>
            </a:r>
            <a:endParaRPr lang="en-US" sz="2400" dirty="0">
              <a:solidFill>
                <a:srgbClr val="FFC000"/>
              </a:solidFill>
            </a:endParaRPr>
          </a:p>
        </p:txBody>
      </p:sp>
      <p:sp>
        <p:nvSpPr>
          <p:cNvPr id="14" name="Oval 13"/>
          <p:cNvSpPr/>
          <p:nvPr/>
        </p:nvSpPr>
        <p:spPr>
          <a:xfrm>
            <a:off x="7112000" y="4343400"/>
            <a:ext cx="14986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C000"/>
                </a:solidFill>
              </a:rPr>
              <a:t>DIVAS</a:t>
            </a:r>
            <a:endParaRPr lang="en-US" sz="2400" dirty="0">
              <a:solidFill>
                <a:srgbClr val="FFC000"/>
              </a:solidFill>
            </a:endParaRPr>
          </a:p>
        </p:txBody>
      </p:sp>
      <p:sp>
        <p:nvSpPr>
          <p:cNvPr id="15" name="Oval 14"/>
          <p:cNvSpPr/>
          <p:nvPr/>
        </p:nvSpPr>
        <p:spPr>
          <a:xfrm>
            <a:off x="5181600" y="5727700"/>
            <a:ext cx="146050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B0F0"/>
                </a:solidFill>
              </a:rPr>
              <a:t>VarDi</a:t>
            </a:r>
            <a:endParaRPr lang="en-US" sz="2400" dirty="0">
              <a:solidFill>
                <a:srgbClr val="00B0F0"/>
              </a:solidFill>
            </a:endParaRPr>
          </a:p>
        </p:txBody>
      </p:sp>
      <p:sp>
        <p:nvSpPr>
          <p:cNvPr id="16" name="Oval 15"/>
          <p:cNvSpPr/>
          <p:nvPr/>
        </p:nvSpPr>
        <p:spPr>
          <a:xfrm>
            <a:off x="5549900" y="2133600"/>
            <a:ext cx="12192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CTD</a:t>
            </a:r>
            <a:endParaRPr lang="en-US" sz="2400" b="1" dirty="0">
              <a:solidFill>
                <a:schemeClr val="tx1"/>
              </a:solidFill>
            </a:endParaRPr>
          </a:p>
        </p:txBody>
      </p:sp>
      <p:cxnSp>
        <p:nvCxnSpPr>
          <p:cNvPr id="20" name="Straight Arrow Connector 19"/>
          <p:cNvCxnSpPr>
            <a:stCxn id="7" idx="1"/>
            <a:endCxn id="8" idx="6"/>
          </p:cNvCxnSpPr>
          <p:nvPr/>
        </p:nvCxnSpPr>
        <p:spPr>
          <a:xfrm flipH="1">
            <a:off x="2286000" y="3708400"/>
            <a:ext cx="1308100" cy="2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a:endCxn id="9" idx="7"/>
          </p:cNvCxnSpPr>
          <p:nvPr/>
        </p:nvCxnSpPr>
        <p:spPr>
          <a:xfrm flipH="1">
            <a:off x="2381482" y="3708400"/>
            <a:ext cx="1212618" cy="744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0"/>
            <a:endCxn id="10" idx="4"/>
          </p:cNvCxnSpPr>
          <p:nvPr/>
        </p:nvCxnSpPr>
        <p:spPr>
          <a:xfrm flipV="1">
            <a:off x="4654550" y="2209800"/>
            <a:ext cx="6350" cy="1193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a:endCxn id="16" idx="4"/>
          </p:cNvCxnSpPr>
          <p:nvPr/>
        </p:nvCxnSpPr>
        <p:spPr>
          <a:xfrm flipV="1">
            <a:off x="4654550" y="2743200"/>
            <a:ext cx="1504950" cy="660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2" idx="2"/>
          </p:cNvCxnSpPr>
          <p:nvPr/>
        </p:nvCxnSpPr>
        <p:spPr>
          <a:xfrm flipV="1">
            <a:off x="5715000" y="2895600"/>
            <a:ext cx="1371600" cy="812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3"/>
            <a:endCxn id="13" idx="2"/>
          </p:cNvCxnSpPr>
          <p:nvPr/>
        </p:nvCxnSpPr>
        <p:spPr>
          <a:xfrm>
            <a:off x="5715000" y="3708400"/>
            <a:ext cx="1422400" cy="2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3"/>
            <a:endCxn id="14" idx="2"/>
          </p:cNvCxnSpPr>
          <p:nvPr/>
        </p:nvCxnSpPr>
        <p:spPr>
          <a:xfrm>
            <a:off x="5715000" y="3708400"/>
            <a:ext cx="1397000" cy="939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1"/>
            <a:endCxn id="6" idx="6"/>
          </p:cNvCxnSpPr>
          <p:nvPr/>
        </p:nvCxnSpPr>
        <p:spPr>
          <a:xfrm flipH="1" flipV="1">
            <a:off x="2381482" y="2779931"/>
            <a:ext cx="1212618" cy="928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3055" y="1752600"/>
            <a:ext cx="1693092" cy="646331"/>
          </a:xfrm>
          <a:prstGeom prst="rect">
            <a:avLst/>
          </a:prstGeom>
          <a:noFill/>
        </p:spPr>
        <p:txBody>
          <a:bodyPr wrap="none" rtlCol="0">
            <a:spAutoFit/>
          </a:bodyPr>
          <a:lstStyle/>
          <a:p>
            <a:pPr algn="ctr"/>
            <a:r>
              <a:rPr lang="en-US" b="1" dirty="0" smtClean="0">
                <a:solidFill>
                  <a:srgbClr val="00B050"/>
                </a:solidFill>
              </a:rPr>
              <a:t>Regulatory </a:t>
            </a:r>
          </a:p>
          <a:p>
            <a:pPr algn="ctr"/>
            <a:r>
              <a:rPr lang="en-US" b="1" dirty="0" smtClean="0">
                <a:solidFill>
                  <a:srgbClr val="00B050"/>
                </a:solidFill>
              </a:rPr>
              <a:t>genetic variants</a:t>
            </a:r>
            <a:endParaRPr lang="en-US" b="1" dirty="0">
              <a:solidFill>
                <a:srgbClr val="00B050"/>
              </a:solidFill>
            </a:endParaRPr>
          </a:p>
        </p:txBody>
      </p:sp>
      <p:sp>
        <p:nvSpPr>
          <p:cNvPr id="43" name="TextBox 42"/>
          <p:cNvSpPr txBox="1"/>
          <p:nvPr/>
        </p:nvSpPr>
        <p:spPr>
          <a:xfrm>
            <a:off x="7083855" y="1828800"/>
            <a:ext cx="1693092" cy="646331"/>
          </a:xfrm>
          <a:prstGeom prst="rect">
            <a:avLst/>
          </a:prstGeom>
          <a:noFill/>
        </p:spPr>
        <p:txBody>
          <a:bodyPr wrap="none" rtlCol="0">
            <a:spAutoFit/>
          </a:bodyPr>
          <a:lstStyle/>
          <a:p>
            <a:pPr algn="ctr"/>
            <a:r>
              <a:rPr lang="en-US" b="1" dirty="0" smtClean="0">
                <a:solidFill>
                  <a:srgbClr val="FFC000"/>
                </a:solidFill>
              </a:rPr>
              <a:t>Functional </a:t>
            </a:r>
          </a:p>
          <a:p>
            <a:pPr algn="ctr"/>
            <a:r>
              <a:rPr lang="en-US" b="1" dirty="0" smtClean="0">
                <a:solidFill>
                  <a:srgbClr val="FFC000"/>
                </a:solidFill>
              </a:rPr>
              <a:t>genetic variants</a:t>
            </a:r>
            <a:endParaRPr lang="en-US" b="1" dirty="0">
              <a:solidFill>
                <a:srgbClr val="FFC000"/>
              </a:solidFill>
            </a:endParaRPr>
          </a:p>
        </p:txBody>
      </p:sp>
      <p:sp>
        <p:nvSpPr>
          <p:cNvPr id="44" name="Oval 43"/>
          <p:cNvSpPr/>
          <p:nvPr/>
        </p:nvSpPr>
        <p:spPr>
          <a:xfrm>
            <a:off x="6400800" y="5054600"/>
            <a:ext cx="1739901" cy="6985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GWAS catalog</a:t>
            </a:r>
            <a:endParaRPr lang="en-US" sz="2400" dirty="0">
              <a:solidFill>
                <a:srgbClr val="00B0F0"/>
              </a:solidFill>
            </a:endParaRPr>
          </a:p>
        </p:txBody>
      </p:sp>
      <p:sp>
        <p:nvSpPr>
          <p:cNvPr id="45" name="Oval 44"/>
          <p:cNvSpPr/>
          <p:nvPr/>
        </p:nvSpPr>
        <p:spPr>
          <a:xfrm>
            <a:off x="1854199" y="5168900"/>
            <a:ext cx="1739901" cy="6985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OMIM</a:t>
            </a:r>
            <a:endParaRPr lang="en-US" sz="2400" dirty="0">
              <a:solidFill>
                <a:srgbClr val="00B0F0"/>
              </a:solidFill>
            </a:endParaRPr>
          </a:p>
        </p:txBody>
      </p:sp>
      <p:sp>
        <p:nvSpPr>
          <p:cNvPr id="47" name="Oval 46"/>
          <p:cNvSpPr/>
          <p:nvPr/>
        </p:nvSpPr>
        <p:spPr>
          <a:xfrm>
            <a:off x="3352799" y="5638800"/>
            <a:ext cx="1739901" cy="6985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HGMD</a:t>
            </a:r>
            <a:endParaRPr lang="en-US" sz="2400" dirty="0">
              <a:solidFill>
                <a:srgbClr val="00B0F0"/>
              </a:solidFill>
            </a:endParaRPr>
          </a:p>
        </p:txBody>
      </p:sp>
      <p:cxnSp>
        <p:nvCxnSpPr>
          <p:cNvPr id="51" name="Straight Arrow Connector 50"/>
          <p:cNvCxnSpPr>
            <a:stCxn id="7" idx="2"/>
            <a:endCxn id="45" idx="7"/>
          </p:cNvCxnSpPr>
          <p:nvPr/>
        </p:nvCxnSpPr>
        <p:spPr>
          <a:xfrm flipH="1">
            <a:off x="3339297" y="4013200"/>
            <a:ext cx="1315253" cy="1257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 idx="2"/>
            <a:endCxn id="47" idx="0"/>
          </p:cNvCxnSpPr>
          <p:nvPr/>
        </p:nvCxnSpPr>
        <p:spPr>
          <a:xfrm flipH="1">
            <a:off x="4222750" y="4013200"/>
            <a:ext cx="431800" cy="162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15" idx="0"/>
          </p:cNvCxnSpPr>
          <p:nvPr/>
        </p:nvCxnSpPr>
        <p:spPr>
          <a:xfrm>
            <a:off x="4654550" y="4013200"/>
            <a:ext cx="1257300" cy="171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 idx="2"/>
            <a:endCxn id="44" idx="1"/>
          </p:cNvCxnSpPr>
          <p:nvPr/>
        </p:nvCxnSpPr>
        <p:spPr>
          <a:xfrm>
            <a:off x="4654550" y="4013200"/>
            <a:ext cx="2001053" cy="1143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855021" y="6351369"/>
            <a:ext cx="2475358" cy="369332"/>
          </a:xfrm>
          <a:prstGeom prst="rect">
            <a:avLst/>
          </a:prstGeom>
          <a:noFill/>
        </p:spPr>
        <p:txBody>
          <a:bodyPr wrap="none" rtlCol="0">
            <a:spAutoFit/>
          </a:bodyPr>
          <a:lstStyle/>
          <a:p>
            <a:pPr algn="ctr"/>
            <a:r>
              <a:rPr lang="en-US" b="1" dirty="0" smtClean="0">
                <a:solidFill>
                  <a:srgbClr val="00B0F0"/>
                </a:solidFill>
              </a:rPr>
              <a:t>Disease genetic variants</a:t>
            </a:r>
            <a:endParaRPr lang="en-US" b="1" dirty="0">
              <a:solidFill>
                <a:srgbClr val="00B0F0"/>
              </a:solidFill>
            </a:endParaRPr>
          </a:p>
        </p:txBody>
      </p:sp>
      <p:sp>
        <p:nvSpPr>
          <p:cNvPr id="59" name="TextBox 58"/>
          <p:cNvSpPr txBox="1"/>
          <p:nvPr/>
        </p:nvSpPr>
        <p:spPr>
          <a:xfrm>
            <a:off x="5181600" y="1487269"/>
            <a:ext cx="1987852" cy="646331"/>
          </a:xfrm>
          <a:prstGeom prst="rect">
            <a:avLst/>
          </a:prstGeom>
          <a:noFill/>
        </p:spPr>
        <p:txBody>
          <a:bodyPr wrap="none" rtlCol="0">
            <a:spAutoFit/>
          </a:bodyPr>
          <a:lstStyle/>
          <a:p>
            <a:pPr algn="ctr"/>
            <a:r>
              <a:rPr lang="en-US" b="1" dirty="0" smtClean="0"/>
              <a:t>Gene-environment</a:t>
            </a:r>
          </a:p>
          <a:p>
            <a:pPr algn="ctr"/>
            <a:r>
              <a:rPr lang="en-US" b="1" dirty="0" smtClean="0"/>
              <a:t> interaction</a:t>
            </a:r>
            <a:endParaRPr lang="en-US" b="1" dirty="0"/>
          </a:p>
        </p:txBody>
      </p:sp>
      <p:sp>
        <p:nvSpPr>
          <p:cNvPr id="60" name="Oval 59"/>
          <p:cNvSpPr/>
          <p:nvPr/>
        </p:nvSpPr>
        <p:spPr>
          <a:xfrm>
            <a:off x="2362200" y="1981200"/>
            <a:ext cx="1634723" cy="762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4"/>
                </a:solidFill>
              </a:rPr>
              <a:t>Array</a:t>
            </a:r>
          </a:p>
          <a:p>
            <a:pPr algn="ctr"/>
            <a:r>
              <a:rPr lang="en-US" sz="2400" dirty="0" smtClean="0">
                <a:solidFill>
                  <a:schemeClr val="accent4"/>
                </a:solidFill>
              </a:rPr>
              <a:t>Express</a:t>
            </a:r>
            <a:endParaRPr lang="en-US" sz="2400" dirty="0">
              <a:solidFill>
                <a:schemeClr val="accent4"/>
              </a:solidFill>
            </a:endParaRPr>
          </a:p>
        </p:txBody>
      </p:sp>
      <p:cxnSp>
        <p:nvCxnSpPr>
          <p:cNvPr id="64" name="Straight Arrow Connector 63"/>
          <p:cNvCxnSpPr>
            <a:stCxn id="7" idx="0"/>
            <a:endCxn id="60" idx="5"/>
          </p:cNvCxnSpPr>
          <p:nvPr/>
        </p:nvCxnSpPr>
        <p:spPr>
          <a:xfrm flipH="1" flipV="1">
            <a:off x="3757523" y="2631608"/>
            <a:ext cx="897027" cy="771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668430" y="1524000"/>
            <a:ext cx="1217770" cy="369332"/>
          </a:xfrm>
          <a:prstGeom prst="rect">
            <a:avLst/>
          </a:prstGeom>
          <a:noFill/>
          <a:ln>
            <a:noFill/>
          </a:ln>
        </p:spPr>
        <p:txBody>
          <a:bodyPr wrap="none" rtlCol="0">
            <a:spAutoFit/>
          </a:bodyPr>
          <a:lstStyle/>
          <a:p>
            <a:pPr algn="ctr"/>
            <a:r>
              <a:rPr lang="en-US" b="1" dirty="0" smtClean="0">
                <a:solidFill>
                  <a:schemeClr val="accent4"/>
                </a:solidFill>
              </a:rPr>
              <a:t>microarray</a:t>
            </a:r>
            <a:endParaRPr lang="en-US" b="1" dirty="0">
              <a:solidFill>
                <a:schemeClr val="accent4"/>
              </a:solidFill>
            </a:endParaRPr>
          </a:p>
        </p:txBody>
      </p:sp>
      <p:sp>
        <p:nvSpPr>
          <p:cNvPr id="66" name="TextBox 65"/>
          <p:cNvSpPr txBox="1"/>
          <p:nvPr/>
        </p:nvSpPr>
        <p:spPr>
          <a:xfrm>
            <a:off x="7620781" y="6400800"/>
            <a:ext cx="1193019" cy="369332"/>
          </a:xfrm>
          <a:prstGeom prst="rect">
            <a:avLst/>
          </a:prstGeom>
          <a:noFill/>
        </p:spPr>
        <p:txBody>
          <a:bodyPr wrap="none" rtlCol="0">
            <a:spAutoFit/>
          </a:bodyPr>
          <a:lstStyle/>
          <a:p>
            <a:r>
              <a:rPr lang="en-US" dirty="0" smtClean="0"/>
              <a:t>Rong Chen</a:t>
            </a:r>
            <a:endParaRPr lang="en-US" dirty="0"/>
          </a:p>
        </p:txBody>
      </p:sp>
    </p:spTree>
    <p:extLst>
      <p:ext uri="{BB962C8B-B14F-4D97-AF65-F5344CB8AC3E}">
        <p14:creationId xmlns:p14="http://schemas.microsoft.com/office/powerpoint/2010/main" val="169850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rmAutofit/>
          </a:bodyPr>
          <a:lstStyle/>
          <a:p>
            <a:r>
              <a:rPr lang="en-US" dirty="0" smtClean="0"/>
              <a:t>Data and Metadata Standards</a:t>
            </a:r>
            <a:endParaRPr lang="en-US" dirty="0"/>
          </a:p>
        </p:txBody>
      </p:sp>
      <p:sp>
        <p:nvSpPr>
          <p:cNvPr id="3" name="Content Placeholder 2"/>
          <p:cNvSpPr>
            <a:spLocks noGrp="1"/>
          </p:cNvSpPr>
          <p:nvPr>
            <p:ph sz="half" idx="1"/>
          </p:nvPr>
        </p:nvSpPr>
        <p:spPr>
          <a:xfrm>
            <a:off x="152400" y="1066800"/>
            <a:ext cx="8991600" cy="5791200"/>
          </a:xfrm>
        </p:spPr>
        <p:txBody>
          <a:bodyPr>
            <a:normAutofit fontScale="92500" lnSpcReduction="20000"/>
          </a:bodyPr>
          <a:lstStyle/>
          <a:p>
            <a:pPr marL="0" indent="0">
              <a:buNone/>
            </a:pPr>
            <a:endParaRPr lang="en-US" dirty="0" smtClean="0"/>
          </a:p>
          <a:p>
            <a:pPr marL="0" indent="0">
              <a:buNone/>
            </a:pPr>
            <a:r>
              <a:rPr lang="en-US" sz="3200" dirty="0" smtClean="0"/>
              <a:t>“…the </a:t>
            </a:r>
            <a:r>
              <a:rPr lang="en-US" sz="3200" dirty="0"/>
              <a:t>Data Center will work with the Laboratory Network and the Coordinating Center to identify and implement existing data and metadata standards to support the establishment of the infrastructure.  The Data Science Resource will also lead a longer term, stakeholder-driven process to extend these and identify and address key gaps in existing standards in exposure domains represented in CHEAR. Data and metadata standards being developed and/or used in CHEAR will be catalogued and made available to the broader scientific community</a:t>
            </a:r>
            <a:r>
              <a:rPr lang="en-US" sz="3200" dirty="0" smtClean="0"/>
              <a:t>.”</a:t>
            </a:r>
          </a:p>
          <a:p>
            <a:pPr marL="0" indent="0">
              <a:buNone/>
            </a:pPr>
            <a:endParaRPr lang="en-US" sz="3200" dirty="0" smtClean="0"/>
          </a:p>
          <a:p>
            <a:pPr marL="0" indent="0">
              <a:buNone/>
            </a:pPr>
            <a:r>
              <a:rPr lang="en-US" sz="2200" dirty="0" smtClean="0"/>
              <a:t>From  </a:t>
            </a:r>
            <a:r>
              <a:rPr lang="en-US" sz="2200" dirty="0" smtClean="0">
                <a:hlinkClick r:id="rId3"/>
              </a:rPr>
              <a:t>http</a:t>
            </a:r>
            <a:r>
              <a:rPr lang="en-US" sz="2200" dirty="0">
                <a:hlinkClick r:id="rId3"/>
              </a:rPr>
              <a:t>://</a:t>
            </a:r>
            <a:r>
              <a:rPr lang="en-US" sz="2200" dirty="0" smtClean="0">
                <a:hlinkClick r:id="rId3"/>
              </a:rPr>
              <a:t>grants.nih.gov/grants/guide/rfa-files/RFA-ES-15-010.html</a:t>
            </a:r>
            <a:r>
              <a:rPr lang="en-US" sz="2200" dirty="0" smtClean="0"/>
              <a:t> </a:t>
            </a:r>
            <a:endParaRPr lang="en-US" sz="2200" dirty="0">
              <a:effectLst/>
            </a:endParaRPr>
          </a:p>
        </p:txBody>
      </p:sp>
      <p:sp>
        <p:nvSpPr>
          <p:cNvPr id="4" name="Content Placeholder 3"/>
          <p:cNvSpPr>
            <a:spLocks noGrp="1"/>
          </p:cNvSpPr>
          <p:nvPr>
            <p:ph sz="half" idx="2"/>
          </p:nvPr>
        </p:nvSpPr>
        <p:spPr>
          <a:xfrm flipH="1">
            <a:off x="8686798" y="2743200"/>
            <a:ext cx="304801" cy="879894"/>
          </a:xfrm>
        </p:spPr>
        <p:txBody>
          <a:bodyPr>
            <a:normAutofit fontScale="92500" lnSpcReduction="20000"/>
          </a:bodyPr>
          <a:lstStyle/>
          <a:p>
            <a:pPr marL="0" indent="0">
              <a:buNone/>
            </a:pPr>
            <a:r>
              <a:rPr lang="en-US" dirty="0" smtClean="0"/>
              <a:t> </a:t>
            </a:r>
            <a:endParaRPr lang="en-US" dirty="0"/>
          </a:p>
        </p:txBody>
      </p:sp>
    </p:spTree>
    <p:extLst>
      <p:ext uri="{BB962C8B-B14F-4D97-AF65-F5344CB8AC3E}">
        <p14:creationId xmlns:p14="http://schemas.microsoft.com/office/powerpoint/2010/main" val="10738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rmAutofit fontScale="90000"/>
          </a:bodyPr>
          <a:lstStyle/>
          <a:p>
            <a:r>
              <a:rPr lang="en-US" dirty="0" smtClean="0"/>
              <a:t>Vocabulary (family) for Exposure Science Community</a:t>
            </a:r>
            <a:endParaRPr lang="en-US" dirty="0"/>
          </a:p>
        </p:txBody>
      </p:sp>
      <p:sp>
        <p:nvSpPr>
          <p:cNvPr id="3" name="Content Placeholder 2"/>
          <p:cNvSpPr>
            <a:spLocks noGrp="1"/>
          </p:cNvSpPr>
          <p:nvPr>
            <p:ph sz="half" idx="1"/>
          </p:nvPr>
        </p:nvSpPr>
        <p:spPr>
          <a:xfrm>
            <a:off x="152400" y="1066800"/>
            <a:ext cx="8991600" cy="5791200"/>
          </a:xfrm>
        </p:spPr>
        <p:txBody>
          <a:bodyPr>
            <a:normAutofit fontScale="70000" lnSpcReduction="20000"/>
          </a:bodyPr>
          <a:lstStyle/>
          <a:p>
            <a:pPr marL="0" indent="0">
              <a:buNone/>
            </a:pPr>
            <a:endParaRPr lang="en-US" dirty="0" smtClean="0"/>
          </a:p>
          <a:p>
            <a:r>
              <a:rPr lang="en-US" sz="3400" dirty="0" smtClean="0"/>
              <a:t>“Lead </a:t>
            </a:r>
            <a:r>
              <a:rPr lang="en-US" sz="3400" dirty="0"/>
              <a:t>a community of stakeholders with expertise appropriate for data standards development (e.g., </a:t>
            </a:r>
            <a:r>
              <a:rPr lang="en-US" sz="3400" dirty="0" err="1"/>
              <a:t>ontologists</a:t>
            </a:r>
            <a:r>
              <a:rPr lang="en-US" sz="3400" dirty="0"/>
              <a:t>, </a:t>
            </a:r>
            <a:r>
              <a:rPr lang="en-US" sz="3400" dirty="0" err="1"/>
              <a:t>bioinformaticians</a:t>
            </a:r>
            <a:r>
              <a:rPr lang="en-US" sz="3400" dirty="0"/>
              <a:t>, domain experts, technical developers) in the process of developing/adapting and implementing data/metadata standards for exposures, including approaches to: survey the landscape of existing data standards in the environmental domain to identify gaps or potential overlaps in standards, standards currently in development (e.g. </a:t>
            </a:r>
            <a:r>
              <a:rPr lang="en-US" sz="3400" dirty="0" err="1"/>
              <a:t>ExO</a:t>
            </a:r>
            <a:r>
              <a:rPr lang="en-US" sz="3400" dirty="0"/>
              <a:t>), and opportunities to build on current efforts;</a:t>
            </a:r>
          </a:p>
          <a:p>
            <a:r>
              <a:rPr lang="en-US" sz="3400" dirty="0" smtClean="0"/>
              <a:t>Identify </a:t>
            </a:r>
            <a:r>
              <a:rPr lang="en-US" sz="3400" dirty="0"/>
              <a:t>and prioritize use cases around practical data issues of immediate relevance to CHEAR to address gaps in data/metadata standards; and </a:t>
            </a:r>
          </a:p>
          <a:p>
            <a:r>
              <a:rPr lang="en-US" sz="3400" dirty="0" smtClean="0"/>
              <a:t>Manage </a:t>
            </a:r>
            <a:r>
              <a:rPr lang="en-US" sz="3400" dirty="0"/>
              <a:t>an iterative process of accessing, extending, developing, testing, and implementing data standards based on the use </a:t>
            </a:r>
            <a:r>
              <a:rPr lang="en-US" sz="3400" dirty="0" smtClean="0"/>
              <a:t>cases”</a:t>
            </a:r>
          </a:p>
          <a:p>
            <a:pPr marL="0" indent="0">
              <a:buNone/>
            </a:pPr>
            <a:endParaRPr lang="en-US" sz="3200" dirty="0" smtClean="0"/>
          </a:p>
          <a:p>
            <a:pPr marL="0" indent="0">
              <a:buNone/>
            </a:pPr>
            <a:r>
              <a:rPr lang="en-US" sz="3200" dirty="0"/>
              <a:t>From  </a:t>
            </a:r>
            <a:r>
              <a:rPr lang="en-US" sz="3200" dirty="0">
                <a:hlinkClick r:id="rId3"/>
              </a:rPr>
              <a:t>http://grants.nih.gov/grants/guide/rfa-files/RFA-ES-15-010.html</a:t>
            </a:r>
            <a:r>
              <a:rPr lang="en-US" sz="3200" dirty="0"/>
              <a:t> </a:t>
            </a:r>
          </a:p>
        </p:txBody>
      </p:sp>
      <p:sp>
        <p:nvSpPr>
          <p:cNvPr id="4" name="Content Placeholder 3"/>
          <p:cNvSpPr>
            <a:spLocks noGrp="1"/>
          </p:cNvSpPr>
          <p:nvPr>
            <p:ph sz="half" idx="2"/>
          </p:nvPr>
        </p:nvSpPr>
        <p:spPr>
          <a:xfrm flipH="1">
            <a:off x="8686798" y="2743200"/>
            <a:ext cx="304801" cy="879894"/>
          </a:xfrm>
        </p:spPr>
        <p:txBody>
          <a:bodyPr>
            <a:normAutofit fontScale="70000" lnSpcReduction="20000"/>
          </a:bodyPr>
          <a:lstStyle/>
          <a:p>
            <a:pPr marL="0" indent="0">
              <a:buNone/>
            </a:pPr>
            <a:r>
              <a:rPr lang="en-US" dirty="0" smtClean="0"/>
              <a:t> </a:t>
            </a:r>
            <a:endParaRPr lang="en-US" dirty="0"/>
          </a:p>
        </p:txBody>
      </p:sp>
    </p:spTree>
    <p:extLst>
      <p:ext uri="{BB962C8B-B14F-4D97-AF65-F5344CB8AC3E}">
        <p14:creationId xmlns:p14="http://schemas.microsoft.com/office/powerpoint/2010/main" val="107749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457200"/>
          </a:xfrm>
        </p:spPr>
        <p:txBody>
          <a:bodyPr>
            <a:normAutofit fontScale="90000"/>
          </a:bodyPr>
          <a:lstStyle/>
          <a:p>
            <a:r>
              <a:rPr lang="en-US" dirty="0" smtClean="0"/>
              <a:t>Ontologies</a:t>
            </a:r>
            <a:endParaRPr lang="en-US" dirty="0"/>
          </a:p>
        </p:txBody>
      </p:sp>
      <p:sp>
        <p:nvSpPr>
          <p:cNvPr id="3" name="Content Placeholder 2"/>
          <p:cNvSpPr>
            <a:spLocks noGrp="1"/>
          </p:cNvSpPr>
          <p:nvPr>
            <p:ph sz="half" idx="1"/>
          </p:nvPr>
        </p:nvSpPr>
        <p:spPr>
          <a:xfrm>
            <a:off x="16823" y="609600"/>
            <a:ext cx="8991600" cy="5791200"/>
          </a:xfrm>
        </p:spPr>
        <p:txBody>
          <a:bodyPr>
            <a:normAutofit/>
          </a:bodyPr>
          <a:lstStyle/>
          <a:p>
            <a:pPr marL="0" indent="0">
              <a:buNone/>
            </a:pPr>
            <a:endParaRPr lang="en-US" dirty="0" smtClean="0"/>
          </a:p>
          <a:p>
            <a:pPr marL="0" indent="0">
              <a:buNone/>
            </a:pPr>
            <a:r>
              <a:rPr lang="en-US" sz="2000" dirty="0"/>
              <a:t>An ontology specifies a rich description of the</a:t>
            </a:r>
          </a:p>
          <a:p>
            <a:r>
              <a:rPr lang="en-US" sz="2000" dirty="0"/>
              <a:t>Terminology, concepts, nomenclature</a:t>
            </a:r>
          </a:p>
          <a:p>
            <a:r>
              <a:rPr lang="en-US" sz="2000" dirty="0"/>
              <a:t>Relationships among concepts and individuals</a:t>
            </a:r>
          </a:p>
          <a:p>
            <a:r>
              <a:rPr lang="en-US" sz="2000" dirty="0"/>
              <a:t>Sentences distinguishing concepts, refining definitions and </a:t>
            </a:r>
            <a:r>
              <a:rPr lang="en-US" sz="2000" dirty="0" smtClean="0"/>
              <a:t>		relationships </a:t>
            </a:r>
            <a:r>
              <a:rPr lang="en-US" sz="2000" dirty="0"/>
              <a:t>(constraints, restrictions, regular </a:t>
            </a:r>
            <a:r>
              <a:rPr lang="en-US" sz="2000" dirty="0" smtClean="0"/>
              <a:t>expressions) relevant </a:t>
            </a:r>
            <a:r>
              <a:rPr lang="en-US" sz="2000" dirty="0"/>
              <a:t>to a </a:t>
            </a:r>
            <a:r>
              <a:rPr lang="en-US" sz="2000" dirty="0" smtClean="0"/>
              <a:t>	particular </a:t>
            </a:r>
            <a:r>
              <a:rPr lang="en-US" sz="2000" dirty="0"/>
              <a:t>domain or area of interest</a:t>
            </a:r>
            <a:r>
              <a:rPr lang="en-US" sz="2000" dirty="0" smtClean="0"/>
              <a:t>.</a:t>
            </a:r>
            <a:endParaRPr lang="en-US" sz="2000" dirty="0"/>
          </a:p>
        </p:txBody>
      </p:sp>
      <p:sp>
        <p:nvSpPr>
          <p:cNvPr id="4" name="Content Placeholder 3"/>
          <p:cNvSpPr>
            <a:spLocks noGrp="1"/>
          </p:cNvSpPr>
          <p:nvPr>
            <p:ph sz="half" idx="2"/>
          </p:nvPr>
        </p:nvSpPr>
        <p:spPr>
          <a:xfrm flipH="1">
            <a:off x="8686798" y="2743200"/>
            <a:ext cx="304801" cy="879894"/>
          </a:xfrm>
        </p:spPr>
        <p:txBody>
          <a:bodyPr>
            <a:normAutofit/>
          </a:bodyPr>
          <a:lstStyle/>
          <a:p>
            <a:pPr marL="0" indent="0">
              <a:buNone/>
            </a:pPr>
            <a:r>
              <a:rPr lang="en-US" dirty="0" smtClean="0"/>
              <a:t> </a:t>
            </a:r>
            <a:endParaRPr lang="en-US"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152400"/>
            <a:ext cx="23495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noChangeAspect="1"/>
          </p:cNvGrpSpPr>
          <p:nvPr/>
        </p:nvGrpSpPr>
        <p:grpSpPr bwMode="auto">
          <a:xfrm>
            <a:off x="212003" y="3276600"/>
            <a:ext cx="8774112" cy="2657824"/>
            <a:chOff x="495300" y="3861360"/>
            <a:chExt cx="8458200" cy="2562225"/>
          </a:xfrm>
        </p:grpSpPr>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 y="3861360"/>
              <a:ext cx="8458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2711279" y="6078380"/>
              <a:ext cx="5975521" cy="2517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ヒラギノ角ゴ Pro W3" charset="-128"/>
                </a:defRPr>
              </a:lvl3pPr>
              <a:lvl4pPr marL="1600200" indent="-228600" eaLnBrk="0" hangingPunct="0">
                <a:spcBef>
                  <a:spcPct val="20000"/>
                </a:spcBef>
                <a:buChar char="–"/>
                <a:defRPr sz="2000">
                  <a:solidFill>
                    <a:schemeClr val="tx1"/>
                  </a:solidFill>
                  <a:latin typeface="Arial" pitchFamily="34" charset="0"/>
                  <a:ea typeface="ヒラギノ角ゴ Pro W3" charset="-128"/>
                </a:defRPr>
              </a:lvl4pPr>
              <a:lvl5pPr marL="2057400" indent="-228600" eaLnBrk="0" hangingPunct="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eaLnBrk="1" hangingPunct="1">
                <a:spcBef>
                  <a:spcPct val="0"/>
                </a:spcBef>
                <a:buFontTx/>
                <a:buNone/>
              </a:pPr>
              <a:r>
                <a:rPr lang="en-US" altLang="en-US" sz="1200" i="1">
                  <a:solidFill>
                    <a:schemeClr val="bg1"/>
                  </a:solidFill>
                  <a:latin typeface="Trebuchet MS" pitchFamily="34" charset="0"/>
                </a:rPr>
                <a:t>* Based on AAAI ‘99 Ontologies Panel  </a:t>
              </a:r>
              <a:r>
                <a:rPr lang="en-US" altLang="en-US" sz="1200" i="1">
                  <a:solidFill>
                    <a:schemeClr val="bg1"/>
                  </a:solidFill>
                  <a:cs typeface="Arial" pitchFamily="34" charset="0"/>
                </a:rPr>
                <a:t>̶</a:t>
              </a:r>
              <a:r>
                <a:rPr lang="en-US" altLang="en-US" sz="1200" i="1">
                  <a:solidFill>
                    <a:schemeClr val="bg1"/>
                  </a:solidFill>
                  <a:latin typeface="Trebuchet MS" pitchFamily="34" charset="0"/>
                </a:rPr>
                <a:t>  McGuinness, Welty, Uschold, Gruninger, Lehmann</a:t>
              </a:r>
            </a:p>
          </p:txBody>
        </p:sp>
      </p:grpSp>
      <p:sp>
        <p:nvSpPr>
          <p:cNvPr id="2" name="Rectangle 1"/>
          <p:cNvSpPr/>
          <p:nvPr/>
        </p:nvSpPr>
        <p:spPr>
          <a:xfrm>
            <a:off x="223878" y="6019800"/>
            <a:ext cx="8614452" cy="923330"/>
          </a:xfrm>
          <a:prstGeom prst="rect">
            <a:avLst/>
          </a:prstGeom>
        </p:spPr>
        <p:txBody>
          <a:bodyPr wrap="square">
            <a:spAutoFit/>
          </a:bodyPr>
          <a:lstStyle/>
          <a:p>
            <a:r>
              <a:rPr lang="en-US" dirty="0"/>
              <a:t>Deborah L. McGuinness. ``Ontologies Come of Age ''. In Dieter </a:t>
            </a:r>
            <a:r>
              <a:rPr lang="en-US" dirty="0" err="1"/>
              <a:t>Fensel</a:t>
            </a:r>
            <a:r>
              <a:rPr lang="en-US" dirty="0"/>
              <a:t>, Jim </a:t>
            </a:r>
            <a:r>
              <a:rPr lang="en-US" dirty="0" err="1"/>
              <a:t>Hendler</a:t>
            </a:r>
            <a:r>
              <a:rPr lang="en-US" dirty="0"/>
              <a:t>, Henry Lieberman, and Wolfgang </a:t>
            </a:r>
            <a:r>
              <a:rPr lang="en-US" dirty="0" err="1"/>
              <a:t>Wahlster</a:t>
            </a:r>
            <a:r>
              <a:rPr lang="en-US" dirty="0"/>
              <a:t>, editors. Spinning the Semantic Web: Bringing the World Wide Web to Its Full Potential. MIT Press, 2003. </a:t>
            </a:r>
          </a:p>
        </p:txBody>
      </p:sp>
    </p:spTree>
    <p:extLst>
      <p:ext uri="{BB962C8B-B14F-4D97-AF65-F5344CB8AC3E}">
        <p14:creationId xmlns:p14="http://schemas.microsoft.com/office/powerpoint/2010/main" val="393939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533400"/>
          </a:xfrm>
        </p:spPr>
        <p:txBody>
          <a:bodyPr>
            <a:normAutofit fontScale="90000"/>
          </a:bodyPr>
          <a:lstStyle/>
          <a:p>
            <a:r>
              <a:rPr lang="en-US" dirty="0"/>
              <a:t/>
            </a:r>
            <a:br>
              <a:rPr lang="en-US" dirty="0"/>
            </a:br>
            <a:r>
              <a:rPr lang="en-US" dirty="0" smtClean="0"/>
              <a:t>Use Case Approach</a:t>
            </a:r>
            <a:endParaRPr lang="en-US" dirty="0"/>
          </a:p>
        </p:txBody>
      </p:sp>
      <p:sp>
        <p:nvSpPr>
          <p:cNvPr id="3" name="Content Placeholder 2"/>
          <p:cNvSpPr>
            <a:spLocks noGrp="1"/>
          </p:cNvSpPr>
          <p:nvPr>
            <p:ph sz="half" idx="1"/>
          </p:nvPr>
        </p:nvSpPr>
        <p:spPr>
          <a:xfrm>
            <a:off x="152400" y="1066800"/>
            <a:ext cx="8991600" cy="5791200"/>
          </a:xfrm>
        </p:spPr>
        <p:txBody>
          <a:bodyPr>
            <a:normAutofit/>
          </a:bodyPr>
          <a:lstStyle/>
          <a:p>
            <a:pPr marL="0" indent="0">
              <a:buNone/>
            </a:pPr>
            <a:endParaRPr lang="en-US" dirty="0" smtClean="0"/>
          </a:p>
          <a:p>
            <a:r>
              <a:rPr lang="en-US" sz="3200" dirty="0" smtClean="0"/>
              <a:t>Using a well used use-case driven methodology  </a:t>
            </a:r>
          </a:p>
          <a:p>
            <a:r>
              <a:rPr lang="en-US" sz="3200" dirty="0" smtClean="0"/>
              <a:t>NIH  also has recognized this approach  </a:t>
            </a:r>
          </a:p>
          <a:p>
            <a:pPr lvl="1"/>
            <a:r>
              <a:rPr lang="en-US" dirty="0"/>
              <a:t>K</a:t>
            </a:r>
            <a:r>
              <a:rPr lang="en-US" dirty="0" smtClean="0"/>
              <a:t>eynote at BD2K </a:t>
            </a:r>
            <a:r>
              <a:rPr lang="en-US" dirty="0"/>
              <a:t>Workshop on Community-based Data and Metadata Standards Development: Best Practices to Support Healthy Development and Maximize </a:t>
            </a:r>
            <a:r>
              <a:rPr lang="en-US" dirty="0" smtClean="0"/>
              <a:t>Impact: </a:t>
            </a:r>
            <a:r>
              <a:rPr lang="en-US" dirty="0">
                <a:hlinkClick r:id="rId3"/>
              </a:rPr>
              <a:t>http://</a:t>
            </a:r>
            <a:r>
              <a:rPr lang="en-US" dirty="0" smtClean="0">
                <a:hlinkClick r:id="rId3"/>
              </a:rPr>
              <a:t>1.usa.gov/1JeEI9P</a:t>
            </a:r>
            <a:r>
              <a:rPr lang="en-US" dirty="0" smtClean="0"/>
              <a:t> </a:t>
            </a:r>
          </a:p>
          <a:p>
            <a:r>
              <a:rPr lang="en-US" sz="3200" dirty="0" smtClean="0"/>
              <a:t>Starting points exist for use cases  </a:t>
            </a:r>
          </a:p>
          <a:p>
            <a:pPr lvl="1"/>
            <a:r>
              <a:rPr lang="en-US" dirty="0" smtClean="0"/>
              <a:t>See a use case document with annotation: </a:t>
            </a:r>
            <a:r>
              <a:rPr lang="en-US" b="1" dirty="0"/>
              <a:t>NIEHS Vocabulary Standards Use Case </a:t>
            </a:r>
            <a:r>
              <a:rPr lang="en-US" b="1" dirty="0" smtClean="0"/>
              <a:t>Template 1.23.15</a:t>
            </a:r>
            <a:r>
              <a:rPr lang="en-US" dirty="0" smtClean="0"/>
              <a:t> at: </a:t>
            </a:r>
            <a:r>
              <a:rPr lang="en-US" dirty="0">
                <a:hlinkClick r:id="rId4"/>
              </a:rPr>
              <a:t>http://</a:t>
            </a:r>
            <a:r>
              <a:rPr lang="en-US" dirty="0" smtClean="0">
                <a:hlinkClick r:id="rId4"/>
              </a:rPr>
              <a:t>bit.ly/1Jv5aHO</a:t>
            </a:r>
            <a:r>
              <a:rPr lang="en-US" dirty="0" smtClean="0"/>
              <a:t>  from an NIEHS meeting in Jan 2015 </a:t>
            </a:r>
          </a:p>
        </p:txBody>
      </p:sp>
      <p:sp>
        <p:nvSpPr>
          <p:cNvPr id="4" name="Content Placeholder 3"/>
          <p:cNvSpPr>
            <a:spLocks noGrp="1"/>
          </p:cNvSpPr>
          <p:nvPr>
            <p:ph sz="half" idx="2"/>
          </p:nvPr>
        </p:nvSpPr>
        <p:spPr>
          <a:xfrm flipH="1">
            <a:off x="8686798" y="2743200"/>
            <a:ext cx="304801" cy="879894"/>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244568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Driven Methodology</a:t>
            </a:r>
            <a:endParaRPr lang="en-US" dirty="0"/>
          </a:p>
        </p:txBody>
      </p:sp>
      <p:grpSp>
        <p:nvGrpSpPr>
          <p:cNvPr id="3" name="Group 2"/>
          <p:cNvGrpSpPr>
            <a:grpSpLocks/>
          </p:cNvGrpSpPr>
          <p:nvPr/>
        </p:nvGrpSpPr>
        <p:grpSpPr bwMode="auto">
          <a:xfrm>
            <a:off x="3470663" y="1295400"/>
            <a:ext cx="5557729" cy="4724400"/>
            <a:chOff x="4041" y="9904"/>
            <a:chExt cx="6773" cy="4320"/>
          </a:xfrm>
        </p:grpSpPr>
        <p:pic>
          <p:nvPicPr>
            <p:cNvPr id="4" name="Picture 3" descr="semwebdevSh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 y="9904"/>
              <a:ext cx="6773" cy="3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3"/>
            <p:cNvSpPr txBox="1">
              <a:spLocks noChangeArrowheads="1"/>
            </p:cNvSpPr>
            <p:nvPr/>
          </p:nvSpPr>
          <p:spPr bwMode="auto">
            <a:xfrm>
              <a:off x="4514" y="13864"/>
              <a:ext cx="63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600" b="1" dirty="0">
                  <a:effectLst/>
                  <a:latin typeface="Times New Roman"/>
                  <a:ea typeface="MS Mincho"/>
                </a:rPr>
                <a:t>           </a:t>
              </a:r>
              <a:r>
                <a:rPr lang="en-US" sz="1600" b="0" dirty="0" smtClean="0">
                  <a:effectLst/>
                  <a:latin typeface="Arial"/>
                  <a:ea typeface="MS Mincho"/>
                </a:rPr>
                <a:t>Successful</a:t>
              </a:r>
              <a:r>
                <a:rPr lang="en-US" sz="1600" b="1" dirty="0" smtClean="0">
                  <a:effectLst/>
                  <a:latin typeface="Arial"/>
                  <a:ea typeface="MS Mincho"/>
                </a:rPr>
                <a:t> </a:t>
              </a:r>
              <a:r>
                <a:rPr lang="en-US" sz="1600" b="0" dirty="0">
                  <a:effectLst/>
                  <a:latin typeface="Arial"/>
                  <a:ea typeface="MS Mincho"/>
                </a:rPr>
                <a:t>Semantic</a:t>
              </a:r>
              <a:r>
                <a:rPr lang="en-US" sz="1600" b="1" dirty="0">
                  <a:effectLst/>
                  <a:latin typeface="Arial"/>
                  <a:ea typeface="MS Mincho"/>
                </a:rPr>
                <a:t> </a:t>
              </a:r>
              <a:r>
                <a:rPr lang="en-US" sz="1600" b="0" dirty="0">
                  <a:effectLst/>
                  <a:latin typeface="Arial"/>
                  <a:ea typeface="MS Mincho"/>
                </a:rPr>
                <a:t>eScience </a:t>
              </a:r>
              <a:r>
                <a:rPr lang="en-US" sz="1600" b="0" dirty="0" smtClean="0">
                  <a:effectLst/>
                  <a:latin typeface="Arial"/>
                  <a:ea typeface="MS Mincho"/>
                </a:rPr>
                <a:t>Methodology</a:t>
              </a:r>
            </a:p>
            <a:p>
              <a:pPr marL="0" marR="0">
                <a:spcBef>
                  <a:spcPts val="0"/>
                </a:spcBef>
                <a:spcAft>
                  <a:spcPts val="0"/>
                </a:spcAft>
              </a:pPr>
              <a:endParaRPr lang="en-US" sz="1600" b="1" dirty="0">
                <a:effectLst/>
                <a:latin typeface="Times New Roman"/>
                <a:ea typeface="MS Mincho"/>
              </a:endParaRPr>
            </a:p>
          </p:txBody>
        </p:sp>
      </p:grpSp>
      <p:sp>
        <p:nvSpPr>
          <p:cNvPr id="6" name="TextBox 5"/>
          <p:cNvSpPr txBox="1"/>
          <p:nvPr/>
        </p:nvSpPr>
        <p:spPr>
          <a:xfrm>
            <a:off x="0" y="1483242"/>
            <a:ext cx="3470663" cy="5324535"/>
          </a:xfrm>
          <a:prstGeom prst="rect">
            <a:avLst/>
          </a:prstGeom>
          <a:noFill/>
        </p:spPr>
        <p:txBody>
          <a:bodyPr wrap="square" rtlCol="0">
            <a:spAutoFit/>
          </a:bodyPr>
          <a:lstStyle/>
          <a:p>
            <a:pPr marL="285750" indent="-285750">
              <a:buFont typeface="Arial" panose="020B0604020202020204" pitchFamily="34" charset="0"/>
              <a:buChar char="•"/>
            </a:pPr>
            <a:r>
              <a:rPr lang="en-US" sz="2400" dirty="0"/>
              <a:t>Originally developed for Virtual Observatories  (in </a:t>
            </a:r>
            <a:r>
              <a:rPr lang="en-US" sz="2400" dirty="0" smtClean="0"/>
              <a:t>large physical observing centers – e.g., NCAR) </a:t>
            </a:r>
          </a:p>
          <a:p>
            <a:pPr marL="285750" indent="-285750">
              <a:buFont typeface="Arial" panose="020B0604020202020204" pitchFamily="34" charset="0"/>
              <a:buChar char="•"/>
            </a:pPr>
            <a:r>
              <a:rPr lang="en-US" sz="2400" dirty="0"/>
              <a:t>N</a:t>
            </a:r>
            <a:r>
              <a:rPr lang="en-US" sz="2400" dirty="0" smtClean="0"/>
              <a:t>ow widely reused in many areas of natural science</a:t>
            </a:r>
          </a:p>
          <a:p>
            <a:pPr marL="285750" indent="-285750">
              <a:buFont typeface="Arial" panose="020B0604020202020204" pitchFamily="34" charset="0"/>
              <a:buChar char="•"/>
            </a:pPr>
            <a:r>
              <a:rPr lang="en-US" sz="2400" dirty="0" smtClean="0"/>
              <a:t>Basis of semantic eScience class</a:t>
            </a:r>
            <a:endParaRPr lang="en-US" sz="2000" dirty="0"/>
          </a:p>
          <a:p>
            <a:endParaRPr lang="en-US" sz="1000" dirty="0" smtClean="0"/>
          </a:p>
          <a:p>
            <a:r>
              <a:rPr lang="en-US" sz="1000" dirty="0" smtClean="0"/>
              <a:t>McGuinness</a:t>
            </a:r>
            <a:r>
              <a:rPr lang="en-US" sz="1000" dirty="0"/>
              <a:t>, Fox, West, Garcia, Cinquini,  Benedict, Middleton  The Virtual Solar-Terrestrial Observatory: A Deployed Semantic Web Application Case Study for Scientific Research. </a:t>
            </a:r>
            <a:r>
              <a:rPr lang="en-US" sz="1000" dirty="0" smtClean="0"/>
              <a:t>Innovative </a:t>
            </a:r>
            <a:r>
              <a:rPr lang="en-US" sz="1000" dirty="0"/>
              <a:t>Applications of Artificial Intelligence </a:t>
            </a:r>
            <a:r>
              <a:rPr lang="en-US" sz="1000" dirty="0" smtClean="0"/>
              <a:t> http</a:t>
            </a:r>
            <a:r>
              <a:rPr lang="en-US" sz="1000" dirty="0"/>
              <a:t>://www.vsto.org </a:t>
            </a:r>
            <a:endParaRPr lang="en-US" sz="1000" dirty="0" smtClean="0"/>
          </a:p>
          <a:p>
            <a:endParaRPr lang="en-US" sz="1000" dirty="0"/>
          </a:p>
          <a:p>
            <a:r>
              <a:rPr lang="en-US" sz="1000" dirty="0" smtClean="0"/>
              <a:t>McGuinness</a:t>
            </a:r>
            <a:r>
              <a:rPr lang="en-US" sz="1000" dirty="0"/>
              <a:t>, </a:t>
            </a:r>
            <a:r>
              <a:rPr lang="en-US" sz="1000" dirty="0" smtClean="0"/>
              <a:t>Lebo</a:t>
            </a:r>
            <a:r>
              <a:rPr lang="en-US" sz="1000" dirty="0"/>
              <a:t>, </a:t>
            </a:r>
            <a:r>
              <a:rPr lang="en-US" sz="1000" dirty="0" smtClean="0"/>
              <a:t>Ding</a:t>
            </a:r>
            <a:r>
              <a:rPr lang="en-US" sz="1000" dirty="0"/>
              <a:t>, </a:t>
            </a:r>
            <a:r>
              <a:rPr lang="en-US" sz="1000" dirty="0" smtClean="0"/>
              <a:t>McCusker</a:t>
            </a:r>
            <a:r>
              <a:rPr lang="en-US" sz="1000" dirty="0"/>
              <a:t>, </a:t>
            </a:r>
            <a:r>
              <a:rPr lang="en-US" sz="1000" dirty="0" smtClean="0"/>
              <a:t>Shaikh</a:t>
            </a:r>
            <a:r>
              <a:rPr lang="en-US" sz="1000" dirty="0"/>
              <a:t>, </a:t>
            </a:r>
            <a:r>
              <a:rPr lang="en-US" sz="1000" dirty="0" smtClean="0"/>
              <a:t>Moser</a:t>
            </a:r>
            <a:r>
              <a:rPr lang="en-US" sz="1000" dirty="0"/>
              <a:t>, </a:t>
            </a:r>
            <a:r>
              <a:rPr lang="en-US" sz="1000" dirty="0" smtClean="0"/>
              <a:t>Morgan</a:t>
            </a:r>
            <a:r>
              <a:rPr lang="en-US" sz="1000" dirty="0"/>
              <a:t>, </a:t>
            </a:r>
            <a:r>
              <a:rPr lang="en-US" sz="1000" dirty="0" err="1" smtClean="0"/>
              <a:t>Tatalovich</a:t>
            </a:r>
            <a:r>
              <a:rPr lang="en-US" sz="1000" dirty="0"/>
              <a:t>, </a:t>
            </a:r>
            <a:r>
              <a:rPr lang="en-US" sz="1000" dirty="0" smtClean="0"/>
              <a:t>Willis</a:t>
            </a:r>
            <a:r>
              <a:rPr lang="en-US" sz="1000" dirty="0"/>
              <a:t>, </a:t>
            </a:r>
            <a:r>
              <a:rPr lang="en-US" sz="1000" dirty="0" smtClean="0"/>
              <a:t>Hesse</a:t>
            </a:r>
            <a:r>
              <a:rPr lang="en-US" sz="1000" dirty="0"/>
              <a:t>, </a:t>
            </a:r>
            <a:r>
              <a:rPr lang="en-US" sz="1000" dirty="0" smtClean="0"/>
              <a:t>Contractor</a:t>
            </a:r>
            <a:r>
              <a:rPr lang="en-US" sz="1000" dirty="0"/>
              <a:t>, </a:t>
            </a:r>
            <a:r>
              <a:rPr lang="en-US" sz="1000" dirty="0" smtClean="0"/>
              <a:t>Courtney</a:t>
            </a:r>
            <a:r>
              <a:rPr lang="en-US" sz="1000" dirty="0"/>
              <a:t>: Towards Semantically Enabled Next Generation Community Health Information Portals: The PopSciGrid Pilot. HICSS 2012</a:t>
            </a:r>
            <a:r>
              <a:rPr lang="en-US" sz="1000" dirty="0" smtClean="0"/>
              <a:t>:</a:t>
            </a:r>
            <a:endParaRPr lang="en-US" dirty="0"/>
          </a:p>
        </p:txBody>
      </p:sp>
      <p:sp>
        <p:nvSpPr>
          <p:cNvPr id="7" name="Rectangle 6"/>
          <p:cNvSpPr/>
          <p:nvPr/>
        </p:nvSpPr>
        <p:spPr>
          <a:xfrm>
            <a:off x="4157592" y="5943600"/>
            <a:ext cx="4757808" cy="307777"/>
          </a:xfrm>
          <a:prstGeom prst="rect">
            <a:avLst/>
          </a:prstGeom>
        </p:spPr>
        <p:txBody>
          <a:bodyPr wrap="square">
            <a:spAutoFit/>
          </a:bodyPr>
          <a:lstStyle/>
          <a:p>
            <a:r>
              <a:rPr lang="en-US" sz="1400" u="sng" dirty="0">
                <a:hlinkClick r:id="rId4"/>
              </a:rPr>
              <a:t>http://tw.rpi.edu/web/doc/TWC_SemanticWebMethodology</a:t>
            </a:r>
            <a:endParaRPr lang="en-US" sz="1400" dirty="0"/>
          </a:p>
        </p:txBody>
      </p:sp>
    </p:spTree>
    <p:extLst>
      <p:ext uri="{BB962C8B-B14F-4D97-AF65-F5344CB8AC3E}">
        <p14:creationId xmlns:p14="http://schemas.microsoft.com/office/powerpoint/2010/main" val="337514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648"/>
            <a:ext cx="8229600" cy="1143000"/>
          </a:xfrm>
        </p:spPr>
        <p:txBody>
          <a:bodyPr/>
          <a:lstStyle/>
          <a:p>
            <a:r>
              <a:rPr lang="en-US" dirty="0" smtClean="0"/>
              <a:t>Vocabularies / Resources</a:t>
            </a:r>
            <a:endParaRPr lang="en-US" dirty="0"/>
          </a:p>
        </p:txBody>
      </p:sp>
      <p:sp>
        <p:nvSpPr>
          <p:cNvPr id="3" name="Content Placeholder 2"/>
          <p:cNvSpPr>
            <a:spLocks noGrp="1"/>
          </p:cNvSpPr>
          <p:nvPr>
            <p:ph sz="half" idx="1"/>
          </p:nvPr>
        </p:nvSpPr>
        <p:spPr>
          <a:xfrm>
            <a:off x="189186" y="1225028"/>
            <a:ext cx="8954813" cy="5328458"/>
          </a:xfrm>
        </p:spPr>
        <p:txBody>
          <a:bodyPr>
            <a:normAutofit/>
          </a:bodyPr>
          <a:lstStyle/>
          <a:p>
            <a:r>
              <a:rPr lang="en-US" dirty="0" smtClean="0"/>
              <a:t>Use Cases, data schemas, and advisors identify </a:t>
            </a:r>
            <a:r>
              <a:rPr lang="en-US" dirty="0"/>
              <a:t>starting </a:t>
            </a:r>
            <a:r>
              <a:rPr lang="en-US" dirty="0" smtClean="0"/>
              <a:t>points: </a:t>
            </a:r>
            <a:r>
              <a:rPr lang="en-US" dirty="0" smtClean="0">
                <a:hlinkClick r:id="rId3"/>
              </a:rPr>
              <a:t>http</a:t>
            </a:r>
            <a:r>
              <a:rPr lang="en-US" dirty="0">
                <a:hlinkClick r:id="rId3"/>
              </a:rPr>
              <a:t>://</a:t>
            </a:r>
            <a:r>
              <a:rPr lang="en-US" dirty="0" smtClean="0">
                <a:hlinkClick r:id="rId3"/>
              </a:rPr>
              <a:t>bit.ly/1LAjFyK</a:t>
            </a:r>
            <a:r>
              <a:rPr lang="en-US" dirty="0" smtClean="0"/>
              <a:t> </a:t>
            </a:r>
            <a:endParaRPr lang="en-US" sz="1700" dirty="0" smtClean="0"/>
          </a:p>
          <a:p>
            <a:r>
              <a:rPr lang="en-US" dirty="0" smtClean="0"/>
              <a:t>Mount Sinai/RPI has worked with many vocabularies and resources</a:t>
            </a:r>
          </a:p>
          <a:p>
            <a:r>
              <a:rPr lang="en-US" dirty="0" smtClean="0"/>
              <a:t>RPI has worked with many relevant vocabularies and resources:</a:t>
            </a:r>
          </a:p>
          <a:p>
            <a:pPr lvl="1"/>
            <a:r>
              <a:rPr lang="en-US" dirty="0" err="1" smtClean="0"/>
              <a:t>ReDrugS</a:t>
            </a:r>
            <a:r>
              <a:rPr lang="en-US" dirty="0" smtClean="0"/>
              <a:t>:  Bio2RDF, iRefIndex (and all protein-related subcomponents), GO, OMIM, </a:t>
            </a:r>
            <a:r>
              <a:rPr lang="en-US" dirty="0" err="1" smtClean="0"/>
              <a:t>UniProt</a:t>
            </a:r>
            <a:r>
              <a:rPr lang="en-US" dirty="0" smtClean="0"/>
              <a:t>, </a:t>
            </a:r>
            <a:r>
              <a:rPr lang="en-US" dirty="0" err="1" smtClean="0"/>
              <a:t>Drugbank</a:t>
            </a:r>
            <a:r>
              <a:rPr lang="en-US" dirty="0" smtClean="0"/>
              <a:t>, SIDER, </a:t>
            </a:r>
          </a:p>
          <a:p>
            <a:pPr lvl="1"/>
            <a:r>
              <a:rPr lang="en-US" dirty="0" err="1" smtClean="0"/>
              <a:t>SemNExT</a:t>
            </a:r>
            <a:r>
              <a:rPr lang="en-US" dirty="0" smtClean="0"/>
              <a:t>: </a:t>
            </a:r>
            <a:r>
              <a:rPr lang="en-US" dirty="0" err="1" smtClean="0"/>
              <a:t>Cortecon</a:t>
            </a:r>
            <a:r>
              <a:rPr lang="en-US" dirty="0" smtClean="0"/>
              <a:t>, GO, </a:t>
            </a:r>
            <a:r>
              <a:rPr lang="en-US" dirty="0" err="1" smtClean="0"/>
              <a:t>Ensembl</a:t>
            </a:r>
            <a:r>
              <a:rPr lang="en-US" dirty="0" smtClean="0"/>
              <a:t>, UMLS, NCBI gene, PROV, </a:t>
            </a:r>
            <a:r>
              <a:rPr lang="en-US" dirty="0" err="1" smtClean="0"/>
              <a:t>datacube</a:t>
            </a:r>
            <a:r>
              <a:rPr lang="en-US" dirty="0" smtClean="0"/>
              <a:t> vocabulary, String-DB, …</a:t>
            </a:r>
          </a:p>
          <a:p>
            <a:pPr lvl="1"/>
            <a:r>
              <a:rPr lang="en-US" dirty="0" smtClean="0"/>
              <a:t>MediNet: UMLS, SNOMED-CT,  ICU logs, health bulletin boards, ….</a:t>
            </a:r>
          </a:p>
          <a:p>
            <a:pPr marL="0" indent="0">
              <a:buNone/>
            </a:pPr>
            <a:endParaRPr lang="en-US" dirty="0" smtClean="0"/>
          </a:p>
        </p:txBody>
      </p:sp>
      <p:sp>
        <p:nvSpPr>
          <p:cNvPr id="4" name="Content Placeholder 3"/>
          <p:cNvSpPr>
            <a:spLocks noGrp="1"/>
          </p:cNvSpPr>
          <p:nvPr>
            <p:ph sz="half" idx="2"/>
          </p:nvPr>
        </p:nvSpPr>
        <p:spPr>
          <a:xfrm>
            <a:off x="8001000" y="7010400"/>
            <a:ext cx="1424796" cy="1581509"/>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210663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76200"/>
            <a:ext cx="8229600" cy="1143000"/>
          </a:xfrm>
        </p:spPr>
        <p:txBody>
          <a:bodyPr/>
          <a:lstStyle/>
          <a:p>
            <a:r>
              <a:rPr lang="en-US" dirty="0" smtClean="0"/>
              <a:t>Outreach, Input, Scoping</a:t>
            </a:r>
            <a:endParaRPr lang="en-US" dirty="0"/>
          </a:p>
        </p:txBody>
      </p:sp>
      <p:sp>
        <p:nvSpPr>
          <p:cNvPr id="3" name="Content Placeholder 2"/>
          <p:cNvSpPr>
            <a:spLocks noGrp="1"/>
          </p:cNvSpPr>
          <p:nvPr>
            <p:ph sz="half" idx="1"/>
          </p:nvPr>
        </p:nvSpPr>
        <p:spPr>
          <a:xfrm>
            <a:off x="228600" y="990600"/>
            <a:ext cx="8497612" cy="5328458"/>
          </a:xfrm>
        </p:spPr>
        <p:txBody>
          <a:bodyPr>
            <a:normAutofit lnSpcReduction="10000"/>
          </a:bodyPr>
          <a:lstStyle/>
          <a:p>
            <a:pPr marL="0" indent="0">
              <a:buNone/>
            </a:pPr>
            <a:endParaRPr lang="en-US" dirty="0" smtClean="0"/>
          </a:p>
          <a:p>
            <a:r>
              <a:rPr lang="en-US" dirty="0" smtClean="0"/>
              <a:t>Data Standards Working Group</a:t>
            </a:r>
          </a:p>
          <a:p>
            <a:r>
              <a:rPr lang="en-US" dirty="0" smtClean="0"/>
              <a:t>Workshops:  3 planned</a:t>
            </a:r>
          </a:p>
          <a:p>
            <a:r>
              <a:rPr lang="en-US" dirty="0" smtClean="0"/>
              <a:t>Publish early and often – Web Observatory portal</a:t>
            </a:r>
          </a:p>
          <a:p>
            <a:pPr lvl="1"/>
            <a:r>
              <a:rPr lang="en-US" dirty="0" smtClean="0"/>
              <a:t>Downloadable ontologies (also plan to publish to </a:t>
            </a:r>
            <a:r>
              <a:rPr lang="en-US" dirty="0" err="1" smtClean="0"/>
              <a:t>bioportal</a:t>
            </a:r>
            <a:r>
              <a:rPr lang="en-US" dirty="0" smtClean="0"/>
              <a:t>)</a:t>
            </a:r>
          </a:p>
          <a:p>
            <a:pPr lvl="1"/>
            <a:r>
              <a:rPr lang="en-US" dirty="0" err="1" smtClean="0"/>
              <a:t>Browsable</a:t>
            </a:r>
            <a:r>
              <a:rPr lang="en-US" dirty="0" smtClean="0"/>
              <a:t> </a:t>
            </a:r>
          </a:p>
          <a:p>
            <a:pPr lvl="1"/>
            <a:r>
              <a:rPr lang="en-US" dirty="0" smtClean="0"/>
              <a:t>High level conceptual maps (</a:t>
            </a:r>
            <a:r>
              <a:rPr lang="en-US" dirty="0" err="1" smtClean="0"/>
              <a:t>cmaps</a:t>
            </a:r>
            <a:r>
              <a:rPr lang="en-US" dirty="0" smtClean="0"/>
              <a:t>)</a:t>
            </a:r>
          </a:p>
          <a:p>
            <a:pPr lvl="1"/>
            <a:r>
              <a:rPr lang="en-US" dirty="0" smtClean="0"/>
              <a:t>Plan to put up a wiki to support input</a:t>
            </a:r>
          </a:p>
          <a:p>
            <a:pPr lvl="1"/>
            <a:r>
              <a:rPr lang="en-US" dirty="0" smtClean="0"/>
              <a:t>Transdisciplinary leadership helps with outreach to many communities</a:t>
            </a:r>
          </a:p>
          <a:p>
            <a:pPr lvl="1"/>
            <a:r>
              <a:rPr lang="en-US" dirty="0" smtClean="0"/>
              <a:t>Leverage linkages to active communities such as Healthy Birth, Growth, and Development Knowledge Integration, …</a:t>
            </a:r>
          </a:p>
          <a:p>
            <a:pPr lvl="1"/>
            <a:endParaRPr lang="en-US" dirty="0" smtClean="0"/>
          </a:p>
        </p:txBody>
      </p:sp>
      <p:sp>
        <p:nvSpPr>
          <p:cNvPr id="4" name="Content Placeholder 3"/>
          <p:cNvSpPr>
            <a:spLocks noGrp="1"/>
          </p:cNvSpPr>
          <p:nvPr>
            <p:ph sz="half" idx="2"/>
          </p:nvPr>
        </p:nvSpPr>
        <p:spPr>
          <a:xfrm>
            <a:off x="9982200" y="1295400"/>
            <a:ext cx="1424796" cy="1581509"/>
          </a:xfrm>
        </p:spPr>
        <p:txBody>
          <a:bodyPr>
            <a:normAutofit lnSpcReduction="10000"/>
          </a:bodyPr>
          <a:lstStyle/>
          <a:p>
            <a:pPr marL="0" indent="0">
              <a:buNone/>
            </a:pPr>
            <a:r>
              <a:rPr lang="en-US" dirty="0" smtClean="0"/>
              <a:t> </a:t>
            </a:r>
            <a:endParaRPr lang="en-US" dirty="0"/>
          </a:p>
        </p:txBody>
      </p:sp>
    </p:spTree>
    <p:extLst>
      <p:ext uri="{BB962C8B-B14F-4D97-AF65-F5344CB8AC3E}">
        <p14:creationId xmlns:p14="http://schemas.microsoft.com/office/powerpoint/2010/main" val="311424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81000" y="275167"/>
            <a:ext cx="8394900" cy="44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a:solidFill>
                  <a:srgbClr val="000000"/>
                </a:solidFill>
              </a:rPr>
              <a:t>DOMAIN-DRIVEN </a:t>
            </a:r>
            <a:r>
              <a:rPr lang="en-US" sz="1400" b="1" i="0" u="none" strike="noStrike" cap="none" baseline="0">
                <a:solidFill>
                  <a:srgbClr val="000000"/>
                </a:solidFill>
                <a:latin typeface="Arial"/>
                <a:ea typeface="Arial"/>
                <a:cs typeface="Arial"/>
                <a:sym typeface="Arial"/>
                <a:rtl val="0"/>
              </a:rPr>
              <a:t>ONTOLOGY DEVELOPMENT: SOURCES, WORKFLOW, TOOLS, INTEGRATI</a:t>
            </a:r>
            <a:r>
              <a:rPr lang="en-US" sz="1400" b="1">
                <a:solidFill>
                  <a:srgbClr val="000000"/>
                </a:solidFill>
                <a:rtl val="0"/>
              </a:rPr>
              <a:t>ON</a:t>
            </a:r>
          </a:p>
        </p:txBody>
      </p:sp>
      <p:sp>
        <p:nvSpPr>
          <p:cNvPr id="63" name="Shape 63"/>
          <p:cNvSpPr/>
          <p:nvPr/>
        </p:nvSpPr>
        <p:spPr>
          <a:xfrm>
            <a:off x="7687376" y="975733"/>
            <a:ext cx="1393799" cy="2288000"/>
          </a:xfrm>
          <a:prstGeom prst="roundRect">
            <a:avLst>
              <a:gd name="adj" fmla="val 16667"/>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 name="Shape 64"/>
          <p:cNvSpPr/>
          <p:nvPr/>
        </p:nvSpPr>
        <p:spPr>
          <a:xfrm>
            <a:off x="373751" y="1555567"/>
            <a:ext cx="1682999" cy="960399"/>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rtl="0">
              <a:lnSpc>
                <a:spcPct val="100000"/>
              </a:lnSpc>
              <a:spcBef>
                <a:spcPts val="0"/>
              </a:spcBef>
              <a:spcAft>
                <a:spcPts val="0"/>
              </a:spcAft>
              <a:buClr>
                <a:srgbClr val="000000"/>
              </a:buClr>
              <a:buSzPct val="25000"/>
              <a:buFont typeface="Arial"/>
              <a:buNone/>
            </a:pPr>
            <a:r>
              <a:rPr lang="en-US" sz="1000" b="1"/>
              <a:t>Use Cases [1]</a:t>
            </a:r>
          </a:p>
          <a:p>
            <a:pPr marR="0" lvl="0" rtl="0">
              <a:lnSpc>
                <a:spcPct val="100000"/>
              </a:lnSpc>
              <a:spcBef>
                <a:spcPts val="0"/>
              </a:spcBef>
              <a:spcAft>
                <a:spcPts val="0"/>
              </a:spcAft>
              <a:buNone/>
            </a:pPr>
            <a:r>
              <a:rPr lang="en-US" sz="900" b="1"/>
              <a:t>* Driving Questions</a:t>
            </a:r>
          </a:p>
          <a:p>
            <a:pPr marR="0" lvl="0" rtl="0">
              <a:lnSpc>
                <a:spcPct val="100000"/>
              </a:lnSpc>
              <a:spcBef>
                <a:spcPts val="0"/>
              </a:spcBef>
              <a:spcAft>
                <a:spcPts val="0"/>
              </a:spcAft>
              <a:buNone/>
            </a:pPr>
            <a:r>
              <a:rPr lang="en-US" sz="900" b="1"/>
              <a:t>* Resource Discovery</a:t>
            </a:r>
          </a:p>
          <a:p>
            <a:pPr marR="0" lvl="0" rtl="0">
              <a:lnSpc>
                <a:spcPct val="100000"/>
              </a:lnSpc>
              <a:spcBef>
                <a:spcPts val="0"/>
              </a:spcBef>
              <a:spcAft>
                <a:spcPts val="0"/>
              </a:spcAft>
              <a:buNone/>
            </a:pPr>
            <a:r>
              <a:rPr lang="en-US" sz="900" b="1"/>
              <a:t>* User Stories</a:t>
            </a:r>
            <a:br>
              <a:rPr lang="en-US" sz="900" b="1"/>
            </a:br>
            <a:endParaRPr lang="en-US" sz="900" b="1"/>
          </a:p>
        </p:txBody>
      </p:sp>
      <p:sp>
        <p:nvSpPr>
          <p:cNvPr id="65" name="Shape 65"/>
          <p:cNvSpPr/>
          <p:nvPr/>
        </p:nvSpPr>
        <p:spPr>
          <a:xfrm>
            <a:off x="373751" y="2665412"/>
            <a:ext cx="1682999" cy="6132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900" b="1"/>
              <a:t>Existing Ontologies</a:t>
            </a:r>
            <a:br>
              <a:rPr lang="en-US" sz="900" b="1"/>
            </a:br>
            <a:r>
              <a:rPr lang="en-US" sz="900" b="1"/>
              <a:t>&amp; Vocabularies [1]</a:t>
            </a:r>
          </a:p>
        </p:txBody>
      </p:sp>
      <p:sp>
        <p:nvSpPr>
          <p:cNvPr id="66" name="Shape 66"/>
          <p:cNvSpPr/>
          <p:nvPr/>
        </p:nvSpPr>
        <p:spPr>
          <a:xfrm>
            <a:off x="373751" y="4710952"/>
            <a:ext cx="1682999" cy="5248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i="0" u="none" strike="noStrike" cap="none" baseline="0">
                <a:solidFill>
                  <a:srgbClr val="000000"/>
                </a:solidFill>
                <a:latin typeface="Arial"/>
                <a:ea typeface="Arial"/>
                <a:cs typeface="Arial"/>
                <a:sym typeface="Arial"/>
              </a:rPr>
              <a:t>Expert </a:t>
            </a:r>
            <a:r>
              <a:rPr lang="en-US" sz="1000" b="1">
                <a:solidFill>
                  <a:schemeClr val="dk1"/>
                </a:solidFill>
              </a:rPr>
              <a:t>Interviews</a:t>
            </a:r>
            <a:br>
              <a:rPr lang="en-US" sz="1000" b="1">
                <a:solidFill>
                  <a:schemeClr val="dk1"/>
                </a:solidFill>
              </a:rPr>
            </a:br>
            <a:r>
              <a:rPr lang="en-US" sz="1000" i="0" u="none" strike="noStrike" cap="none" baseline="0">
                <a:solidFill>
                  <a:srgbClr val="000000"/>
                </a:solidFill>
                <a:latin typeface="Arial"/>
                <a:ea typeface="Arial"/>
                <a:cs typeface="Arial"/>
                <a:sym typeface="Arial"/>
              </a:rPr>
              <a:t>(Internal </a:t>
            </a:r>
            <a:r>
              <a:rPr lang="en-US" sz="1000"/>
              <a:t>Team)</a:t>
            </a:r>
            <a:r>
              <a:rPr lang="en-US" sz="1000" i="0" u="none" strike="noStrike" cap="none" baseline="0">
                <a:solidFill>
                  <a:srgbClr val="000000"/>
                </a:solidFill>
                <a:latin typeface="Arial"/>
                <a:ea typeface="Arial"/>
                <a:cs typeface="Arial"/>
                <a:sym typeface="Arial"/>
              </a:rPr>
              <a:t> </a:t>
            </a:r>
          </a:p>
        </p:txBody>
      </p:sp>
      <p:sp>
        <p:nvSpPr>
          <p:cNvPr id="67" name="Shape 67"/>
          <p:cNvSpPr/>
          <p:nvPr/>
        </p:nvSpPr>
        <p:spPr>
          <a:xfrm>
            <a:off x="373751" y="5385200"/>
            <a:ext cx="1682999" cy="6132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Expert </a:t>
            </a:r>
            <a:r>
              <a:rPr lang="en-US" sz="1000" b="1">
                <a:solidFill>
                  <a:schemeClr val="dk1"/>
                </a:solidFill>
              </a:rPr>
              <a:t>Collaboration</a:t>
            </a:r>
            <a:br>
              <a:rPr lang="en-US" sz="1000" b="1">
                <a:solidFill>
                  <a:schemeClr val="dk1"/>
                </a:solidFill>
              </a:rPr>
            </a:br>
            <a:r>
              <a:rPr lang="en-US" sz="1000"/>
              <a:t>(External community) </a:t>
            </a:r>
          </a:p>
        </p:txBody>
      </p:sp>
      <p:sp>
        <p:nvSpPr>
          <p:cNvPr id="68" name="Shape 68"/>
          <p:cNvSpPr txBox="1"/>
          <p:nvPr/>
        </p:nvSpPr>
        <p:spPr>
          <a:xfrm>
            <a:off x="2655700" y="1895316"/>
            <a:ext cx="1110000" cy="708000"/>
          </a:xfrm>
          <a:prstGeom prst="rect">
            <a:avLst/>
          </a:prstGeom>
          <a:solidFill>
            <a:schemeClr val="lt2"/>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i="0" u="none" strike="noStrike" cap="none" baseline="0">
                <a:solidFill>
                  <a:srgbClr val="000000"/>
                </a:solidFill>
                <a:latin typeface="Arial"/>
                <a:ea typeface="Arial"/>
                <a:cs typeface="Arial"/>
                <a:sym typeface="Arial"/>
              </a:rPr>
              <a:t>Concepts</a:t>
            </a:r>
            <a:br>
              <a:rPr lang="en-US" sz="1000" b="1" i="0" u="none" strike="noStrike" cap="none" baseline="0">
                <a:solidFill>
                  <a:srgbClr val="000000"/>
                </a:solidFill>
                <a:latin typeface="Arial"/>
                <a:ea typeface="Arial"/>
                <a:cs typeface="Arial"/>
                <a:sym typeface="Arial"/>
              </a:rPr>
            </a:br>
            <a:r>
              <a:rPr lang="en-US" sz="1000" b="1" i="0" u="none" strike="noStrike" cap="none" baseline="0">
                <a:solidFill>
                  <a:srgbClr val="000000"/>
                </a:solidFill>
                <a:latin typeface="Arial"/>
                <a:ea typeface="Arial"/>
                <a:cs typeface="Arial"/>
                <a:sym typeface="Arial"/>
              </a:rPr>
              <a:t>Spreadsheet</a:t>
            </a:r>
            <a:r>
              <a:rPr lang="en-US" sz="1000" b="1"/>
              <a:t>[2]</a:t>
            </a:r>
          </a:p>
        </p:txBody>
      </p:sp>
      <p:sp>
        <p:nvSpPr>
          <p:cNvPr id="69" name="Shape 69"/>
          <p:cNvSpPr txBox="1"/>
          <p:nvPr/>
        </p:nvSpPr>
        <p:spPr>
          <a:xfrm>
            <a:off x="3108375" y="4012357"/>
            <a:ext cx="1110000" cy="8384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Ontology</a:t>
            </a:r>
            <a:r>
              <a:rPr lang="en-US" sz="1000" b="1" i="0" u="none" strike="noStrike" cap="none" baseline="0">
                <a:solidFill>
                  <a:srgbClr val="000000"/>
                </a:solidFill>
                <a:latin typeface="Arial"/>
                <a:ea typeface="Arial"/>
                <a:cs typeface="Arial"/>
                <a:sym typeface="Arial"/>
              </a:rPr>
              <a:t/>
            </a:r>
            <a:br>
              <a:rPr lang="en-US" sz="1000" b="1" i="0" u="none" strike="noStrike" cap="none" baseline="0">
                <a:solidFill>
                  <a:srgbClr val="000000"/>
                </a:solidFill>
                <a:latin typeface="Arial"/>
                <a:ea typeface="Arial"/>
                <a:cs typeface="Arial"/>
                <a:sym typeface="Arial"/>
              </a:rPr>
            </a:br>
            <a:r>
              <a:rPr lang="en-US" sz="1000" b="1"/>
              <a:t>C</a:t>
            </a:r>
            <a:r>
              <a:rPr lang="en-US" sz="1000" b="1" i="0" u="none" strike="noStrike" cap="none" baseline="0">
                <a:solidFill>
                  <a:srgbClr val="000000"/>
                </a:solidFill>
                <a:latin typeface="Arial"/>
                <a:ea typeface="Arial"/>
                <a:cs typeface="Arial"/>
                <a:sym typeface="Arial"/>
              </a:rPr>
              <a:t>uration</a:t>
            </a:r>
          </a:p>
          <a:p>
            <a:pPr marL="0" marR="0" lvl="0" indent="0" algn="ctr" rtl="0">
              <a:lnSpc>
                <a:spcPct val="100000"/>
              </a:lnSpc>
              <a:spcBef>
                <a:spcPts val="0"/>
              </a:spcBef>
              <a:spcAft>
                <a:spcPts val="0"/>
              </a:spcAft>
              <a:buClr>
                <a:srgbClr val="000000"/>
              </a:buClr>
              <a:buSzPct val="25000"/>
              <a:buFont typeface="Arial"/>
              <a:buNone/>
            </a:pPr>
            <a:r>
              <a:rPr lang="en-US" sz="1000"/>
              <a:t>(ongoing)</a:t>
            </a:r>
          </a:p>
        </p:txBody>
      </p:sp>
      <p:sp>
        <p:nvSpPr>
          <p:cNvPr id="70" name="Shape 70"/>
          <p:cNvSpPr/>
          <p:nvPr/>
        </p:nvSpPr>
        <p:spPr>
          <a:xfrm>
            <a:off x="2621476" y="5352601"/>
            <a:ext cx="2083799" cy="1235999"/>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1" i="0" u="none" strike="noStrike" cap="none" baseline="0">
                <a:solidFill>
                  <a:srgbClr val="000000"/>
                </a:solidFill>
                <a:latin typeface="Arial"/>
                <a:ea typeface="Arial"/>
                <a:cs typeface="Arial"/>
                <a:sym typeface="Arial"/>
              </a:rPr>
              <a:t>Reviewers</a:t>
            </a:r>
            <a:r>
              <a:rPr lang="en-US" sz="1000" b="1"/>
              <a:t> &amp; </a:t>
            </a:r>
            <a:r>
              <a:rPr lang="en-US" sz="1000" b="1" i="0" u="none" strike="noStrike" cap="none" baseline="0">
                <a:solidFill>
                  <a:srgbClr val="000000"/>
                </a:solidFill>
                <a:latin typeface="Arial"/>
                <a:ea typeface="Arial"/>
                <a:cs typeface="Arial"/>
                <a:sym typeface="Arial"/>
              </a:rPr>
              <a:t>Curators</a:t>
            </a:r>
            <a:r>
              <a:rPr lang="en-US" sz="1000" b="0" i="0" u="none" strike="noStrike" cap="none" baseline="0">
                <a:solidFill>
                  <a:srgbClr val="000000"/>
                </a:solidFill>
                <a:latin typeface="Arial"/>
                <a:ea typeface="Arial"/>
                <a:cs typeface="Arial"/>
                <a:sym typeface="Arial"/>
              </a:rPr>
              <a:t/>
            </a:r>
            <a:br>
              <a:rPr lang="en-US" sz="1000" b="0" i="0" u="none" strike="noStrike" cap="none" baseline="0">
                <a:solidFill>
                  <a:srgbClr val="000000"/>
                </a:solidFill>
                <a:latin typeface="Arial"/>
                <a:ea typeface="Arial"/>
                <a:cs typeface="Arial"/>
                <a:sym typeface="Arial"/>
              </a:rPr>
            </a:br>
            <a:r>
              <a:rPr lang="en-US" sz="900"/>
              <a:t>*</a:t>
            </a:r>
            <a:r>
              <a:rPr lang="en-US" sz="900" b="0" i="0" u="none" strike="noStrike" cap="none" baseline="0">
                <a:solidFill>
                  <a:srgbClr val="000000"/>
                </a:solidFill>
                <a:latin typeface="Arial"/>
                <a:ea typeface="Arial"/>
                <a:cs typeface="Arial"/>
                <a:sym typeface="Arial"/>
              </a:rPr>
              <a:t> </a:t>
            </a:r>
            <a:r>
              <a:rPr lang="en-US" sz="900">
                <a:solidFill>
                  <a:schemeClr val="dk1"/>
                </a:solidFill>
              </a:rPr>
              <a:t>Ontology Development Team</a:t>
            </a:r>
            <a:br>
              <a:rPr lang="en-US" sz="900">
                <a:solidFill>
                  <a:schemeClr val="dk1"/>
                </a:solidFill>
              </a:rPr>
            </a:br>
            <a:r>
              <a:rPr lang="en-US" sz="900">
                <a:solidFill>
                  <a:schemeClr val="dk1"/>
                </a:solidFill>
              </a:rPr>
              <a:t>* </a:t>
            </a:r>
            <a:r>
              <a:rPr lang="en-US" sz="900"/>
              <a:t>Domain collaborators</a:t>
            </a:r>
          </a:p>
          <a:p>
            <a:pPr marL="0" marR="0" lvl="0" indent="0" algn="l" rtl="0">
              <a:lnSpc>
                <a:spcPct val="100000"/>
              </a:lnSpc>
              <a:spcBef>
                <a:spcPts val="0"/>
              </a:spcBef>
              <a:spcAft>
                <a:spcPts val="0"/>
              </a:spcAft>
              <a:buClr>
                <a:srgbClr val="000000"/>
              </a:buClr>
              <a:buSzPct val="25000"/>
              <a:buFont typeface="Arial"/>
              <a:buNone/>
            </a:pPr>
            <a:r>
              <a:rPr lang="en-US" sz="900"/>
              <a:t>* Invited experts (domain, ontology)</a:t>
            </a:r>
            <a:br>
              <a:rPr lang="en-US" sz="900"/>
            </a:br>
            <a:r>
              <a:rPr lang="en-US" sz="900"/>
              <a:t>* "Consumers" (data analysts)</a:t>
            </a:r>
          </a:p>
        </p:txBody>
      </p:sp>
      <p:sp>
        <p:nvSpPr>
          <p:cNvPr id="71" name="Shape 71"/>
          <p:cNvSpPr txBox="1"/>
          <p:nvPr/>
        </p:nvSpPr>
        <p:spPr>
          <a:xfrm>
            <a:off x="7915225" y="1206074"/>
            <a:ext cx="938100" cy="960399"/>
          </a:xfrm>
          <a:prstGeom prst="rect">
            <a:avLst/>
          </a:prstGeom>
          <a:solidFill>
            <a:srgbClr val="D9D9D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Knowledge</a:t>
            </a:r>
            <a:br>
              <a:rPr lang="en-US" sz="1000" b="1"/>
            </a:br>
            <a:r>
              <a:rPr lang="en-US" sz="1000" b="1"/>
              <a:t>Base</a:t>
            </a:r>
            <a:br>
              <a:rPr lang="en-US" sz="1000" b="1"/>
            </a:br>
            <a:r>
              <a:rPr lang="en-US" sz="1000" b="1"/>
              <a:t>Integration</a:t>
            </a:r>
          </a:p>
        </p:txBody>
      </p:sp>
      <p:sp>
        <p:nvSpPr>
          <p:cNvPr id="72" name="Shape 72"/>
          <p:cNvSpPr txBox="1"/>
          <p:nvPr/>
        </p:nvSpPr>
        <p:spPr>
          <a:xfrm>
            <a:off x="7915225" y="2374149"/>
            <a:ext cx="938100" cy="708000"/>
          </a:xfrm>
          <a:prstGeom prst="rect">
            <a:avLst/>
          </a:prstGeom>
          <a:solidFill>
            <a:srgbClr val="D9D9D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Repository</a:t>
            </a:r>
            <a:br>
              <a:rPr lang="en-US" sz="1000" b="1"/>
            </a:br>
            <a:r>
              <a:rPr lang="en-US" sz="1000" b="1"/>
              <a:t>Integration</a:t>
            </a:r>
          </a:p>
        </p:txBody>
      </p:sp>
      <p:cxnSp>
        <p:nvCxnSpPr>
          <p:cNvPr id="73" name="Shape 73"/>
          <p:cNvCxnSpPr>
            <a:stCxn id="74" idx="3"/>
            <a:endCxn id="71" idx="1"/>
          </p:cNvCxnSpPr>
          <p:nvPr/>
        </p:nvCxnSpPr>
        <p:spPr>
          <a:xfrm rot="10800000" flipH="1">
            <a:off x="7113899" y="1686116"/>
            <a:ext cx="801300" cy="563200"/>
          </a:xfrm>
          <a:prstGeom prst="bentConnector3">
            <a:avLst>
              <a:gd name="adj1" fmla="val 50002"/>
            </a:avLst>
          </a:prstGeom>
          <a:noFill/>
          <a:ln w="19050" cap="flat" cmpd="sng">
            <a:solidFill>
              <a:schemeClr val="dk2"/>
            </a:solidFill>
            <a:prstDash val="solid"/>
            <a:round/>
            <a:headEnd type="none" w="lg" len="lg"/>
            <a:tailEnd type="triangle" w="lg" len="lg"/>
          </a:ln>
        </p:spPr>
      </p:cxnSp>
      <p:cxnSp>
        <p:nvCxnSpPr>
          <p:cNvPr id="75" name="Shape 75"/>
          <p:cNvCxnSpPr>
            <a:stCxn id="74" idx="3"/>
            <a:endCxn id="72" idx="1"/>
          </p:cNvCxnSpPr>
          <p:nvPr/>
        </p:nvCxnSpPr>
        <p:spPr>
          <a:xfrm>
            <a:off x="7113899" y="2249316"/>
            <a:ext cx="801300" cy="478800"/>
          </a:xfrm>
          <a:prstGeom prst="bentConnector3">
            <a:avLst>
              <a:gd name="adj1" fmla="val 50002"/>
            </a:avLst>
          </a:prstGeom>
          <a:noFill/>
          <a:ln w="19050" cap="flat" cmpd="sng">
            <a:solidFill>
              <a:schemeClr val="dk2"/>
            </a:solidFill>
            <a:prstDash val="solid"/>
            <a:round/>
            <a:headEnd type="none" w="lg" len="lg"/>
            <a:tailEnd type="triangle" w="lg" len="lg"/>
          </a:ln>
        </p:spPr>
      </p:cxnSp>
      <p:sp>
        <p:nvSpPr>
          <p:cNvPr id="76" name="Shape 76"/>
          <p:cNvSpPr txBox="1"/>
          <p:nvPr/>
        </p:nvSpPr>
        <p:spPr>
          <a:xfrm>
            <a:off x="7687376" y="3906558"/>
            <a:ext cx="1393799" cy="10499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Knowledge-</a:t>
            </a:r>
            <a:br>
              <a:rPr lang="en-US" sz="1000" b="1"/>
            </a:br>
            <a:r>
              <a:rPr lang="en-US" sz="1000" b="1"/>
              <a:t>Enhanced</a:t>
            </a:r>
            <a:br>
              <a:rPr lang="en-US" sz="1000" b="1"/>
            </a:br>
            <a:r>
              <a:rPr lang="en-US" sz="1000" b="1"/>
              <a:t>Search</a:t>
            </a:r>
          </a:p>
        </p:txBody>
      </p:sp>
      <p:cxnSp>
        <p:nvCxnSpPr>
          <p:cNvPr id="77" name="Shape 77"/>
          <p:cNvCxnSpPr>
            <a:stCxn id="78" idx="3"/>
            <a:endCxn id="76" idx="1"/>
          </p:cNvCxnSpPr>
          <p:nvPr/>
        </p:nvCxnSpPr>
        <p:spPr>
          <a:xfrm>
            <a:off x="7113899" y="4431557"/>
            <a:ext cx="573600" cy="800"/>
          </a:xfrm>
          <a:prstGeom prst="bentConnector3">
            <a:avLst>
              <a:gd name="adj1" fmla="val 49989"/>
            </a:avLst>
          </a:prstGeom>
          <a:noFill/>
          <a:ln w="19050" cap="flat" cmpd="sng">
            <a:solidFill>
              <a:schemeClr val="dk2"/>
            </a:solidFill>
            <a:prstDash val="solid"/>
            <a:round/>
            <a:headEnd type="none" w="lg" len="lg"/>
            <a:tailEnd type="triangle" w="lg" len="lg"/>
          </a:ln>
        </p:spPr>
      </p:cxnSp>
      <p:cxnSp>
        <p:nvCxnSpPr>
          <p:cNvPr id="79" name="Shape 79"/>
          <p:cNvCxnSpPr>
            <a:stCxn id="70" idx="0"/>
            <a:endCxn id="69" idx="2"/>
          </p:cNvCxnSpPr>
          <p:nvPr/>
        </p:nvCxnSpPr>
        <p:spPr>
          <a:xfrm rot="-5400000">
            <a:off x="3412674" y="5101300"/>
            <a:ext cx="502000" cy="600"/>
          </a:xfrm>
          <a:prstGeom prst="bentConnector3">
            <a:avLst>
              <a:gd name="adj1" fmla="val 49984"/>
            </a:avLst>
          </a:prstGeom>
          <a:noFill/>
          <a:ln w="19050" cap="flat" cmpd="sng">
            <a:solidFill>
              <a:schemeClr val="dk2"/>
            </a:solidFill>
            <a:prstDash val="solid"/>
            <a:round/>
            <a:headEnd type="none" w="lg" len="lg"/>
            <a:tailEnd type="triangle" w="lg" len="lg"/>
          </a:ln>
        </p:spPr>
      </p:cxnSp>
      <p:cxnSp>
        <p:nvCxnSpPr>
          <p:cNvPr id="80" name="Shape 80"/>
          <p:cNvCxnSpPr>
            <a:stCxn id="69" idx="3"/>
            <a:endCxn id="78" idx="1"/>
          </p:cNvCxnSpPr>
          <p:nvPr/>
        </p:nvCxnSpPr>
        <p:spPr>
          <a:xfrm>
            <a:off x="4218375" y="4431557"/>
            <a:ext cx="1149300" cy="800"/>
          </a:xfrm>
          <a:prstGeom prst="bentConnector3">
            <a:avLst>
              <a:gd name="adj1" fmla="val 49997"/>
            </a:avLst>
          </a:prstGeom>
          <a:noFill/>
          <a:ln w="19050" cap="flat" cmpd="sng">
            <a:solidFill>
              <a:schemeClr val="dk2"/>
            </a:solidFill>
            <a:prstDash val="solid"/>
            <a:round/>
            <a:headEnd type="none" w="lg" len="lg"/>
            <a:tailEnd type="triangle" w="lg" len="lg"/>
          </a:ln>
        </p:spPr>
      </p:cxnSp>
      <p:cxnSp>
        <p:nvCxnSpPr>
          <p:cNvPr id="81" name="Shape 81"/>
          <p:cNvCxnSpPr>
            <a:stCxn id="78" idx="2"/>
            <a:endCxn id="70" idx="3"/>
          </p:cNvCxnSpPr>
          <p:nvPr/>
        </p:nvCxnSpPr>
        <p:spPr>
          <a:xfrm rot="5400000">
            <a:off x="5012449" y="4742457"/>
            <a:ext cx="921200" cy="1535400"/>
          </a:xfrm>
          <a:prstGeom prst="bentConnector2">
            <a:avLst/>
          </a:prstGeom>
          <a:noFill/>
          <a:ln w="19050" cap="flat" cmpd="sng">
            <a:solidFill>
              <a:schemeClr val="dk2"/>
            </a:solidFill>
            <a:prstDash val="solid"/>
            <a:round/>
            <a:headEnd type="none" w="lg" len="lg"/>
            <a:tailEnd type="triangle" w="lg" len="lg"/>
          </a:ln>
        </p:spPr>
      </p:cxnSp>
      <p:cxnSp>
        <p:nvCxnSpPr>
          <p:cNvPr id="82" name="Shape 82"/>
          <p:cNvCxnSpPr>
            <a:stCxn id="74" idx="2"/>
            <a:endCxn id="78" idx="0"/>
          </p:cNvCxnSpPr>
          <p:nvPr/>
        </p:nvCxnSpPr>
        <p:spPr>
          <a:xfrm>
            <a:off x="6240749" y="2867316"/>
            <a:ext cx="0" cy="946400"/>
          </a:xfrm>
          <a:prstGeom prst="straightConnector1">
            <a:avLst/>
          </a:prstGeom>
          <a:noFill/>
          <a:ln w="19050" cap="flat" cmpd="sng">
            <a:solidFill>
              <a:schemeClr val="dk2"/>
            </a:solidFill>
            <a:prstDash val="solid"/>
            <a:round/>
            <a:headEnd type="triangle" w="lg" len="lg"/>
            <a:tailEnd type="triangle" w="lg" len="lg"/>
          </a:ln>
        </p:spPr>
      </p:cxnSp>
      <p:cxnSp>
        <p:nvCxnSpPr>
          <p:cNvPr id="83" name="Shape 83"/>
          <p:cNvCxnSpPr>
            <a:stCxn id="76" idx="0"/>
            <a:endCxn id="63" idx="2"/>
          </p:cNvCxnSpPr>
          <p:nvPr/>
        </p:nvCxnSpPr>
        <p:spPr>
          <a:xfrm rot="-5400000">
            <a:off x="8063174" y="3584857"/>
            <a:ext cx="642800" cy="600"/>
          </a:xfrm>
          <a:prstGeom prst="bentConnector3">
            <a:avLst>
              <a:gd name="adj1" fmla="val 50002"/>
            </a:avLst>
          </a:prstGeom>
          <a:noFill/>
          <a:ln w="9525" cap="flat" cmpd="sng">
            <a:solidFill>
              <a:schemeClr val="dk2"/>
            </a:solidFill>
            <a:prstDash val="solid"/>
            <a:round/>
            <a:headEnd type="none" w="lg" len="lg"/>
            <a:tailEnd type="triangle" w="lg" len="lg"/>
          </a:ln>
        </p:spPr>
      </p:cxnSp>
      <p:cxnSp>
        <p:nvCxnSpPr>
          <p:cNvPr id="84" name="Shape 84"/>
          <p:cNvCxnSpPr>
            <a:stCxn id="64" idx="3"/>
            <a:endCxn id="68" idx="1"/>
          </p:cNvCxnSpPr>
          <p:nvPr/>
        </p:nvCxnSpPr>
        <p:spPr>
          <a:xfrm>
            <a:off x="2056749" y="2035766"/>
            <a:ext cx="599100" cy="213599"/>
          </a:xfrm>
          <a:prstGeom prst="bentConnector3">
            <a:avLst>
              <a:gd name="adj1" fmla="val 49987"/>
            </a:avLst>
          </a:prstGeom>
          <a:noFill/>
          <a:ln w="19050" cap="flat" cmpd="sng">
            <a:solidFill>
              <a:schemeClr val="dk2"/>
            </a:solidFill>
            <a:prstDash val="solid"/>
            <a:round/>
            <a:headEnd type="none" w="lg" len="lg"/>
            <a:tailEnd type="triangle" w="lg" len="lg"/>
          </a:ln>
        </p:spPr>
      </p:cxnSp>
      <p:cxnSp>
        <p:nvCxnSpPr>
          <p:cNvPr id="85" name="Shape 85"/>
          <p:cNvCxnSpPr>
            <a:stCxn id="67" idx="3"/>
            <a:endCxn id="68" idx="1"/>
          </p:cNvCxnSpPr>
          <p:nvPr/>
        </p:nvCxnSpPr>
        <p:spPr>
          <a:xfrm rot="10800000" flipH="1">
            <a:off x="2056749" y="2249400"/>
            <a:ext cx="599100" cy="3442400"/>
          </a:xfrm>
          <a:prstGeom prst="bentConnector3">
            <a:avLst>
              <a:gd name="adj1" fmla="val 49987"/>
            </a:avLst>
          </a:prstGeom>
          <a:noFill/>
          <a:ln w="19050" cap="flat" cmpd="sng">
            <a:solidFill>
              <a:schemeClr val="dk2"/>
            </a:solidFill>
            <a:prstDash val="solid"/>
            <a:round/>
            <a:headEnd type="none" w="lg" len="lg"/>
            <a:tailEnd type="none" w="lg" len="lg"/>
          </a:ln>
        </p:spPr>
      </p:cxnSp>
      <p:cxnSp>
        <p:nvCxnSpPr>
          <p:cNvPr id="86" name="Shape 86"/>
          <p:cNvCxnSpPr>
            <a:stCxn id="66" idx="3"/>
            <a:endCxn id="68" idx="1"/>
          </p:cNvCxnSpPr>
          <p:nvPr/>
        </p:nvCxnSpPr>
        <p:spPr>
          <a:xfrm rot="10800000" flipH="1">
            <a:off x="2056749" y="2249352"/>
            <a:ext cx="599100" cy="2724000"/>
          </a:xfrm>
          <a:prstGeom prst="bentConnector3">
            <a:avLst>
              <a:gd name="adj1" fmla="val 49987"/>
            </a:avLst>
          </a:prstGeom>
          <a:noFill/>
          <a:ln w="19050" cap="flat" cmpd="sng">
            <a:solidFill>
              <a:schemeClr val="dk2"/>
            </a:solidFill>
            <a:prstDash val="solid"/>
            <a:round/>
            <a:headEnd type="none" w="lg" len="lg"/>
            <a:tailEnd type="none" w="lg" len="lg"/>
          </a:ln>
        </p:spPr>
      </p:cxnSp>
      <p:cxnSp>
        <p:nvCxnSpPr>
          <p:cNvPr id="87" name="Shape 87"/>
          <p:cNvCxnSpPr>
            <a:stCxn id="65" idx="3"/>
            <a:endCxn id="68" idx="1"/>
          </p:cNvCxnSpPr>
          <p:nvPr/>
        </p:nvCxnSpPr>
        <p:spPr>
          <a:xfrm rot="10800000" flipH="1">
            <a:off x="2056749" y="2249212"/>
            <a:ext cx="599100" cy="722800"/>
          </a:xfrm>
          <a:prstGeom prst="bentConnector3">
            <a:avLst>
              <a:gd name="adj1" fmla="val 49987"/>
            </a:avLst>
          </a:prstGeom>
          <a:noFill/>
          <a:ln w="19050" cap="flat" cmpd="sng">
            <a:solidFill>
              <a:schemeClr val="dk2"/>
            </a:solidFill>
            <a:prstDash val="solid"/>
            <a:round/>
            <a:headEnd type="none" w="lg" len="lg"/>
            <a:tailEnd type="none" w="lg" len="lg"/>
          </a:ln>
        </p:spPr>
      </p:cxnSp>
      <p:cxnSp>
        <p:nvCxnSpPr>
          <p:cNvPr id="88" name="Shape 88"/>
          <p:cNvCxnSpPr>
            <a:stCxn id="69" idx="0"/>
            <a:endCxn id="68" idx="2"/>
          </p:cNvCxnSpPr>
          <p:nvPr/>
        </p:nvCxnSpPr>
        <p:spPr>
          <a:xfrm rot="5400000" flipH="1">
            <a:off x="2732425" y="3081407"/>
            <a:ext cx="1409200" cy="452700"/>
          </a:xfrm>
          <a:prstGeom prst="bentConnector3">
            <a:avLst>
              <a:gd name="adj1" fmla="val 49994"/>
            </a:avLst>
          </a:prstGeom>
          <a:noFill/>
          <a:ln w="9525" cap="flat" cmpd="sng">
            <a:solidFill>
              <a:schemeClr val="dk2"/>
            </a:solidFill>
            <a:prstDash val="dash"/>
            <a:round/>
            <a:headEnd type="none" w="lg" len="lg"/>
            <a:tailEnd type="triangle" w="lg" len="lg"/>
          </a:ln>
        </p:spPr>
      </p:cxnSp>
      <p:sp>
        <p:nvSpPr>
          <p:cNvPr id="89" name="Shape 89"/>
          <p:cNvSpPr txBox="1"/>
          <p:nvPr/>
        </p:nvSpPr>
        <p:spPr>
          <a:xfrm>
            <a:off x="4047273" y="1895316"/>
            <a:ext cx="862200" cy="7080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a:t>Automated</a:t>
            </a:r>
            <a:br>
              <a:rPr lang="en-US" sz="1000" b="1"/>
            </a:br>
            <a:r>
              <a:rPr lang="en-US" sz="1000" b="1"/>
              <a:t>Tools</a:t>
            </a:r>
          </a:p>
        </p:txBody>
      </p:sp>
      <p:cxnSp>
        <p:nvCxnSpPr>
          <p:cNvPr id="90" name="Shape 90"/>
          <p:cNvCxnSpPr>
            <a:stCxn id="68" idx="3"/>
            <a:endCxn id="89" idx="1"/>
          </p:cNvCxnSpPr>
          <p:nvPr/>
        </p:nvCxnSpPr>
        <p:spPr>
          <a:xfrm>
            <a:off x="3765700" y="2249316"/>
            <a:ext cx="281700" cy="800"/>
          </a:xfrm>
          <a:prstGeom prst="bentConnector3">
            <a:avLst>
              <a:gd name="adj1" fmla="val 49978"/>
            </a:avLst>
          </a:prstGeom>
          <a:noFill/>
          <a:ln w="9525" cap="flat" cmpd="sng">
            <a:solidFill>
              <a:schemeClr val="dk2"/>
            </a:solidFill>
            <a:prstDash val="solid"/>
            <a:round/>
            <a:headEnd type="none" w="lg" len="lg"/>
            <a:tailEnd type="triangle" w="lg" len="lg"/>
          </a:ln>
        </p:spPr>
      </p:cxnSp>
      <p:cxnSp>
        <p:nvCxnSpPr>
          <p:cNvPr id="91" name="Shape 91"/>
          <p:cNvCxnSpPr>
            <a:stCxn id="89" idx="3"/>
            <a:endCxn id="74" idx="1"/>
          </p:cNvCxnSpPr>
          <p:nvPr/>
        </p:nvCxnSpPr>
        <p:spPr>
          <a:xfrm>
            <a:off x="4909473" y="2249316"/>
            <a:ext cx="458100" cy="800"/>
          </a:xfrm>
          <a:prstGeom prst="bentConnector3">
            <a:avLst>
              <a:gd name="adj1" fmla="val 50003"/>
            </a:avLst>
          </a:prstGeom>
          <a:noFill/>
          <a:ln w="9525" cap="flat" cmpd="sng">
            <a:solidFill>
              <a:schemeClr val="dk2"/>
            </a:solidFill>
            <a:prstDash val="solid"/>
            <a:round/>
            <a:headEnd type="none" w="lg" len="lg"/>
            <a:tailEnd type="triangle" w="lg" len="lg"/>
          </a:ln>
        </p:spPr>
      </p:cxnSp>
      <p:sp>
        <p:nvSpPr>
          <p:cNvPr id="92" name="Shape 92"/>
          <p:cNvSpPr/>
          <p:nvPr/>
        </p:nvSpPr>
        <p:spPr>
          <a:xfrm>
            <a:off x="4047273" y="3049283"/>
            <a:ext cx="862200" cy="7080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i="0" u="none" strike="noStrike" cap="none" baseline="0">
                <a:solidFill>
                  <a:srgbClr val="000000"/>
                </a:solidFill>
                <a:latin typeface="Arial"/>
                <a:ea typeface="Arial"/>
                <a:cs typeface="Arial"/>
                <a:sym typeface="Arial"/>
              </a:rPr>
              <a:t>Expert</a:t>
            </a:r>
            <a:r>
              <a:rPr lang="en-US" sz="1000" b="1"/>
              <a:t/>
            </a:r>
            <a:br>
              <a:rPr lang="en-US" sz="1000" b="1"/>
            </a:br>
            <a:r>
              <a:rPr lang="en-US" sz="1000" b="1"/>
              <a:t>Guidance</a:t>
            </a:r>
          </a:p>
        </p:txBody>
      </p:sp>
      <p:cxnSp>
        <p:nvCxnSpPr>
          <p:cNvPr id="93" name="Shape 93"/>
          <p:cNvCxnSpPr>
            <a:stCxn id="92" idx="0"/>
            <a:endCxn id="89" idx="2"/>
          </p:cNvCxnSpPr>
          <p:nvPr/>
        </p:nvCxnSpPr>
        <p:spPr>
          <a:xfrm rot="-5400000">
            <a:off x="4255673" y="2825983"/>
            <a:ext cx="446000" cy="600"/>
          </a:xfrm>
          <a:prstGeom prst="bentConnector3">
            <a:avLst>
              <a:gd name="adj1" fmla="val 49996"/>
            </a:avLst>
          </a:prstGeom>
          <a:noFill/>
          <a:ln w="9525" cap="flat" cmpd="sng">
            <a:solidFill>
              <a:schemeClr val="dk2"/>
            </a:solidFill>
            <a:prstDash val="solid"/>
            <a:round/>
            <a:headEnd type="none" w="lg" len="lg"/>
            <a:tailEnd type="triangle" w="lg" len="lg"/>
          </a:ln>
        </p:spPr>
      </p:cxnSp>
      <p:sp>
        <p:nvSpPr>
          <p:cNvPr id="94" name="Shape 94"/>
          <p:cNvSpPr txBox="1"/>
          <p:nvPr/>
        </p:nvSpPr>
        <p:spPr>
          <a:xfrm>
            <a:off x="710350" y="862667"/>
            <a:ext cx="1009800" cy="355199"/>
          </a:xfrm>
          <a:prstGeom prst="rect">
            <a:avLst/>
          </a:prstGeom>
          <a:noFill/>
          <a:ln>
            <a:noFill/>
          </a:ln>
        </p:spPr>
        <p:txBody>
          <a:bodyPr lIns="91425" tIns="91425" rIns="91425" bIns="91425" anchor="t" anchorCtr="0">
            <a:noAutofit/>
          </a:bodyPr>
          <a:lstStyle/>
          <a:p>
            <a:pPr algn="ctr">
              <a:spcBef>
                <a:spcPts val="0"/>
              </a:spcBef>
              <a:buNone/>
            </a:pPr>
            <a:r>
              <a:rPr lang="en-US" sz="1200" b="1"/>
              <a:t>Sources</a:t>
            </a:r>
          </a:p>
        </p:txBody>
      </p:sp>
      <p:sp>
        <p:nvSpPr>
          <p:cNvPr id="95" name="Shape 95"/>
          <p:cNvSpPr txBox="1"/>
          <p:nvPr/>
        </p:nvSpPr>
        <p:spPr>
          <a:xfrm>
            <a:off x="48801" y="6063800"/>
            <a:ext cx="2491199" cy="722800"/>
          </a:xfrm>
          <a:prstGeom prst="rect">
            <a:avLst/>
          </a:prstGeom>
          <a:noFill/>
          <a:ln>
            <a:noFill/>
          </a:ln>
        </p:spPr>
        <p:txBody>
          <a:bodyPr lIns="91425" tIns="91425" rIns="91425" bIns="91425" anchor="t" anchorCtr="0">
            <a:noAutofit/>
          </a:bodyPr>
          <a:lstStyle/>
          <a:p>
            <a:pPr rtl="0">
              <a:spcBef>
                <a:spcPts val="0"/>
              </a:spcBef>
              <a:buNone/>
            </a:pPr>
            <a:r>
              <a:rPr lang="en-US" sz="800"/>
              <a:t>[1] Crowdsourced (Google Docs, Sheets, etc) e.g.</a:t>
            </a:r>
            <a:br>
              <a:rPr lang="en-US" sz="800"/>
            </a:br>
            <a:r>
              <a:rPr lang="en-US" sz="800" u="sng">
                <a:solidFill>
                  <a:schemeClr val="hlink"/>
                </a:solidFill>
                <a:hlinkClick r:id="rId3"/>
              </a:rPr>
              <a:t>CHEAR DataScience Ontologies/Vocabularies</a:t>
            </a:r>
          </a:p>
          <a:p>
            <a:pPr lvl="0">
              <a:spcBef>
                <a:spcPts val="0"/>
              </a:spcBef>
              <a:buNone/>
            </a:pPr>
            <a:r>
              <a:rPr lang="en-US" sz="800"/>
              <a:t>[2] See backup slides for details</a:t>
            </a:r>
          </a:p>
        </p:txBody>
      </p:sp>
      <p:sp>
        <p:nvSpPr>
          <p:cNvPr id="96" name="Shape 96"/>
          <p:cNvSpPr/>
          <p:nvPr/>
        </p:nvSpPr>
        <p:spPr>
          <a:xfrm>
            <a:off x="373751" y="3428059"/>
            <a:ext cx="1682999" cy="4920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900" b="1" i="0" u="none" strike="noStrike" cap="none" baseline="0">
                <a:solidFill>
                  <a:srgbClr val="000000"/>
                </a:solidFill>
                <a:latin typeface="Arial"/>
                <a:ea typeface="Arial"/>
                <a:cs typeface="Arial"/>
                <a:sym typeface="Arial"/>
              </a:rPr>
              <a:t>Operational Definitions [</a:t>
            </a:r>
            <a:r>
              <a:rPr lang="en-US" sz="900" b="1"/>
              <a:t>1</a:t>
            </a:r>
            <a:r>
              <a:rPr lang="en-US" sz="900" b="1" i="0" u="none" strike="noStrike" cap="none" baseline="0">
                <a:solidFill>
                  <a:srgbClr val="000000"/>
                </a:solidFill>
                <a:latin typeface="Arial"/>
                <a:ea typeface="Arial"/>
                <a:cs typeface="Arial"/>
                <a:sym typeface="Arial"/>
              </a:rPr>
              <a:t>]</a:t>
            </a:r>
          </a:p>
        </p:txBody>
      </p:sp>
      <p:sp>
        <p:nvSpPr>
          <p:cNvPr id="97" name="Shape 97"/>
          <p:cNvSpPr/>
          <p:nvPr/>
        </p:nvSpPr>
        <p:spPr>
          <a:xfrm>
            <a:off x="373751" y="4069507"/>
            <a:ext cx="1682999" cy="492000"/>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900" b="1"/>
              <a:t>Database Schemas </a:t>
            </a:r>
            <a:br>
              <a:rPr lang="en-US" sz="900" b="1"/>
            </a:br>
            <a:r>
              <a:rPr lang="en-US" sz="900" b="1"/>
              <a:t>&amp; Data Dictionaries [1]</a:t>
            </a:r>
          </a:p>
        </p:txBody>
      </p:sp>
      <p:cxnSp>
        <p:nvCxnSpPr>
          <p:cNvPr id="98" name="Shape 98"/>
          <p:cNvCxnSpPr>
            <a:stCxn id="96" idx="3"/>
            <a:endCxn id="68" idx="1"/>
          </p:cNvCxnSpPr>
          <p:nvPr/>
        </p:nvCxnSpPr>
        <p:spPr>
          <a:xfrm rot="10800000" flipH="1">
            <a:off x="2056749" y="2249259"/>
            <a:ext cx="599100" cy="1424800"/>
          </a:xfrm>
          <a:prstGeom prst="bentConnector3">
            <a:avLst>
              <a:gd name="adj1" fmla="val 49987"/>
            </a:avLst>
          </a:prstGeom>
          <a:noFill/>
          <a:ln w="19050" cap="flat" cmpd="sng">
            <a:solidFill>
              <a:schemeClr val="dk2"/>
            </a:solidFill>
            <a:prstDash val="solid"/>
            <a:round/>
            <a:headEnd type="none" w="lg" len="lg"/>
            <a:tailEnd type="none" w="lg" len="lg"/>
          </a:ln>
        </p:spPr>
      </p:cxnSp>
      <p:cxnSp>
        <p:nvCxnSpPr>
          <p:cNvPr id="99" name="Shape 99"/>
          <p:cNvCxnSpPr>
            <a:stCxn id="97" idx="3"/>
            <a:endCxn id="68" idx="1"/>
          </p:cNvCxnSpPr>
          <p:nvPr/>
        </p:nvCxnSpPr>
        <p:spPr>
          <a:xfrm rot="10800000" flipH="1">
            <a:off x="2056749" y="2249507"/>
            <a:ext cx="599100" cy="2066000"/>
          </a:xfrm>
          <a:prstGeom prst="bentConnector3">
            <a:avLst>
              <a:gd name="adj1" fmla="val 49987"/>
            </a:avLst>
          </a:prstGeom>
          <a:noFill/>
          <a:ln w="19050" cap="flat" cmpd="sng">
            <a:solidFill>
              <a:schemeClr val="dk2"/>
            </a:solidFill>
            <a:prstDash val="solid"/>
            <a:round/>
            <a:headEnd type="none" w="lg" len="lg"/>
            <a:tailEnd type="none" w="lg" len="lg"/>
          </a:ln>
        </p:spPr>
      </p:cxnSp>
      <p:sp>
        <p:nvSpPr>
          <p:cNvPr id="100" name="Shape 100"/>
          <p:cNvSpPr txBox="1"/>
          <p:nvPr/>
        </p:nvSpPr>
        <p:spPr>
          <a:xfrm>
            <a:off x="2655701" y="1002834"/>
            <a:ext cx="2253899" cy="355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1" i="0" u="none" strike="noStrike" cap="none" baseline="0">
                <a:solidFill>
                  <a:srgbClr val="000000"/>
                </a:solidFill>
                <a:latin typeface="Arial"/>
                <a:ea typeface="Arial"/>
                <a:cs typeface="Arial"/>
                <a:sym typeface="Arial"/>
              </a:rPr>
              <a:t>Generated </a:t>
            </a:r>
            <a:r>
              <a:rPr lang="en-US" sz="1000" b="1"/>
              <a:t>Vocabularies[1]</a:t>
            </a:r>
          </a:p>
        </p:txBody>
      </p:sp>
      <p:cxnSp>
        <p:nvCxnSpPr>
          <p:cNvPr id="101" name="Shape 101"/>
          <p:cNvCxnSpPr>
            <a:stCxn id="64" idx="3"/>
            <a:endCxn id="100" idx="1"/>
          </p:cNvCxnSpPr>
          <p:nvPr/>
        </p:nvCxnSpPr>
        <p:spPr>
          <a:xfrm rot="10800000" flipH="1">
            <a:off x="2056749" y="1180565"/>
            <a:ext cx="599100" cy="855200"/>
          </a:xfrm>
          <a:prstGeom prst="bentConnector3">
            <a:avLst>
              <a:gd name="adj1" fmla="val 49987"/>
            </a:avLst>
          </a:prstGeom>
          <a:noFill/>
          <a:ln w="9525" cap="flat" cmpd="sng">
            <a:solidFill>
              <a:schemeClr val="dk2"/>
            </a:solidFill>
            <a:prstDash val="solid"/>
            <a:round/>
            <a:headEnd type="none" w="lg" len="lg"/>
            <a:tailEnd type="triangle" w="lg" len="lg"/>
          </a:ln>
        </p:spPr>
      </p:cxnSp>
      <p:cxnSp>
        <p:nvCxnSpPr>
          <p:cNvPr id="102" name="Shape 102"/>
          <p:cNvCxnSpPr>
            <a:endCxn id="71" idx="1"/>
          </p:cNvCxnSpPr>
          <p:nvPr/>
        </p:nvCxnSpPr>
        <p:spPr>
          <a:xfrm>
            <a:off x="4909525" y="1180273"/>
            <a:ext cx="3005700" cy="506000"/>
          </a:xfrm>
          <a:prstGeom prst="bentConnector3">
            <a:avLst>
              <a:gd name="adj1" fmla="val 86854"/>
            </a:avLst>
          </a:prstGeom>
          <a:noFill/>
          <a:ln w="9525" cap="flat" cmpd="sng">
            <a:solidFill>
              <a:schemeClr val="dk2"/>
            </a:solidFill>
            <a:prstDash val="solid"/>
            <a:round/>
            <a:headEnd type="none" w="lg" len="lg"/>
            <a:tailEnd type="none" w="lg" len="lg"/>
          </a:ln>
        </p:spPr>
      </p:cxnSp>
      <p:sp>
        <p:nvSpPr>
          <p:cNvPr id="78" name="Shape 78"/>
          <p:cNvSpPr/>
          <p:nvPr/>
        </p:nvSpPr>
        <p:spPr>
          <a:xfrm>
            <a:off x="5367601" y="3813558"/>
            <a:ext cx="1746299" cy="1235999"/>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1"/>
              <a:t>Ontology Browser</a:t>
            </a:r>
            <a:br>
              <a:rPr lang="en-US" sz="1000" b="1"/>
            </a:br>
            <a:r>
              <a:rPr lang="en-US" sz="1000"/>
              <a:t>*</a:t>
            </a:r>
            <a:r>
              <a:rPr lang="en-US" sz="1000" b="0" i="0" u="none" strike="noStrike" cap="none" baseline="0">
                <a:solidFill>
                  <a:srgbClr val="000000"/>
                </a:solidFill>
                <a:latin typeface="Arial"/>
                <a:ea typeface="Arial"/>
                <a:cs typeface="Arial"/>
                <a:sym typeface="Arial"/>
              </a:rPr>
              <a:t> </a:t>
            </a:r>
            <a:r>
              <a:rPr lang="en-US" sz="900">
                <a:solidFill>
                  <a:schemeClr val="dk1"/>
                </a:solidFill>
              </a:rPr>
              <a:t>Designed for collaboration</a:t>
            </a:r>
            <a:br>
              <a:rPr lang="en-US" sz="900">
                <a:solidFill>
                  <a:schemeClr val="dk1"/>
                </a:solidFill>
              </a:rPr>
            </a:br>
            <a:r>
              <a:rPr lang="en-US" sz="900">
                <a:solidFill>
                  <a:schemeClr val="dk1"/>
                </a:solidFill>
              </a:rPr>
              <a:t>* Integrated commentary</a:t>
            </a:r>
            <a:br>
              <a:rPr lang="en-US" sz="900">
                <a:solidFill>
                  <a:schemeClr val="dk1"/>
                </a:solidFill>
              </a:rPr>
            </a:br>
            <a:r>
              <a:rPr lang="en-US" sz="900">
                <a:solidFill>
                  <a:schemeClr val="dk1"/>
                </a:solidFill>
              </a:rPr>
              <a:t>* Provenance recorded</a:t>
            </a:r>
            <a:br>
              <a:rPr lang="en-US" sz="900">
                <a:solidFill>
                  <a:schemeClr val="dk1"/>
                </a:solidFill>
              </a:rPr>
            </a:br>
            <a:r>
              <a:rPr lang="en-US" sz="900">
                <a:solidFill>
                  <a:schemeClr val="dk1"/>
                </a:solidFill>
              </a:rPr>
              <a:t>* (other OB features)</a:t>
            </a:r>
          </a:p>
        </p:txBody>
      </p:sp>
      <p:sp>
        <p:nvSpPr>
          <p:cNvPr id="74" name="Shape 74"/>
          <p:cNvSpPr/>
          <p:nvPr/>
        </p:nvSpPr>
        <p:spPr>
          <a:xfrm>
            <a:off x="5367601" y="1631317"/>
            <a:ext cx="1746299" cy="1235999"/>
          </a:xfrm>
          <a:prstGeom prst="roundRect">
            <a:avLst>
              <a:gd name="adj" fmla="val 16667"/>
            </a:avLst>
          </a:prstGeom>
          <a:solidFill>
            <a:schemeClr val="lt2"/>
          </a:solidFill>
          <a:ln w="19050" cap="flat" cmpd="sng">
            <a:solidFill>
              <a:schemeClr val="dk2"/>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1"/>
              <a:t>Generated Ontology</a:t>
            </a:r>
            <a:br>
              <a:rPr lang="en-US" sz="1000" b="1"/>
            </a:br>
            <a:r>
              <a:rPr lang="en-US" sz="1000"/>
              <a:t>*</a:t>
            </a:r>
            <a:r>
              <a:rPr lang="en-US" sz="1000" b="0" i="0" u="none" strike="noStrike" cap="none" baseline="0">
                <a:solidFill>
                  <a:srgbClr val="000000"/>
                </a:solidFill>
                <a:latin typeface="Arial"/>
                <a:ea typeface="Arial"/>
                <a:cs typeface="Arial"/>
                <a:sym typeface="Arial"/>
              </a:rPr>
              <a:t> </a:t>
            </a:r>
            <a:r>
              <a:rPr lang="en-US" sz="900">
                <a:solidFill>
                  <a:schemeClr val="dk1"/>
                </a:solidFill>
              </a:rPr>
              <a:t>(list ontology features)</a:t>
            </a:r>
          </a:p>
        </p:txBody>
      </p:sp>
    </p:spTree>
    <p:extLst>
      <p:ext uri="{BB962C8B-B14F-4D97-AF65-F5344CB8AC3E}">
        <p14:creationId xmlns:p14="http://schemas.microsoft.com/office/powerpoint/2010/main" val="141590589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12628</TotalTime>
  <Words>1033</Words>
  <Application>Microsoft Office PowerPoint</Application>
  <PresentationFormat>On-screen Show (4:3)</PresentationFormat>
  <Paragraphs>171</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Data and Metadata Standards</vt:lpstr>
      <vt:lpstr>Vocabulary (family) for Exposure Science Community</vt:lpstr>
      <vt:lpstr>Ontologies</vt:lpstr>
      <vt:lpstr> Use Case Approach</vt:lpstr>
      <vt:lpstr>Use Case Driven Methodology</vt:lpstr>
      <vt:lpstr>Vocabularies / Resources</vt:lpstr>
      <vt:lpstr>Outreach, Input, Scoping</vt:lpstr>
      <vt:lpstr>DOMAIN-DRIVEN ONTOLOGY DEVELOPMENT: SOURCES, WORKFLOW, TOOLS, INTEGRATION</vt:lpstr>
      <vt:lpstr>Possible Input</vt:lpstr>
      <vt:lpstr>Acknowledgements</vt:lpstr>
      <vt:lpstr>Connecting CHEAR with genetic and genomic databases</vt:lpstr>
    </vt:vector>
  </TitlesOfParts>
  <Company>Mount Sinai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Teitelbaum, Susan</dc:creator>
  <cp:lastModifiedBy>Deborah L McGuinness</cp:lastModifiedBy>
  <cp:revision>133</cp:revision>
  <dcterms:created xsi:type="dcterms:W3CDTF">2015-03-13T13:12:11Z</dcterms:created>
  <dcterms:modified xsi:type="dcterms:W3CDTF">2015-11-04T19:15:45Z</dcterms:modified>
</cp:coreProperties>
</file>