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54" r:id="rId2"/>
    <p:sldId id="452" r:id="rId3"/>
    <p:sldId id="538" r:id="rId4"/>
    <p:sldId id="346" r:id="rId5"/>
    <p:sldId id="425" r:id="rId6"/>
    <p:sldId id="352" r:id="rId7"/>
    <p:sldId id="368" r:id="rId8"/>
    <p:sldId id="369" r:id="rId9"/>
    <p:sldId id="539" r:id="rId10"/>
    <p:sldId id="495" r:id="rId11"/>
    <p:sldId id="438" r:id="rId12"/>
    <p:sldId id="440" r:id="rId13"/>
    <p:sldId id="441" r:id="rId14"/>
    <p:sldId id="399" r:id="rId15"/>
    <p:sldId id="401" r:id="rId16"/>
    <p:sldId id="423" r:id="rId17"/>
    <p:sldId id="512" r:id="rId18"/>
    <p:sldId id="484" r:id="rId19"/>
    <p:sldId id="424" r:id="rId20"/>
    <p:sldId id="485" r:id="rId21"/>
    <p:sldId id="488" r:id="rId22"/>
    <p:sldId id="489" r:id="rId23"/>
    <p:sldId id="534" r:id="rId24"/>
    <p:sldId id="533" r:id="rId25"/>
    <p:sldId id="355" r:id="rId26"/>
    <p:sldId id="356" r:id="rId27"/>
    <p:sldId id="358" r:id="rId28"/>
    <p:sldId id="492" r:id="rId29"/>
    <p:sldId id="535" r:id="rId30"/>
    <p:sldId id="536" r:id="rId31"/>
    <p:sldId id="540" r:id="rId32"/>
    <p:sldId id="461" r:id="rId33"/>
    <p:sldId id="513" r:id="rId34"/>
    <p:sldId id="516" r:id="rId35"/>
    <p:sldId id="514" r:id="rId36"/>
    <p:sldId id="504" r:id="rId37"/>
    <p:sldId id="509" r:id="rId38"/>
    <p:sldId id="502" r:id="rId39"/>
    <p:sldId id="517" r:id="rId40"/>
    <p:sldId id="518" r:id="rId41"/>
    <p:sldId id="541" r:id="rId42"/>
    <p:sldId id="537" r:id="rId43"/>
    <p:sldId id="471" r:id="rId44"/>
    <p:sldId id="54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J. Becich, MD PhD" initials="MJ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C88"/>
    <a:srgbClr val="FFCC00"/>
    <a:srgbClr val="7DB4F7"/>
    <a:srgbClr val="8386F1"/>
    <a:srgbClr val="5357EB"/>
    <a:srgbClr val="F9F5BD"/>
    <a:srgbClr val="FCFADC"/>
    <a:srgbClr val="71717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8917" autoAdjust="0"/>
  </p:normalViewPr>
  <p:slideViewPr>
    <p:cSldViewPr>
      <p:cViewPr>
        <p:scale>
          <a:sx n="125" d="100"/>
          <a:sy n="125" d="100"/>
        </p:scale>
        <p:origin x="-504" y="-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858"/>
    </p:cViewPr>
  </p:sorterViewPr>
  <p:notesViewPr>
    <p:cSldViewPr>
      <p:cViewPr varScale="1">
        <p:scale>
          <a:sx n="61" d="100"/>
          <a:sy n="61" d="100"/>
        </p:scale>
        <p:origin x="-2419"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7A006-F503-4049-BFED-EB57192FA5E2}" type="datetimeFigureOut">
              <a:rPr lang="en-US" smtClean="0"/>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1454B-730B-4973-A156-8353A256CCB2}" type="slidenum">
              <a:rPr lang="en-US" smtClean="0"/>
              <a:pPr/>
              <a:t>‹#›</a:t>
            </a:fld>
            <a:endParaRPr lang="en-US"/>
          </a:p>
        </p:txBody>
      </p:sp>
    </p:spTree>
    <p:extLst>
      <p:ext uri="{BB962C8B-B14F-4D97-AF65-F5344CB8AC3E}">
        <p14:creationId xmlns:p14="http://schemas.microsoft.com/office/powerpoint/2010/main" val="54958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is a collaborative effort among investigators at Pitt, UPMC, CMU, and the Pittsburgh Supercomputer Center.</a:t>
            </a:r>
          </a:p>
          <a:p>
            <a:r>
              <a:rPr lang="en-US" baseline="0" dirty="0" smtClean="0"/>
              <a:t>Some of the key personnel on the project have been collaborating on methods for causal modeling and discovery for more than 20 years.</a:t>
            </a:r>
          </a:p>
          <a:p>
            <a:r>
              <a:rPr lang="en-US" baseline="0" dirty="0" smtClean="0"/>
              <a:t>One driving biomedical problem will be the discovery of cell signaling pathways in several cancers, including breast, lung, and colon cancer. Understanding these pathways is central to developing drug therapies that can effectively treat the cancers.</a:t>
            </a:r>
          </a:p>
          <a:p>
            <a:r>
              <a:rPr lang="en-US" baseline="0" dirty="0" smtClean="0"/>
              <a:t>Another driving biomedical problem will be the discovery of the mechanisms of disease in COPD. </a:t>
            </a:r>
          </a:p>
          <a:p>
            <a:r>
              <a:rPr lang="en-US" baseline="0" dirty="0" smtClean="0"/>
              <a:t>Both of these biomedical problems are translational and involve using data that spans from the molecular to the clinical.</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a:t>
            </a:fld>
            <a:endParaRPr lang="en-US"/>
          </a:p>
        </p:txBody>
      </p:sp>
    </p:spTree>
    <p:extLst>
      <p:ext uri="{BB962C8B-B14F-4D97-AF65-F5344CB8AC3E}">
        <p14:creationId xmlns:p14="http://schemas.microsoft.com/office/powerpoint/2010/main" val="399285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10</a:t>
            </a:fld>
            <a:endParaRPr lang="en-US"/>
          </a:p>
        </p:txBody>
      </p:sp>
    </p:spTree>
    <p:extLst>
      <p:ext uri="{BB962C8B-B14F-4D97-AF65-F5344CB8AC3E}">
        <p14:creationId xmlns:p14="http://schemas.microsoft.com/office/powerpoint/2010/main" val="32871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11</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12</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13</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14</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15</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16</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17</a:t>
            </a:fld>
            <a:endParaRPr lang="en-US"/>
          </a:p>
        </p:txBody>
      </p:sp>
    </p:spTree>
    <p:extLst>
      <p:ext uri="{BB962C8B-B14F-4D97-AF65-F5344CB8AC3E}">
        <p14:creationId xmlns:p14="http://schemas.microsoft.com/office/powerpoint/2010/main" val="189327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18</a:t>
            </a:fld>
            <a:endParaRPr lang="en-US"/>
          </a:p>
        </p:txBody>
      </p:sp>
    </p:spTree>
    <p:extLst>
      <p:ext uri="{BB962C8B-B14F-4D97-AF65-F5344CB8AC3E}">
        <p14:creationId xmlns:p14="http://schemas.microsoft.com/office/powerpoint/2010/main" val="187998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19</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20</a:t>
            </a:fld>
            <a:endParaRPr lang="en-US"/>
          </a:p>
        </p:txBody>
      </p:sp>
    </p:spTree>
    <p:extLst>
      <p:ext uri="{BB962C8B-B14F-4D97-AF65-F5344CB8AC3E}">
        <p14:creationId xmlns:p14="http://schemas.microsoft.com/office/powerpoint/2010/main" val="89744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21</a:t>
            </a:fld>
            <a:endParaRPr lang="en-US"/>
          </a:p>
        </p:txBody>
      </p:sp>
    </p:spTree>
    <p:extLst>
      <p:ext uri="{BB962C8B-B14F-4D97-AF65-F5344CB8AC3E}">
        <p14:creationId xmlns:p14="http://schemas.microsoft.com/office/powerpoint/2010/main" val="30708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22</a:t>
            </a:fld>
            <a:endParaRPr lang="en-US"/>
          </a:p>
        </p:txBody>
      </p:sp>
    </p:spTree>
    <p:extLst>
      <p:ext uri="{BB962C8B-B14F-4D97-AF65-F5344CB8AC3E}">
        <p14:creationId xmlns:p14="http://schemas.microsoft.com/office/powerpoint/2010/main" val="50334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23</a:t>
            </a:fld>
            <a:endParaRPr lang="en-US"/>
          </a:p>
        </p:txBody>
      </p:sp>
    </p:spTree>
    <p:extLst>
      <p:ext uri="{BB962C8B-B14F-4D97-AF65-F5344CB8AC3E}">
        <p14:creationId xmlns:p14="http://schemas.microsoft.com/office/powerpoint/2010/main" val="259548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4D8F6-A86C-A348-988E-6AB9DBFB2E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4148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This slide shows a</a:t>
            </a:r>
            <a:r>
              <a:rPr lang="en-US" baseline="0" dirty="0" smtClean="0"/>
              <a:t> signaling network in human T cells that was learned from single-cell data using a causal network-discovery algorithm.  The arcs show direct activation of one protein or lipid by another. Data on thousands of individual cells were used in this research.</a:t>
            </a:r>
            <a:endParaRPr lang="en-US" dirty="0" smtClean="0"/>
          </a:p>
          <a:p>
            <a:endParaRPr lang="en-US" dirty="0" smtClean="0"/>
          </a:p>
          <a:p>
            <a:r>
              <a:rPr lang="en-US" dirty="0" smtClean="0"/>
              <a:t>Abstract from the cited paper:</a:t>
            </a:r>
            <a:endParaRPr lang="en-US" dirty="0"/>
          </a:p>
          <a:p>
            <a:r>
              <a:rPr lang="en-US" dirty="0"/>
              <a:t>Machine learning was applied for the automated derivation of causal </a:t>
            </a:r>
            <a:r>
              <a:rPr lang="en-US" dirty="0" smtClean="0"/>
              <a:t>influences</a:t>
            </a:r>
            <a:r>
              <a:rPr lang="en-US" baseline="0" dirty="0" smtClean="0"/>
              <a:t> </a:t>
            </a:r>
            <a:r>
              <a:rPr lang="en-US" dirty="0" smtClean="0"/>
              <a:t>in </a:t>
            </a:r>
            <a:r>
              <a:rPr lang="en-US" dirty="0"/>
              <a:t>cellular signaling networks. This derivation relied on the </a:t>
            </a:r>
            <a:r>
              <a:rPr lang="en-US" dirty="0" smtClean="0"/>
              <a:t>simultaneous</a:t>
            </a:r>
            <a:r>
              <a:rPr lang="en-US" baseline="0" dirty="0" smtClean="0"/>
              <a:t> </a:t>
            </a:r>
            <a:r>
              <a:rPr lang="en-US" dirty="0" smtClean="0"/>
              <a:t>measurement </a:t>
            </a:r>
            <a:r>
              <a:rPr lang="en-US" dirty="0"/>
              <a:t>of multiple phosphorylated protein and phospholipid </a:t>
            </a:r>
            <a:r>
              <a:rPr lang="en-US" dirty="0" smtClean="0"/>
              <a:t>components</a:t>
            </a:r>
            <a:r>
              <a:rPr lang="en-US" baseline="0" dirty="0" smtClean="0"/>
              <a:t> </a:t>
            </a:r>
            <a:r>
              <a:rPr lang="en-US" dirty="0" smtClean="0"/>
              <a:t>in </a:t>
            </a:r>
            <a:r>
              <a:rPr lang="en-US" dirty="0"/>
              <a:t>thousands of individual primary human immune system cells. Perturbing </a:t>
            </a:r>
            <a:r>
              <a:rPr lang="en-US" dirty="0" smtClean="0"/>
              <a:t>these</a:t>
            </a:r>
            <a:r>
              <a:rPr lang="en-US" baseline="0" dirty="0" smtClean="0"/>
              <a:t> </a:t>
            </a:r>
            <a:r>
              <a:rPr lang="en-US" dirty="0" smtClean="0"/>
              <a:t>cells </a:t>
            </a:r>
            <a:r>
              <a:rPr lang="en-US" dirty="0"/>
              <a:t>with molecular interventions drove the ordering of connections </a:t>
            </a:r>
            <a:r>
              <a:rPr lang="en-US" dirty="0" smtClean="0"/>
              <a:t>between</a:t>
            </a:r>
            <a:r>
              <a:rPr lang="en-US" baseline="0" dirty="0" smtClean="0"/>
              <a:t> </a:t>
            </a:r>
            <a:r>
              <a:rPr lang="en-US" dirty="0" smtClean="0"/>
              <a:t>pathway </a:t>
            </a:r>
            <a:r>
              <a:rPr lang="en-US" dirty="0"/>
              <a:t>components, wherein Bayesian network computational methods </a:t>
            </a:r>
            <a:r>
              <a:rPr lang="en-US" dirty="0" smtClean="0"/>
              <a:t>automatically elucidated </a:t>
            </a:r>
            <a:r>
              <a:rPr lang="en-US" dirty="0"/>
              <a:t>most of the traditionally reported signaling </a:t>
            </a:r>
            <a:r>
              <a:rPr lang="en-US" dirty="0" smtClean="0"/>
              <a:t>relationships</a:t>
            </a:r>
            <a:r>
              <a:rPr lang="en-US" baseline="0" dirty="0" smtClean="0"/>
              <a:t> </a:t>
            </a:r>
            <a:r>
              <a:rPr lang="en-US" dirty="0" smtClean="0"/>
              <a:t>and </a:t>
            </a:r>
            <a:r>
              <a:rPr lang="en-US" dirty="0"/>
              <a:t>predicted novel </a:t>
            </a:r>
            <a:r>
              <a:rPr lang="en-US" dirty="0" err="1"/>
              <a:t>interpathway</a:t>
            </a:r>
            <a:r>
              <a:rPr lang="en-US" dirty="0"/>
              <a:t> network causalities, which we verified </a:t>
            </a:r>
            <a:r>
              <a:rPr lang="en-US" dirty="0" smtClean="0"/>
              <a:t>experimentally. Reconstruction </a:t>
            </a:r>
            <a:r>
              <a:rPr lang="en-US" dirty="0"/>
              <a:t>of network models from physiologically </a:t>
            </a:r>
            <a:r>
              <a:rPr lang="en-US" dirty="0" smtClean="0"/>
              <a:t>relevant</a:t>
            </a:r>
            <a:r>
              <a:rPr lang="en-US" baseline="0" dirty="0" smtClean="0"/>
              <a:t> </a:t>
            </a:r>
            <a:r>
              <a:rPr lang="en-US" dirty="0" smtClean="0"/>
              <a:t>primary </a:t>
            </a:r>
            <a:r>
              <a:rPr lang="en-US" dirty="0"/>
              <a:t>single cells might be applied to understanding native-state tissue </a:t>
            </a:r>
            <a:r>
              <a:rPr lang="en-US" dirty="0" smtClean="0"/>
              <a:t>signaling</a:t>
            </a:r>
            <a:r>
              <a:rPr lang="en-US" baseline="0" dirty="0" smtClean="0"/>
              <a:t> </a:t>
            </a:r>
            <a:r>
              <a:rPr lang="en-US" dirty="0" smtClean="0"/>
              <a:t>biology</a:t>
            </a:r>
            <a:r>
              <a:rPr lang="en-US" dirty="0"/>
              <a:t>, complex drug actions, and dysfunctional signaling in diseased cells.</a:t>
            </a:r>
          </a:p>
        </p:txBody>
      </p:sp>
      <p:sp>
        <p:nvSpPr>
          <p:cNvPr id="4" name="Slide Number Placeholder 3"/>
          <p:cNvSpPr>
            <a:spLocks noGrp="1"/>
          </p:cNvSpPr>
          <p:nvPr>
            <p:ph type="sldNum" sz="quarter" idx="10"/>
          </p:nvPr>
        </p:nvSpPr>
        <p:spPr/>
        <p:txBody>
          <a:bodyPr/>
          <a:lstStyle/>
          <a:p>
            <a:fld id="{1621454B-730B-4973-A156-8353A256CCB2}" type="slidenum">
              <a:rPr lang="en-US" smtClean="0"/>
              <a:pPr/>
              <a:t>25</a:t>
            </a:fld>
            <a:endParaRPr lang="en-US"/>
          </a:p>
        </p:txBody>
      </p:sp>
    </p:spTree>
    <p:extLst>
      <p:ext uri="{BB962C8B-B14F-4D97-AF65-F5344CB8AC3E}">
        <p14:creationId xmlns:p14="http://schemas.microsoft.com/office/powerpoint/2010/main" val="549237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26</a:t>
            </a:fld>
            <a:endParaRPr lang="en-US"/>
          </a:p>
        </p:txBody>
      </p:sp>
    </p:spTree>
    <p:extLst>
      <p:ext uri="{BB962C8B-B14F-4D97-AF65-F5344CB8AC3E}">
        <p14:creationId xmlns:p14="http://schemas.microsoft.com/office/powerpoint/2010/main" val="350832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30 years, researchers</a:t>
            </a:r>
            <a:r>
              <a:rPr lang="en-US" baseline="0" dirty="0" smtClean="0"/>
              <a:t> in computer science and related fields have made significant progress in developing methods for the modeling and discovery of causal network from data. </a:t>
            </a:r>
          </a:p>
          <a:p>
            <a:r>
              <a:rPr lang="en-US" baseline="0" dirty="0" smtClean="0"/>
              <a:t>The first two references shown here describe work done by researchers in Pittsburgh, including individuals at Pitt and CMU. These individuals are collaborating currently on developing an NIH project proposal that I will describe in more detail in a moment.</a:t>
            </a:r>
          </a:p>
          <a:p>
            <a:endParaRPr lang="en-US" baseline="0" dirty="0" smtClean="0"/>
          </a:p>
          <a:p>
            <a:r>
              <a:rPr lang="en-US" baseline="0" dirty="0" smtClean="0"/>
              <a:t>These methods have been applied to a variety of types of data. </a:t>
            </a:r>
          </a:p>
          <a:p>
            <a:r>
              <a:rPr lang="en-US" dirty="0" smtClean="0"/>
              <a:t>The next few slides show</a:t>
            </a:r>
            <a:r>
              <a:rPr lang="en-US" baseline="0" dirty="0" smtClean="0"/>
              <a:t> several cases in which researchers have applied the methods to biomedical data.</a:t>
            </a:r>
            <a:endParaRPr lang="en-US" dirty="0" smtClean="0"/>
          </a:p>
        </p:txBody>
      </p:sp>
      <p:sp>
        <p:nvSpPr>
          <p:cNvPr id="4" name="Slide Number Placeholder 3"/>
          <p:cNvSpPr>
            <a:spLocks noGrp="1"/>
          </p:cNvSpPr>
          <p:nvPr>
            <p:ph type="sldNum" sz="quarter" idx="10"/>
          </p:nvPr>
        </p:nvSpPr>
        <p:spPr/>
        <p:txBody>
          <a:bodyPr/>
          <a:lstStyle/>
          <a:p>
            <a:fld id="{1621454B-730B-4973-A156-8353A256CCB2}" type="slidenum">
              <a:rPr lang="en-US" smtClean="0"/>
              <a:pPr/>
              <a:t>27</a:t>
            </a:fld>
            <a:endParaRPr lang="en-US"/>
          </a:p>
        </p:txBody>
      </p:sp>
    </p:spTree>
    <p:extLst>
      <p:ext uri="{BB962C8B-B14F-4D97-AF65-F5344CB8AC3E}">
        <p14:creationId xmlns:p14="http://schemas.microsoft.com/office/powerpoint/2010/main" val="2875349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28</a:t>
            </a:fld>
            <a:endParaRPr lang="en-US"/>
          </a:p>
        </p:txBody>
      </p:sp>
    </p:spTree>
    <p:extLst>
      <p:ext uri="{BB962C8B-B14F-4D97-AF65-F5344CB8AC3E}">
        <p14:creationId xmlns:p14="http://schemas.microsoft.com/office/powerpoint/2010/main" val="2037284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29</a:t>
            </a:fld>
            <a:endParaRPr lang="en-US"/>
          </a:p>
        </p:txBody>
      </p:sp>
    </p:spTree>
    <p:extLst>
      <p:ext uri="{BB962C8B-B14F-4D97-AF65-F5344CB8AC3E}">
        <p14:creationId xmlns:p14="http://schemas.microsoft.com/office/powerpoint/2010/main" val="13976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a:t>
            </a:fld>
            <a:endParaRPr lang="en-US"/>
          </a:p>
        </p:txBody>
      </p:sp>
    </p:spTree>
    <p:extLst>
      <p:ext uri="{BB962C8B-B14F-4D97-AF65-F5344CB8AC3E}">
        <p14:creationId xmlns:p14="http://schemas.microsoft.com/office/powerpoint/2010/main" val="934925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30</a:t>
            </a:fld>
            <a:endParaRPr lang="en-US"/>
          </a:p>
        </p:txBody>
      </p:sp>
    </p:spTree>
    <p:extLst>
      <p:ext uri="{BB962C8B-B14F-4D97-AF65-F5344CB8AC3E}">
        <p14:creationId xmlns:p14="http://schemas.microsoft.com/office/powerpoint/2010/main" val="1886515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group of investigators</a:t>
            </a:r>
            <a:r>
              <a:rPr lang="en-US" baseline="0" dirty="0" smtClean="0"/>
              <a:t> in the School of Medicine at the University of Pittsburgh will be submitting an application on the topic of modeling and discovery of causal networks from big biomedical data. </a:t>
            </a:r>
          </a:p>
          <a:p>
            <a:r>
              <a:rPr lang="en-US" baseline="0" dirty="0" smtClean="0"/>
              <a:t>The primary aims will be to advance the representation, discovery, and uses of causal network models when applied to very large biomedical datasets.</a:t>
            </a:r>
          </a:p>
        </p:txBody>
      </p:sp>
      <p:sp>
        <p:nvSpPr>
          <p:cNvPr id="4" name="Slide Number Placeholder 3"/>
          <p:cNvSpPr>
            <a:spLocks noGrp="1"/>
          </p:cNvSpPr>
          <p:nvPr>
            <p:ph type="sldNum" sz="quarter" idx="10"/>
          </p:nvPr>
        </p:nvSpPr>
        <p:spPr/>
        <p:txBody>
          <a:bodyPr/>
          <a:lstStyle/>
          <a:p>
            <a:fld id="{1621454B-730B-4973-A156-8353A256CCB2}" type="slidenum">
              <a:rPr lang="en-US" smtClean="0"/>
              <a:pPr/>
              <a:t>31</a:t>
            </a:fld>
            <a:endParaRPr lang="en-US"/>
          </a:p>
        </p:txBody>
      </p:sp>
    </p:spTree>
    <p:extLst>
      <p:ext uri="{BB962C8B-B14F-4D97-AF65-F5344CB8AC3E}">
        <p14:creationId xmlns:p14="http://schemas.microsoft.com/office/powerpoint/2010/main" val="718138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32</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33</a:t>
            </a:fld>
            <a:endParaRPr lang="en-US"/>
          </a:p>
        </p:txBody>
      </p:sp>
    </p:spTree>
    <p:extLst>
      <p:ext uri="{BB962C8B-B14F-4D97-AF65-F5344CB8AC3E}">
        <p14:creationId xmlns:p14="http://schemas.microsoft.com/office/powerpoint/2010/main" val="3444557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34</a:t>
            </a:fld>
            <a:endParaRPr lang="en-US"/>
          </a:p>
        </p:txBody>
      </p:sp>
    </p:spTree>
    <p:extLst>
      <p:ext uri="{BB962C8B-B14F-4D97-AF65-F5344CB8AC3E}">
        <p14:creationId xmlns:p14="http://schemas.microsoft.com/office/powerpoint/2010/main" val="3770463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35</a:t>
            </a:fld>
            <a:endParaRPr lang="en-US"/>
          </a:p>
        </p:txBody>
      </p:sp>
    </p:spTree>
    <p:extLst>
      <p:ext uri="{BB962C8B-B14F-4D97-AF65-F5344CB8AC3E}">
        <p14:creationId xmlns:p14="http://schemas.microsoft.com/office/powerpoint/2010/main" val="3757549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36</a:t>
            </a:fld>
            <a:endParaRPr lang="en-US"/>
          </a:p>
        </p:txBody>
      </p:sp>
    </p:spTree>
    <p:extLst>
      <p:ext uri="{BB962C8B-B14F-4D97-AF65-F5344CB8AC3E}">
        <p14:creationId xmlns:p14="http://schemas.microsoft.com/office/powerpoint/2010/main" val="3604204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37</a:t>
            </a:fld>
            <a:endParaRPr lang="en-US"/>
          </a:p>
        </p:txBody>
      </p:sp>
    </p:spTree>
    <p:extLst>
      <p:ext uri="{BB962C8B-B14F-4D97-AF65-F5344CB8AC3E}">
        <p14:creationId xmlns:p14="http://schemas.microsoft.com/office/powerpoint/2010/main" val="493937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38</a:t>
            </a:fld>
            <a:endParaRPr lang="en-US"/>
          </a:p>
        </p:txBody>
      </p:sp>
    </p:spTree>
    <p:extLst>
      <p:ext uri="{BB962C8B-B14F-4D97-AF65-F5344CB8AC3E}">
        <p14:creationId xmlns:p14="http://schemas.microsoft.com/office/powerpoint/2010/main" val="953318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39</a:t>
            </a:fld>
            <a:endParaRPr lang="en-US"/>
          </a:p>
        </p:txBody>
      </p:sp>
    </p:spTree>
    <p:extLst>
      <p:ext uri="{BB962C8B-B14F-4D97-AF65-F5344CB8AC3E}">
        <p14:creationId xmlns:p14="http://schemas.microsoft.com/office/powerpoint/2010/main" val="78888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40</a:t>
            </a:fld>
            <a:endParaRPr lang="en-US"/>
          </a:p>
        </p:txBody>
      </p:sp>
    </p:spTree>
    <p:extLst>
      <p:ext uri="{BB962C8B-B14F-4D97-AF65-F5344CB8AC3E}">
        <p14:creationId xmlns:p14="http://schemas.microsoft.com/office/powerpoint/2010/main" val="1532947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41</a:t>
            </a:fld>
            <a:endParaRPr lang="en-US"/>
          </a:p>
        </p:txBody>
      </p:sp>
    </p:spTree>
    <p:extLst>
      <p:ext uri="{BB962C8B-B14F-4D97-AF65-F5344CB8AC3E}">
        <p14:creationId xmlns:p14="http://schemas.microsoft.com/office/powerpoint/2010/main" val="1292590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42</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43</a:t>
            </a:fld>
            <a:endParaRPr lang="en-US"/>
          </a:p>
        </p:txBody>
      </p:sp>
    </p:spTree>
    <p:extLst>
      <p:ext uri="{BB962C8B-B14F-4D97-AF65-F5344CB8AC3E}">
        <p14:creationId xmlns:p14="http://schemas.microsoft.com/office/powerpoint/2010/main" val="66403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44</a:t>
            </a:fld>
            <a:endParaRPr lang="en-US"/>
          </a:p>
        </p:txBody>
      </p:sp>
    </p:spTree>
    <p:extLst>
      <p:ext uri="{BB962C8B-B14F-4D97-AF65-F5344CB8AC3E}">
        <p14:creationId xmlns:p14="http://schemas.microsoft.com/office/powerpoint/2010/main" val="230228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6</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a:t>
            </a:fld>
            <a:endParaRPr lang="en-US"/>
          </a:p>
        </p:txBody>
      </p:sp>
    </p:spTree>
    <p:extLst>
      <p:ext uri="{BB962C8B-B14F-4D97-AF65-F5344CB8AC3E}">
        <p14:creationId xmlns:p14="http://schemas.microsoft.com/office/powerpoint/2010/main" val="282595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recently</a:t>
            </a:r>
            <a:r>
              <a:rPr lang="en-US" baseline="0" dirty="0" smtClean="0"/>
              <a:t> announced a funding opportunity for developing methods that help derive biomedical knowledge from big data.</a:t>
            </a:r>
          </a:p>
          <a:p>
            <a:r>
              <a:rPr lang="en-US" baseline="0" dirty="0" smtClean="0"/>
              <a:t>Six to eight Centers of Excellence will be supported for up to 4 years starting next year.</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9</a:t>
            </a:fld>
            <a:endParaRPr lang="en-US"/>
          </a:p>
        </p:txBody>
      </p:sp>
    </p:spTree>
    <p:extLst>
      <p:ext uri="{BB962C8B-B14F-4D97-AF65-F5344CB8AC3E}">
        <p14:creationId xmlns:p14="http://schemas.microsoft.com/office/powerpoint/2010/main" val="158653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AA203-A7A6-4907-A997-18A7670258EC}"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72066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203-A7A6-4907-A997-18A7670258EC}"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95063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203-A7A6-4907-A997-18A7670258EC}"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197562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203-A7A6-4907-A997-18A7670258EC}"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104668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AA203-A7A6-4907-A997-18A7670258EC}"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244104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AA203-A7A6-4907-A997-18A7670258EC}"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53568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AA203-A7A6-4907-A997-18A7670258EC}"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8066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AA203-A7A6-4907-A997-18A7670258EC}"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572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AA203-A7A6-4907-A997-18A7670258EC}"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3354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A203-A7A6-4907-A997-18A7670258EC}"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62931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A203-A7A6-4907-A997-18A7670258EC}"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410479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AA203-A7A6-4907-A997-18A7670258EC}"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EE98-A8A2-4ED6-83A9-DD707E1DD38A}" type="slidenum">
              <a:rPr lang="en-US" smtClean="0"/>
              <a:pPr/>
              <a:t>‹#›</a:t>
            </a:fld>
            <a:endParaRPr lang="en-US"/>
          </a:p>
        </p:txBody>
      </p:sp>
    </p:spTree>
    <p:extLst>
      <p:ext uri="{BB962C8B-B14F-4D97-AF65-F5344CB8AC3E}">
        <p14:creationId xmlns:p14="http://schemas.microsoft.com/office/powerpoint/2010/main" val="18070380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683" y="3025126"/>
            <a:ext cx="8305800" cy="1477962"/>
          </a:xfrm>
        </p:spPr>
        <p:txBody>
          <a:bodyPr>
            <a:noAutofit/>
          </a:bodyPr>
          <a:lstStyle/>
          <a:p>
            <a:pPr>
              <a:spcBef>
                <a:spcPts val="1200"/>
              </a:spcBef>
            </a:pPr>
            <a:r>
              <a:rPr lang="en-US" sz="2000" b="1" dirty="0" smtClean="0">
                <a:solidFill>
                  <a:srgbClr val="F4EC88"/>
                </a:solidFill>
                <a:effectLst>
                  <a:outerShdw blurRad="38100" dist="38100" dir="2700000" algn="tl">
                    <a:srgbClr val="000000">
                      <a:alpha val="43137"/>
                    </a:srgbClr>
                  </a:outerShdw>
                </a:effectLst>
              </a:rPr>
              <a:t/>
            </a:r>
            <a:br>
              <a:rPr lang="en-US" sz="2000" b="1" dirty="0" smtClean="0">
                <a:solidFill>
                  <a:srgbClr val="F4EC88"/>
                </a:solidFill>
                <a:effectLst>
                  <a:outerShdw blurRad="38100" dist="38100" dir="2700000" algn="tl">
                    <a:srgbClr val="000000">
                      <a:alpha val="43137"/>
                    </a:srgbClr>
                  </a:outerShdw>
                </a:effectLst>
              </a:rPr>
            </a:br>
            <a:r>
              <a:rPr lang="en-US" sz="2800" b="1" dirty="0" smtClean="0">
                <a:solidFill>
                  <a:schemeClr val="tx1">
                    <a:lumMod val="95000"/>
                  </a:schemeClr>
                </a:solidFill>
              </a:rPr>
              <a:t>Center </a:t>
            </a:r>
            <a:r>
              <a:rPr lang="en-US" sz="2800" b="1" dirty="0">
                <a:solidFill>
                  <a:schemeClr val="tx1">
                    <a:lumMod val="95000"/>
                  </a:schemeClr>
                </a:solidFill>
              </a:rPr>
              <a:t>for </a:t>
            </a:r>
            <a:r>
              <a:rPr lang="en-US" sz="2800" b="1" dirty="0" smtClean="0">
                <a:solidFill>
                  <a:schemeClr val="tx1">
                    <a:lumMod val="95000"/>
                  </a:schemeClr>
                </a:solidFill>
              </a:rPr>
              <a:t>Causal Discovery </a:t>
            </a:r>
            <a:r>
              <a:rPr lang="en-US" sz="2800" b="1" dirty="0">
                <a:solidFill>
                  <a:schemeClr val="tx1">
                    <a:lumMod val="95000"/>
                  </a:schemeClr>
                </a:solidFill>
              </a:rPr>
              <a:t>(</a:t>
            </a:r>
            <a:r>
              <a:rPr lang="en-US" sz="2800" b="1" dirty="0" smtClean="0">
                <a:solidFill>
                  <a:schemeClr val="tx1">
                    <a:lumMod val="95000"/>
                  </a:schemeClr>
                </a:solidFill>
              </a:rPr>
              <a:t>CCD</a:t>
            </a:r>
            <a:r>
              <a:rPr lang="en-US" sz="2800" b="1" dirty="0">
                <a:solidFill>
                  <a:schemeClr val="tx1">
                    <a:lumMod val="95000"/>
                  </a:schemeClr>
                </a:solidFill>
              </a:rPr>
              <a:t>)</a:t>
            </a:r>
            <a:r>
              <a:rPr lang="en-US" sz="2800" dirty="0">
                <a:solidFill>
                  <a:schemeClr val="tx1">
                    <a:lumMod val="95000"/>
                  </a:schemeClr>
                </a:solidFill>
              </a:rPr>
              <a:t/>
            </a:r>
            <a:br>
              <a:rPr lang="en-US" sz="2800" dirty="0">
                <a:solidFill>
                  <a:schemeClr val="tx1">
                    <a:lumMod val="95000"/>
                  </a:schemeClr>
                </a:solidFill>
              </a:rPr>
            </a:br>
            <a:r>
              <a:rPr lang="en-US" sz="2800" b="1" dirty="0">
                <a:solidFill>
                  <a:schemeClr val="tx1">
                    <a:lumMod val="95000"/>
                  </a:schemeClr>
                </a:solidFill>
              </a:rPr>
              <a:t>of Biomedical Knowledge from Big </a:t>
            </a:r>
            <a:r>
              <a:rPr lang="en-US" sz="2800" b="1" dirty="0" smtClean="0">
                <a:solidFill>
                  <a:schemeClr val="tx1">
                    <a:lumMod val="95000"/>
                  </a:schemeClr>
                </a:solidFill>
              </a:rPr>
              <a:t>Data</a:t>
            </a:r>
            <a:r>
              <a:rPr lang="en-US" sz="2000" b="1" dirty="0" smtClean="0">
                <a:solidFill>
                  <a:srgbClr val="FFC000"/>
                </a:solidFill>
              </a:rPr>
              <a:t/>
            </a:r>
            <a:br>
              <a:rPr lang="en-US" sz="2000" b="1" dirty="0" smtClean="0">
                <a:solidFill>
                  <a:srgbClr val="FFC000"/>
                </a:solidFill>
              </a:rPr>
            </a:br>
            <a:r>
              <a:rPr lang="en-US" sz="800" b="1" dirty="0" smtClean="0">
                <a:solidFill>
                  <a:srgbClr val="FFC000"/>
                </a:solidFill>
              </a:rPr>
              <a:t/>
            </a:r>
            <a:br>
              <a:rPr lang="en-US" sz="800" b="1" dirty="0" smtClean="0">
                <a:solidFill>
                  <a:srgbClr val="FFC000"/>
                </a:solidFill>
              </a:rPr>
            </a:br>
            <a:endParaRPr lang="en-US" sz="1600" dirty="0">
              <a:solidFill>
                <a:srgbClr val="FFC000"/>
              </a:solidFill>
            </a:endParaRPr>
          </a:p>
        </p:txBody>
      </p:sp>
      <p:sp>
        <p:nvSpPr>
          <p:cNvPr id="5" name="Content Placeholder 4"/>
          <p:cNvSpPr>
            <a:spLocks noGrp="1"/>
          </p:cNvSpPr>
          <p:nvPr>
            <p:ph idx="1"/>
          </p:nvPr>
        </p:nvSpPr>
        <p:spPr>
          <a:xfrm>
            <a:off x="307975" y="4213208"/>
            <a:ext cx="8382000" cy="1371600"/>
          </a:xfrm>
        </p:spPr>
        <p:txBody>
          <a:bodyPr>
            <a:noAutofit/>
          </a:bodyPr>
          <a:lstStyle/>
          <a:p>
            <a:pPr marL="0" indent="0" algn="ctr">
              <a:lnSpc>
                <a:spcPct val="70000"/>
              </a:lnSpc>
              <a:spcAft>
                <a:spcPts val="400"/>
              </a:spcAft>
              <a:buNone/>
              <a:defRPr/>
            </a:pPr>
            <a:r>
              <a:rPr lang="en-US" sz="1600" dirty="0">
                <a:effectLst>
                  <a:outerShdw blurRad="38100" dist="38100" dir="2700000" algn="tl">
                    <a:srgbClr val="000000">
                      <a:alpha val="43137"/>
                    </a:srgbClr>
                  </a:outerShdw>
                </a:effectLst>
              </a:rPr>
              <a:t>University of Pittsburgh</a:t>
            </a:r>
          </a:p>
          <a:p>
            <a:pPr marL="0" indent="0" algn="ctr">
              <a:lnSpc>
                <a:spcPct val="70000"/>
              </a:lnSpc>
              <a:spcAft>
                <a:spcPts val="400"/>
              </a:spcAft>
              <a:buNone/>
              <a:defRPr/>
            </a:pPr>
            <a:r>
              <a:rPr lang="en-US" sz="1600" dirty="0">
                <a:effectLst>
                  <a:outerShdw blurRad="38100" dist="38100" dir="2700000" algn="tl">
                    <a:srgbClr val="000000">
                      <a:alpha val="43137"/>
                    </a:srgbClr>
                  </a:outerShdw>
                </a:effectLst>
              </a:rPr>
              <a:t>Carnegie Mellon </a:t>
            </a:r>
            <a:r>
              <a:rPr lang="en-US" sz="1600" dirty="0" smtClean="0">
                <a:effectLst>
                  <a:outerShdw blurRad="38100" dist="38100" dir="2700000" algn="tl">
                    <a:srgbClr val="000000">
                      <a:alpha val="43137"/>
                    </a:srgbClr>
                  </a:outerShdw>
                </a:effectLst>
              </a:rPr>
              <a:t>University</a:t>
            </a:r>
          </a:p>
          <a:p>
            <a:pPr marL="0" indent="0" algn="ctr">
              <a:lnSpc>
                <a:spcPct val="70000"/>
              </a:lnSpc>
              <a:spcAft>
                <a:spcPts val="400"/>
              </a:spcAft>
              <a:buNone/>
              <a:defRPr/>
            </a:pPr>
            <a:r>
              <a:rPr lang="en-US" sz="1600" dirty="0">
                <a:effectLst>
                  <a:outerShdw blurRad="38100" dist="38100" dir="2700000" algn="tl">
                    <a:srgbClr val="000000">
                      <a:alpha val="43137"/>
                    </a:srgbClr>
                  </a:outerShdw>
                </a:effectLst>
              </a:rPr>
              <a:t>Pittsburgh Supercomputing </a:t>
            </a:r>
            <a:r>
              <a:rPr lang="en-US" sz="1600" dirty="0" smtClean="0">
                <a:effectLst>
                  <a:outerShdw blurRad="38100" dist="38100" dir="2700000" algn="tl">
                    <a:srgbClr val="000000">
                      <a:alpha val="43137"/>
                    </a:srgbClr>
                  </a:outerShdw>
                </a:effectLst>
              </a:rPr>
              <a:t>Center</a:t>
            </a:r>
            <a:endParaRPr lang="en-US" sz="1600" dirty="0">
              <a:effectLst>
                <a:outerShdw blurRad="38100" dist="38100" dir="2700000" algn="tl">
                  <a:srgbClr val="000000">
                    <a:alpha val="43137"/>
                  </a:srgbClr>
                </a:outerShdw>
              </a:effectLst>
            </a:endParaRPr>
          </a:p>
          <a:p>
            <a:pPr marL="0" indent="0" algn="ctr">
              <a:lnSpc>
                <a:spcPct val="70000"/>
              </a:lnSpc>
              <a:spcAft>
                <a:spcPts val="400"/>
              </a:spcAft>
              <a:buNone/>
              <a:defRPr/>
            </a:pPr>
            <a:r>
              <a:rPr lang="en-US" sz="1600" dirty="0">
                <a:effectLst>
                  <a:outerShdw blurRad="38100" dist="38100" dir="2700000" algn="tl">
                    <a:srgbClr val="000000">
                      <a:alpha val="43137"/>
                    </a:srgbClr>
                  </a:outerShdw>
                </a:effectLst>
              </a:rPr>
              <a:t>Yale </a:t>
            </a:r>
            <a:r>
              <a:rPr lang="en-US" sz="1600" dirty="0" smtClean="0">
                <a:effectLst>
                  <a:outerShdw blurRad="38100" dist="38100" dir="2700000" algn="tl">
                    <a:srgbClr val="000000">
                      <a:alpha val="43137"/>
                    </a:srgbClr>
                  </a:outerShdw>
                </a:effectLst>
              </a:rPr>
              <a:t>University</a:t>
            </a:r>
          </a:p>
          <a:p>
            <a:pPr marL="0" indent="0" algn="ctr">
              <a:lnSpc>
                <a:spcPct val="70000"/>
              </a:lnSpc>
              <a:spcBef>
                <a:spcPts val="0"/>
              </a:spcBef>
              <a:buNone/>
              <a:defRPr/>
            </a:pPr>
            <a:endParaRPr lang="en-US" sz="800" dirty="0">
              <a:effectLst>
                <a:outerShdw blurRad="38100" dist="38100" dir="2700000" algn="tl">
                  <a:srgbClr val="000000">
                    <a:alpha val="43137"/>
                  </a:srgbClr>
                </a:outerShdw>
              </a:effectLst>
            </a:endParaRPr>
          </a:p>
          <a:p>
            <a:pPr marL="0" indent="0" algn="ctr">
              <a:lnSpc>
                <a:spcPct val="70000"/>
              </a:lnSpc>
              <a:spcBef>
                <a:spcPts val="0"/>
              </a:spcBef>
              <a:buNone/>
              <a:defRPr/>
            </a:pPr>
            <a:r>
              <a:rPr lang="en-US" sz="1600" dirty="0" smtClean="0">
                <a:effectLst>
                  <a:outerShdw blurRad="38100" dist="38100" dir="2700000" algn="tl">
                    <a:srgbClr val="000000">
                      <a:alpha val="43137"/>
                    </a:srgbClr>
                  </a:outerShdw>
                </a:effectLst>
              </a:rPr>
              <a:t>PIs: </a:t>
            </a:r>
            <a:r>
              <a:rPr lang="en-US" sz="1600" smtClean="0">
                <a:effectLst>
                  <a:outerShdw blurRad="38100" dist="38100" dir="2700000" algn="tl">
                    <a:srgbClr val="000000">
                      <a:alpha val="43137"/>
                    </a:srgbClr>
                  </a:outerShdw>
                </a:effectLst>
              </a:rPr>
              <a:t>Greg Cooper, Ivet </a:t>
            </a:r>
            <a:r>
              <a:rPr lang="en-US" sz="1600" dirty="0" smtClean="0">
                <a:effectLst>
                  <a:outerShdw blurRad="38100" dist="38100" dir="2700000" algn="tl">
                    <a:srgbClr val="000000">
                      <a:alpha val="43137"/>
                    </a:srgbClr>
                  </a:outerShdw>
                </a:effectLst>
              </a:rPr>
              <a:t>Bahar, Jeremy Berg</a:t>
            </a:r>
            <a:endParaRPr lang="en-US" sz="1600" dirty="0">
              <a:effectLst>
                <a:outerShdw blurRad="38100" dist="38100" dir="2700000" algn="tl">
                  <a:srgbClr val="000000">
                    <a:alpha val="43137"/>
                  </a:srgbClr>
                </a:outerShdw>
              </a:effectLst>
            </a:endParaRPr>
          </a:p>
        </p:txBody>
      </p:sp>
      <p:sp>
        <p:nvSpPr>
          <p:cNvPr id="2" name="AutoShape 2" descr="data:image/jpeg;base64,/9j/4AAQSkZJRgABAQAAAQABAAD/2wCEAAkGBxQSERUUExQWFhUXGB8bFxgYGB4gHxwfHRwfJCEcHyAYHSggHh4oHh4hITIjJi0rLi4wHx81ODQsOCgtLisBCgoKDg0OGxAQGywkICQsLDI3NCwsLCw0LDQsLyw0LywvLCwsLCwsLCwvLCwsLCwsLCwsLCwsLCwsLCwsLCwsLP/AABEIAOEA4QMBEQACEQEDEQH/xAAcAAACAwEBAQEAAAAAAAAAAAAABgQFBwMCAQj/xABTEAACAQIEAgYFBgkJBQYHAAABAgMEEQAFEiEGMRMiMkFRYQcUQnGBIzNScpGhQ2JzgpKxsrTBFRYkNDVTorPRY4OTxNMmdaPS4vAlRGXCw+Hx/8QAGgEAAgMBAQAAAAAAAAAAAAAAAAMBAgQFBv/EADcRAAIBAgQCCAUDBAMBAQAAAAECAAMRBBIhMUFREyJhcYGRsfAFMqHB0SMz4RRCUvEVYoI0sv/aAAwDAQACEQMRAD8A3HBCGCEMEIYIQwQhghDBCGCE+E254IRXzHj6jjfoo3apm/uqZTI3+Hqj4nDRRci50HbKFwJHGb5rUfMUUVMp9qqku3/Divb3E4nLTXc37oXY7CV2YxTpf17PEg8UhWKO3kC5Zz+vF1sflS8jvMoamsyZdpszrqg/l52/y1AxcCqdlA8BKZkHGQHzHhzviqX8y85v9suL5cR2fSVLUjvPi5jw33Q1C+YacfqlwWxHZ9IBqQ2k+mrslbaLMa6nPdaaoW3xcFcVK1huoPgJbMh0vLvLo3faiz4SHuScRSn3G2l8Law+ZPUS/cZa/wAoZvB87S09Uo76eQo/6Eux9wOKZaR2JHfJuwnWj9INIWEdR0lJKfYqkMf2MeoftwGg2417oZxxjVG4YAqQQdwQbg4TLz1ghDBCGCEMEIYIQwQhghDBCGCEMEIYIQwQhghDBCGCE+OwAJJAA3JPdghE+q41MztFlkJq3Bs0t9MCH8aT2vct/fhwpW1c29ZTPf5ZQcQUsEY1Z3mBmJ3FJCSkfu6OM63+sxAwxCTpSXxlWsPmMXan0qiJehyyijhTkpKi5Pkkdhf3k4aMNfWoYo1+CiUlLJm+bM4E7sEHXXpVjCjzjQgnvHZOGHoqfCUHSPxi/Lk8Qp2ljqo5HQrqjVHHVY21hpFXUA1gbDvGGZzmsRKsml7y+yXhumkyqevYTM8EgRoxIoVvm+tfoiw7fLflhb1GFQJzllpqUzTzxNwzAmXUtfTmRBM2hopGDWPW3VgoJF0PPxHLBTqMXKHhIqIAoYT7ScLhcsjrRA1UXdg4DsBEiki9k6xJIN2Nwu23fgNT9TJe0lUATNa8oMyhp+mjFP0jRsqEglS+ph1luBpuDty/XhilrG8WwW4tLXjzhBcvnSBZjM7qGC9HYgEkAX1G5JHhitKqXF7WlqlPIbAyTRw5rRl/VZnkWI6XFPKJkQ+DICwXl3qO/FSaTfMPPSWtUXaXVB6WnZehzCliqY+TdUBvijXQn9HFDhuKG0sK/BhGLh+KjnOrJ656OY7mmckxse+8Uh+9DtfCnLj9xb9v8xqkN8pjDFxjLSsI80g6HewqYrtA3vPajPk324X0QbWmb9nGWzkaNHCCZXUMjBlYXDKbgjxBGxwgi0ZOmCEMEIYIQwQhghDBCGCEMEIYIQwQhghDBCU3EnEsNEqmQlpHNooUGqSQ+CqP18hi6Uy+0qzARPziBpY/Wc6mFPS3ulFG3a8BKy9aVvxF2Fvfhymxy0hc8/e0oebRPzj0jVFQVpMrhNPF2UESjpGHkFFox7txzuMPWgq9aobxJrFtEEV+HMvppazoswnkju1mddJu99w8jE232vY+8c8NdmC3QRagFrOZeVOQ1GVZmoBKxPrMboTpdAjHSbkm4HME+Y7sLzrUp9sZkKPptOPoYzDoczjUmwmRoz77ah962+OLYlbpK0G6888UZXG9VHQU8TJNFUSRWJ1a0kYOkmyjSACer3C253OIpsQuc7Wk1Fucol76PUf+RsyUICwbUgdAysyqOrpYWbdLWxSsR0qy9L5DOPFrw5pQRVMMiQTU46OSkZwqi3Po1YgA+FhuNjuoGCnem+U6g8ZD2dbjhIXDNdWUAhkoWFRHKitPAGDaXN7hlBvGStiG5eN7WxZwj3D6SEutss65jRQVPEMS0ijozLG0ujddS9aSxG1rLYkbXvgVitE5oEA1dJWelquMmbTkH5vQgIPLSoO3h1icWw62piUrnry9oCaDhuSQdWWtk0qb76Tttb8RWI+thZ69e3KMHUpXlHwpUDMcwpYasdInRGEkk6jYOwbUOtqBsL35C3jhlQdGhKyiNnYAyrzTIv8A4jLSUoclJHVNbC50E76gABsL3Nrd578XV+pmaUK9eyxg4d9JVVSkwVg9ahHVZJCC4HIgMbhx5Ne/iMKfDq2q6GMWsRo0d8jgUqanIpwFveWhlPUJ77Am8LnxHVO3cMIY/wBtUePvePGoukb+GuKYqvVHpaGoj+dp5NnTz/GXwYbcuWEvTK67jnLq15fYXLQwQhghDBCGCEMEIYIQwQhghDBCLPFPE7QutLSoJ62QXSO/VjX+8lI7KDw5nuw2nTuMzaCVZraDeJ2cZrBkxaWV/Xc1lXrM3JAe4AfNxjuUbt5Dk9VNXQaLFOwTXczLMyziSsqFlrpZCp71UEhb8o1YhQP/AOm+NaqFFkmYsWN22k/Ks4kyuvEkRJh1BtKnaWFuXPmdPK/Jh5EYoUFRLHf7ywbo37JbelrIUjmStgsaerGsEcg5Fz+kOt79WK4dyRlO4k10scwnnh/j21DNR1Y6QCFxTSEXZH0MFU99t7A917cuQ9Drhl8YJV6uVooZNXvTzxyxqGkRgyAgkahyNlIJ93LDnAK2MUhINxGl6jN6t2ku8Zk7TqqQkgCwBKBXYWFt77YxtiMLT0Jv9f4mpaVd+Fpyi9H07fOSRj7W/gMJb4rTHyqfSXXAvxMlr6OD31H2Rf8Arwo/F/8Ap9f4l/8Aj/8At9P5g/o38Kj7Yv8A14B8X/6fX+If8f8A9vp/M5fzFqYjeGoUHyLIftW+GD4rSPzKfoZX+hcfK0q8z4frg/SSo05Frtq1kgdx31nwxpp43DtoGt9P4iHw1UG5F574l4qkqqeCnlhWL1fZBHdVtYAAo9zcAc9XedsOp0wCWBveUqOSLEWln6IMpMuYxS61VYdTnrLqJ0kBQpOre972tYHFcS1kI5yaC9a8qeLeI/WKioMAEcMsjElb6pRfYux30nnoFlF+RO5vTp5QL7ytSpqbRdVbkAC5OwAw2K3l/T5ZmNBpqlhqINPKTQQAPxri2k+DC2Flqb9W4MYFdNRNEyXiCnzoRpM3qmZR/MTx7XP4t+Y8Y25gmx52ysjUdRqvv3eaEqCp3xz4d4lkE3qVeqx1YF0YfN1Cj2oyeTeKcx+pL0xbMm3pGhtbGNmEy8MEIYIQwQhghDBCGCEMEIs8XcRvCyUtKokrZh8mp7Ma98sngg+87YbTpg9Zth7tKs1tBvEXiPPo8liaCB+nzGfrVFQ+5BPtHz+jHyA3P42hENY3OijhEu4TQbzM6qllRY6uW0nSub6jr3ABHSb7FgbhW5gHuxqBB6omcgjrGPyekxnpUM1FT1ESgRypbTobuYAhl0MOWwsQVvyJzf09m0JEf0t1vaVXEebZTV0mmCN6SeMl41ZSUa/ajBQsFDcxsoDb95xdFqq2uolHZGEp6Xieqko48vhXUgJO6h2NzewLCyKL+8X7VtsWdaaE1HNpCuzDIolnk/ABNmqXt+In8W/0+3HOr/FeFIeJ/E1UsDxcxqjo6ejiZ1jCKiksQLtYeZ3OOaalXEOFJuTNoRKS3AnM8QoJFiMNT0jDUqdA+pl36wW1yNjuPA4d/wAfWtfTzlP6qne2vlOL8TRFJWEdRpjusjdC1kPKznkpv44kfD61xt5yDiqduPlPOTcIJUwUMqsyDSpn607dOSASoIFoyNLDq35+WOqzBSwsPIaTFa+oJ+slVHBscZqJ21mMxXSEvUDoCIydRe3X6ynYgDfyxUMDYWHkNYEcdfMysyziaOOkheRZ9OlU6Tom0lwNwH5E3B7+44wVsBVao2W254zVTxSKgveWJ4gUSiHoarpSNQj6B9ZHiFte2x38sK/4+ra+nnGf1Sba+U6rHBWRBmjDKbjrrZhYkHzBuMJJq4d8oNj2S4CVVva4i1mvAQB10shRhuFYnn+Kw3Hxv78b6PxQ7VRftH4mSpgeNMxJzOklikImVlcm5v3+YPI+8Y69KolRbobic+ojIbMI5+iPoIpKqsnGr1WHWg8ySLj8bbSPrYXibkBRxjKAAuxkCnzuuzTMoyHfW8g0orHRGgNyLctIW9ye133vbElEpoYB2d9JC45y1afM6iGnBCpICgW/VuqvYW3GkkgeFsXpNmpgtK1Fyv1Y88J8TxZtCtBmB0zjemqQbNqHIg90g+xvfzzVKZpHOm0dTqBxlbePnCueyiU0FdYVSLdJBstRGPwi+DD2l7ufuRUQWzrt6Ryk3sY2YTLwwQhghDBCGCEMEJTcV5+tFAZCpeRiEhiHOSRuyo+PM9wvi9NM5tKs1hEHOM1OTU7yyssua1nWduYQdwHhGnID2j5DbSq9KbD5RFO+QXO5iHwHQU1ZVsK2oIll1dHcX1SN7Ts3Vvc3C+0RvbYNorFlXqiIpgM3WMhZrllRlNS0MyBkcWIN+jnjvzHgQd79pD98qy1VuP8AUGBpnXacdaUlSGCmWCSLUI2NtaSJcI9vBrbjvUEW2tOrr2yNEbsnTIOGpKxi9hFDfcgG3uQEkn3k7efLGbE41KAtu3veNo4ZqpvsJpWVZVFTpoiUKO8958ye/Hn61d6rXczrU6S0xZRJuFS8g57StLTTRpbU6MFv4kYdh3CVVY7AylRSykCXWRTQVUYnCASxq0byNTyGSFhYmPUrE7BieqbW9+OybjQHQ9u/bOfKnj+WCnp3hVY4papiABC0YfrKWldmYLtvzud+W+LU7nrHUDx8BKvy5yJwbm9NDNVA1ESRdInRqSSoPRkvIgVgBqZgpt4HFEWoaS5gb6+ukszLnNrWnrjPOaaWKnRamOROmjEoUsvSJpYdfU5uobSxB/hi2VwrZRrY2kBluL7T7wTLTTrJRusUzRyvKsZiMqFHkv0ilW0gqH02sD3d+DrBVbUaAcjoJJyliIzZu9PTqauQDUmwmFNJ0nzm0KktexJ0AXA388Qtz1R6/WBizw5TvHTqsg0sSzEeGpy1j52OOTi6ivVLLtp9BN1BCqAGWWM0bI2YUEc6FJUDL593mDzBwynVem2ZDYyrorizCIOZ5FNl7NLD8rAylJFb6Dc1cLY25HULWIB2tju4bGpX6raN72/E5dXDNS6y6iS8h47goYn9TodE7jrSySmSw8uoDpv3bd1ycaXolz1m0ilqhR1RLnhHhPow2a5prNj0qRWJd2vq1so357hfibAYXUq3/TpyyJbrvFDPqZajpq2nhNOqSL0sJNinSEmORDts1twOybEXB6r0OWyk3i3F+ssfeF84GdUwp5ZOjzGm+Up5xzJX2vPwde8EH3ZnXoWuPlPv/UdTfpB2iaBwdxAauNllXo6qBujqI/Bh7Q8UYbg/6Yz1EynTYxyteMGFy0MEIYIQwQnx2ABJNgNyT3YITN6fNUlebOam/qsAZKFD7Xc0oB9qRuqvKw+3GoqRaku53/EVf+4zFuIM5krKiSolPWc8u5R3KPIDb7T343IgRbCYncsbyuxaUjzH6RTJSLT1tLHWFPm5JGIIty1WF2PdcFbjnfnjP/T2a6m00CvpZheceHsieulNTU7Rk7ACwa2wVQOyigAbeFsZMZjBQHR0/m9P5j8PhzVOd9pocaBQAoAAFgByAxwSSTczqgW0E9YiEMEJyq6lYo2kc2VAWY+QxZELsFXcyGIUXMncHZZJHTXkiIllaaXo2jvcO4K6iJAL6dO3dcjux3TYWUHYAeQnN3JPOTc3yWKc6Z0vGyyRF+iAMbSmMKQWZrbiwIGxYd17CuRtIKg7ypznhOii9WjCL/RCpklkKJGb7gTvoOotp5Ad4uV1Le61HNzz96SrIunZPmRZFRTSzSGOMrVoqK0RR4o36PsJ1AY5LAt3i9twSFIzuABykgKfGWWV8NwUpWOBSRCvRtMYwWdnkVtJKlb2sovy61u42o1QtqeMkIBtDizKZZ6SaOOP5UqWjQR2uUkDKbmSwJIHPxOBGAbXaSQTKbL61Zo1kW4BvswsQQbEEeIIIxxKtI03KNwnRRw65hJGFy0MEIEYIRC4jyB6SQVdHddB1FR7HmB3p4ju93LuYLGioOiq78+f8zmYjDFDnTaQM148qJqxau9njQiFfZiZk0syjvvcnfxF7hbY6C0VC5ZkNY5rxbnrZHBDuzan1tc3uxFtR8Tba/v8cNCgbRZYmfcurpIJUmibTJGwZT5j9YPIjvBIwMoYWMFYqbibXNnAlhhzulXrxDRXQrzaMdsebJ21J5r9mMAWxNJvD32zcGuM4mk0dUksaSRsGR1DKw5EEXB+zGYgg2MbO2IhDBCGCETuPqlpjDlsLEPVE9Kw5pAvbby1dge84dSFrueHrKPr1ZmXpcz1Xmjy+nFoKWyaV5FwLW/NHV95bGvDpYF24zNWa5yiLfDfDD1EzpJdFiNpPG/0R3X25/64VisatKmGXUnb8y1DDF2IbS0r+IYo0qZUiFkVtIF78gAdz5g4fhmZqSs+5iq4UVCF2k7hHIDVS3a4iTdz4+CjzPf4D4YVjcV0CafMdvzGYah0ra7CavGgUBVAAAsAOQA7seaJJNzO0BbQT1iIQwQhghKniz+pyj6QCj85gP441YL99YnEftmPRowEI6E6AH1N0cVwQe7r8uf2DHTv2zFac8zp9Ksxh0leutkiGyshubOTcEe/AD2wImfemOQdGwB3aq64uu4EQtex12Fh2tsacNv4RNfaVXoomt0ylvw1KVF15mcA21G+4AB0+Av3YviBt3H0lKJ08vWavBTlmkYRa2Mr80jI0iYi92cG4A7/AAxjvNNp19VFvmTp18+jivq6Ts9vlfb3Yi/bJtEbIU0rMlraKmdbbbfKsbbbd/djn4/92/YPSa8Mbp4mWeMcfDBCGCECMEJl/G3Dvq79JGPkXPL6DeHuPd8R4Y9FgMX0q5G+YfWcjF4fIcy7RZjYAgkXAIuPEY3kEjSY131jVxhwwsCCeA3iNri99N+RB71P+nw52CxpqHo6nzev8zbicMEGdNpP9GWetl9d0E4tFPaORW5KW7DHutvY+TX7saKoWqmdIqkSjZWmp8HMaKqmyxiejF5qMn+6Y9aO5+g33HGap11D+c0robR1wiXhghPhNueCEzCkzwR09fnT7mUmKkB/u0JVP0nu592NRS7LSHjFFrAtMv4Ig6auVpLsRqck+0w7z4m5vi3xB8lAgdgisIuarcx5mSXpJ0pwFZ2UvK3ZU6FFgBuXsAbchcHvxx1KZUapqBfTnr6TonNdgnn74zOszyjTVCnicyuSAxtbrnmOZ2Heff4Y7tLEXo9K4sPtOXUo2qZFNzNUyfLVp4ViTkOZ8T3nHm69ZqrlzOzSpimoUSbhUvF3OoGmr6WDppYkdJS5iax6iFuXInq238cdXAKvRuxUG1t5ixROdQDbeSouDZGUMJM0sRfeal5EX/v9tt8bP0/8V8j+Ii7cz5/zPZ4IlHt5ptz+Wpe7n+H88R+n/ivkfxDr8z5/zPE3AbsLM2ZkeBlpCNiPGfuNvjiysim4C+R/EghiLG/n/M9/zJkv28y8PnaTxt/f+O3vxbpR2fX8SuTv+n5nxuBpCCNWZG/MdLSd+39/4i3wwdMOz6/iGTv+n5nms4EecBZWzOQX1APLSNuR2t5+ZAO/liRWA2t9fxA0773+n5nij9H5iB6I5igbSTolpBfT1lJtPvbtD7cBr33t9fxIFO21/p+Z2bgmTe75nzuby0nPtEn5fn7X34jpR2fX8Scnf9PzA8EyfTzLa9/laTa3P8P7sHSjs+v4k5O/6fmeE4Ddb2bMluSTaWkFzfc7T874qzI2pCnwP4kgMNr+f8z3/MiX6eaf8al8bf3/AI7e/Ff0v8V8j+JPX5nz/mA4Il+nmn/Gpf8Ar+Iwfp/4r5H8Qu/M+f8AMrcsgMVeqLPPLHJSLMBMwJBdhsQpK3AHdfmcZ8ciCjcKAc1tB2GNw5PSbk6Rnxx5vnCvo1mjaNxdWFj/AK+8HfF6dRqbBl3Eq6B1ymZBU5YIanoZmKqGsXA9k8m37u/7ceoSt0lLpEFzbb7ThtSyVMjR+ShlhgWCW00OuMK681XpFNmB5rt2gTbv23HFNVKlQ1E6rWOnPQ7dvZOmEZUyNqNPWU3pPpBrikA3ZWDe5SLH/Fb7MavhLnKy+/ekRj1sQwjjFnD1WU0+Yp1qrLnvL4uigCQH60RDnzBxpyZahTg3sSinMobjNWpKlZY0kQ3R1DKR3hhcH7DjIRY2McDedcRCK/pIrnjoHji+eqGWni39qU6b/Bbn4YbRAL3Ow1lHNhMz9MtUsCUmXRbRwRhmHnbSl/OwY/nY1YYXJc8ZnxDWss5ZHTiny6OYLd1vN777Efobe8DHLxDmriihOh09+M3UlyUQw75JzOvljomkA6Hq3u9i5ZvBQbKSTfcm3hhdKlTeuF+bu2sPX3rLVHZaRbb1lP6NsruXqX39lCfE9pv1C/1sa/ilawFId5+3vuiMDTveoY+44s6MMEJSVH9q0f5Ko/yXx1sB+y/eJhxX7i+MeE/qzfU/5NcP4++cVw98pJzHnP8AVm/y4sA4eEDxnrMJFjF5HSMEygGR1XczIR2iL7KTiBc7STPka7BhYq0gIZSCCGq9QsRtyIOA+/KA9+c+xds/Wi/eJsHDz9IT7Qc4vycX7M+A8ffKAkeLsR+5f3WTEnj74yPf0nut+bl/O/dFwLv75yTt75TtUoSZ/qzC52FysVrk7D44jlCcIqmOa5hlilsXv0civbVMjC4Uk8gTibEbiRcHadR/+b/nDiPf0k+/rCl7Q98f+dLgMBM1h/tCn/7tj/axXHfsf+vsZbDfueEYscWdCGCETPSRlWqJZ1HWTqv9UnY/Bv2jjq/C6+VzTPH1mHHUrrnHCfeBq2R6ZlusoQ6TG2zBSNrE7EEXFjbkd8HxCmi1Qdr8ffvshhHZqdt7cJZUMXrUcwkRlIVoAH7QHMsfAnqn80HGeo3QMuU3/u0297+cag6QHMOyVnoTzUJVyUsm8dTGRpPIsoJ+9dQ+zHcxS9XMOE5uHbW0030ZyGOCaickvRTNECeZjJ1Rt+gbfDGSvqQw4zSnKOOEy8Ts7HrGc0cPNaeN6l/rHqJ9l2OHL1aZPPSUOrATFs6qPX84kY7rJUaR5oh0j7UX78a3bosOSOAmYDpKwHbG/pkp3SmIbTqLxgKWut7hNvouf0QL44eVqqmqN9j+fEfWdK4QhPL8ef0iz6Q6uV5I4jZRbUIwbm5NgWI2vzAAvbx3x0PhlNFVnHn+JkxrMSFj1k1CIII4h7Ki/meZP23xx69U1ahfnOjSTIgWTMKl4YISkqP7Vo/yVR/kvjrYD9l+8TDiv3F8Y8J/Vm+p/wAmuH8ffOL4e+UnuFM0moXX5W48RoiuMRw8vvDjPzTneby1k7zzMWdzfncKO5F8FHIf6nHVVQosJhqMWaN/oczd469Ka5MM5N0vsHQa1ceB6lj4jnewwjEqCmbiIygxvabHF2z9aL94mxh4efpNU+0HOL8nF+zPgPH3ygJHi7EfuX91fEnj74yPf0nut+bl/O/dVwLv75yTt75TL/Tfm7mqFKpKxKqyOvc7t3nxAAAHgb414VRlzTPXcg2Ezqhq5IZFlicpIhurLzB/iPEHYjY41EAixmdWKm4n6Ty6qE1PTzadPTJBKV8DJMjnn5sccphZiOV50OE7U3aHvj/zpcQYCZrD/aFP/wB2x/tYrjv2P/X2Mthv3PCMWOLOhDBCcqunEkbRt2XUqfiMWRyjBhwkMoYEGZdwtJLT13RqQGJZGVrhWtfY25bjY+fhfHosWEq4fOdtD3Tj4fMlbKI9VWZfK9EoZJZl0gEciPbuOqwC3Ox9kDbHHSj1M51Vfdue/redFqnWyjQn3eJufRjLswhkhBCx9HIoB56TuL+enf3nHYwdVq9E5t7mc/EIKVUZdtJsqOIc8VlPUrqW/veE7H/ht92Fb0u4+sds3fHTCJeZ7DX6KjOq2/zCLEh8OiiLED89vtxpy3CLzi+ZmPcE5e8k2tD1oQHA+lvbT5XF98Mx9VUp5W/u07u2JwqFnLDhNEWtiMhkHWYLoRQOubgMwA5jmoN+Vt7Y4ZpuFy7Dc8uQ+86edSbxGow9Tmw6UC6yEkA3CiPkvwIA998dd8tHB9XiPO8563qYnre7TTcefnWhghDBCUlR/atH+SqP8l8dbAfsv3iYcV+4vjHhP6s31P8Ak1w/j75xfD3yk2omKSSuLXUSkX8kixAFwPCBmV8T+iiTpmeieMxMzERu2hks1iouLMgJsDsbEDfmdaYkW60zvQubiX3o94GNBJ6xO6PPcKiJcqgaUI5LbXfmtuQ359y61bOLDaXp0smsdIu2frRfvE2EcPP0jZ9oOcX5OL9mfAePvlASPF2I/cv7q+JPH3xke/pPdb83L+d+6rgXf3zknb3yiz6R+DP5RbpY3SOoiDL19keNdJ6zC+llL7HlYm/iG0avR6HaLqU88TMp9E9QZB608cUQPW0OGcjUAQoAsDcgXPK/I4e2KW3VihhzxM15QAqqoCqjIigcgqVIVR+ioxi4++U08J8pu0PfH/nS4DATNYf7Qp/+7Y/2sVx37H/r7GWw37nhGLHFnQhghDBCZbx1CYa7pE2LBZFPgw2v9q3x6L4ewqYfKe0e/OcjFgpWzCPXrgdYnkASVCGsTtZuqzKfaXSxPlte2OP0ZUsq6qf9i/bcfidDMDYtoRFPj+lLham/ULCNB+LYnX8Te3lbxx0/hrhb0uO57+XhMWMUkdJ4R6hrdWX5JV3uYZ44nP4rBoW+8DDiLO68x/MgG6gzVcZI6Y/X1GnIsylHOetl/wAU6p+oY2AXqqOQHpENohif6OHKO7EfJydQN3BxuFPhcHbzwj4oAygDca+EtgbgknYxqjWOnE86pd5HbYDdipI0jyJUsfeScc0l6pSmToAPrx+02jKgZxuTFX0cKXqppW3Og397tcn7jjpfFDlpKg5+gmPA9aozGaLjhTpwwQhghKSo/tWi846gf+C+Ot8P/afvEw4r518YyUmaFoFGkddB3+MIT9QvjO+MYMRbb8xooAjeVMXpEp6iTQpOqXUoGlvwiqO8fi/fjW64imuZlFh2xANJjlDay6rs/wBCM7qAqiRja52Zg5+zTbGRMU7MFA1Me1FQLkyryrjuCeTo4t2JL2KsOUvSHcjx2xordPSXM6i3fFU+ic2UyfmHEy06GWQWUFL2ueUjMOXiXt8MKpV6lVsiqL98Y9JUGZjI2Q8aRTt8j1jGqA3BGwDgcx36j9mL13rUdXUa9spSWnU+UwzXiuOlROl2GwUgE30xFO4eDXxFGrVrEhFHnJqIlMAsZ7y/ipKuNzELqSVJIIsTEE7x4b4irWq0WAdR5wREqC6mcs743igZlm6pkR+QY7OFB5Du0ffi9Fq1YXRRp2yKgp0z1jJlFxGKiMSxi6sWIvcc5Ax2PmtsKqYh6bFGUXHbLpSVxmBldmHpAggkaOS4ZWDEBWPOTpbXA87YfSFeoodVFu/winNJDlJltS55dVdVBDBGHPkGZx+392MzYtgSpG0cKCkXBibStevpz/8ATIj9rA42Y79j/wBfYxGG/c8PxGTHFnQhghDBCIXpQg+Yf6yn7iP447PwlvmXunO+ID5TLHKgtblwilXrqm1+/Tsrg/Cxt5jCa18Pic6HQn13EbTtVo2bf3rOfpAkL06pGLhbSORyVbWW/mSdh5HE/DRlqFm7h2mVxhzJZe+S8kk18L1Fj1oJtQPgVkjk/jjptpXHbMqEmnpNd/llPD78YssfmmR5o3/ZWM/TqGJ871Eh/hjav/0eH2iGN6V5Wejdkenmhbfr6iPJlAv8CvPu2xz/AIoGWorjl79ZowJDIVMsSvq1FLLI5kcq4VmP0iQoHhfYnxN8Iv01dUUWGn03jv26RYm51lR6LV/rB/Jj9vGr4ufk8ftM/wAP/u8PvH3HFnShghDBCU1bZczy1jsDI8Z/3i6R95x1Ph56lQdx8pjxXzKe+VWVcZwqIoGSXpBpjPVW2oWU+1e1/LBX+HVLs4ItqeP4laeMTRSDeRMt4IankSYzBhEdRAQ3Onew62GVfiQqqUC2vpv/ABITB5Gz32k0cTw1oamQSq0yMoZlWwup3NnvhP8ARVMORVaxCkHS/PulxiUq/pi+si5dw9/JzNVSSa1RSCqpY72G12thtXF/1YFFVsSeJ/iUp4f+nJqE3kibNIs0jemi1xtYPqdRaysPote++FrQfBMKr2I207u6WNVcSCi3E5UFEuUK8srmRZCqAIu4I1H2m5YvUqHHkIgta51Pd2SqIMKCzG956rNGbxgRM0fRNc61G+od2lvLEJmwDXcXuOB/iS2XFL1dLQpJ48ojEcpaQyszAoo2sFFjqbEOrY9syWFhbU9/ZBSuFWza3njMcrGahJ4nMagFLOlzcHn1Wt34tSrnBE03Fzvof4g9MYkBwbTumdRZaiUsvSOyrfUiixDMT7T3xQ4Z8YxrJYA8/wDUnplw4FNrmRcx4WNc/rSShFlVSFZNwNIG9mt3YZSxv9MvQstyL8f4lXw3THpAd5Mn4vgpfkGWVmiUISFWxKqBcXe9sKXAVK36gIsdeP4lzikp9Q3uPfOSMujIzBkPOnoqaI+/okY/ecO+IH9EdrEymFHX14ARjxx5vhghDBCJ3pOX+jxH/a2+1W/0x1fhJ/Ubu+8w4/5B3w4MtUUPRBiskbMFYHdSd1I8t7EcjYjEY69LEZ7XBt4wwtnpZeInTOSsGVkMbvIigk82ZrX+wD4AYihepi9NgT4AS1UhKGvGdOBt+Hs1Xw1t/wCEv/lx1av7y++MyUfkll/LTfSwrJJzSDma/wDZWEfRqGB8rTyDDB/9Hh9pVhalaJfAwHriAyFLg8jbVt2b+f8ADFfiH7B0v9u2Vwf7u9paekfqNFGrtpsT0ZN9J2sd99x4n3c8Z/hfWDMRrzjsdpYAyT6LW/rA/J//AH4X8XHyeP2lvh/93h94+Y406UMEIYIRX4urlCpMu7UdTE7W+Bt94x0/h6lXsf71MyYk3W44GeangtGrZpBKRpqSwUKCLFg6735FWGH4jHNTHR5dx/ETSwoY578Zyo+NY6h1hETqZepckbatr4S/w56SlywNtfKMXGK7ZLbzxS8KJQk1XSs/QqzadIF+qdr32xL45sSOhy2zWG/bIXCikekvtPUPECZiGpQjx61J1GxtYg8sQ2FbCWrEg2MkV1xF6Y0vPkGUJlSvU62lFgmmwHaYb3ufDEtXbGkUrW4+QkLRGGu97w9bTN0aIB4ujZXubNfZhbmPHBkbAMHNje49IZlxQy7Wgipk8ZJLTCVhyAW2kHzN+eIJbHtwXKO+SAuFXnefJKZM3RZAWhETMtrBr3Cm/MYkO2AYro17HlzkFVxQvtaenzJMqRKch5b3fULDmeVt/DECi2OY1BYcJJqLhgEOs+VOQpmeiq1tHqXTp0g9kkc7jErimwd6Nr2PrIagMRape0+z8Tx0BFKY3folVdQIF+qDy7ueIXBNif1rgZiZJxK0f0yNpzruEVqXWfpGBneOyaRt0hUWvfuvhuHxjIRQttcX7ourhw36l97Sxy6vQ1dbUNsJavoUPklwv2i2KY5S2VBwW8ZhyBdjxNox45M2wwQhghE70nN/R4h/tf1K3+uOp8JH6rd33Ew4/wCQd8WeBXPrar0hQMCDb2ttlv3b9/Pw3OOj8QH6JNr2+kyYM/qWvaWXpHiVGhVXawU/Jlr6eVjvvvy38MZ/hZLBiR4843HACwB8JecC7cP5q3iHH/gr/rjXV/eT3xlKPySZ/I7fROF54ZZ3zCn1ZBmEQ5wVkot4aagN+ycSptWU8wPSS2qG0SPR3lyyzuzgMI1uARcXba/2Xwr4nVZKYC8TDA0wzknhGz1Onqop6Yabxu3IC6k7hhbwvp/NIxzekq0XSqeIHj73m3IlRWTkYuejZilTNG2zaNx5o1j+vG74oM1JXHP1Ey4HquymaJjhzpyh4k6ZJaZ4CNTSdEVY2V9fZVj3dYWB7i2N+CRKgam/K/daZsQWUhlkuPO06KV3BRoQemjfZkIHIjz7jyOEvhXWoE57HnGLWUqW5SkfIZIwYpu3X0pmsfZlDE6fzQyfYcdOuwTI67IbeEx01LZlP9w+su+F5jPBDLfc05WS/PpKXqt+c0ZRvzTheNw5dur7BlsPVCjX3acKT0aJTyiQSOTES1iRbqBSfZ8GGLVK2IqIVIXXvlFpUkbNc6RizHIGkieNiAHV1JB3sGCG1x4sLYw08PURwwtpaanqowIMpMj9H600vSI7FhdLMRbeTo+5R7X3Y14h69ZMjAfWZ6KUqbZgTLPN+GDVRmF2sCUuVO+7so5g+0h+GM9ClVovnW3GOqulRcpvInDXA4pmJjcsZVQ9YjkdZHJfxT92G4npq4AYDTleUoCnS2vrPWe8IisSMOxUA3Gk/SjL73U+yD8cRh1rUCStpNY06oAN57yXhP1OJ1RtS6ix1HfaMPtYD2bfHEYhK1dgzWhSNOktheR+IuBBUvqkcqY0a+kjklieanfrDF8Ma9BbKBrzvK1hTqm5vpLHLOGzTRLEpBC6gCTvtIFPIfSb7MJrUatVy5trG06iU1Ci8p839HK1EzSvIwLMFIUi1w/Rd637Qxpo1a9JAgC6d/fEVadKo2YkyVmC+pRrISCKaBpBvvqA6KIHb2nJI+ocRhsO3SFm4/fUy1WqMgA4RXyrhx6iOlokJWQQyVLHvDW+Tv8AnsB8Dh1OoGq1Kp2uF/MWykIqcd5eQZ8nqqTPcFuroAuxk5FFXmW1Ai2OY2EfpjSXh6c5sFZejDmRsmaoesnNQNHRKqLGDcIXAYgkbFwum57r28cPxdNKNJUXUnUnu+0XRZncs0YMc6aoielCfaBPrMfuA/jjs/CV+Zu6c74gdFElZLSxUWXtNJYPIlySPpDqp+oke/wwuu74jEhF2B9NzL0kWjRzHcyN6RMrjWGKVFAKnQSO8EEg7c9x9+L/AAysxdkY9spjaShAwlpkSdHwvVHvmlKgeJZo4/4Y3vrXHZEU7inNZ/kIeIxjzR+WKMVBrkz2iHOQCZB5zQ8x49dMOzWCN70MrzEyLgnMWjmKRjrTAID9He+rzsLnDMfSV0zNsuvf2ROFcq5UcZoUeXxLIUHVbSHRx2+QVjfv3Ck3uDq3vjhmq5XMdRsRw5j725TphFBtErLS9Nm1pbXdyGIFg3SciPeSPvGOtVy1sFdOA9JgS9PE9bj95peOBOrK7iClMtPIqbOBqQ+DodS/eMaMLU6OqrHb7GLrLmQiMtRw5TZxDS1hujssbOV/CKCC0Mg7xcEeIP2Y6+dqZK++8TBlDgGffSnS2ghq1G9LKGaw36J+pJ9gIb83C1XOrU+Y+vCWJykNyiXkzmnrJYFGoTH1qmXbrSKCJIhfa8kRdPiuLYd+kogncaH7GRVXLU79RNCqJhIjyobpLFK6MOTK0cViMAFjaQZ2qf8Arf58eIEsZ4j5/wC9P74cSfflIHvznqLtn60X7xNiOHn6QnH1yOBIpZ5Eij6OLrSMFBIEuwvzPWGw8cTYsbCF7Tjl1VFNGpgmimCWDGJw2m1O6723G/K/iMSwI3Fv9yBJFb83L+d+6riF3985J298p0q/w/5Of9iLEDh4QhUc/jJ+8R4B78oT0i3v5SFj5BasknfwAJwe/pD39ZnHFdX65PFTqLCdxUSj6MCXECEWuNQJlKncGTDHfoaRfiNB3n39JVVzuF8fCNfoypukkqqw8ncQw/UhuGI8jIW/RwhV6Okqcdz4/wARrHM5MsKXhKlo56ivfrG7yrq7MIIu5QeLNclvO3jdhqMwCj/cplAOYxN4c1NEZn7dQ7TNfu1m4HwWwxzca+aqQNhp5fzNmHWyX56y0xkjpmHH0xmrRGu5UKgH4zb2/wAQGPQ/DlFOhmPG5nIxhLVcojsaEKsSylXlYhRcbADrMqjuGlSPE7XxyOkJLFNANfsCfEzoZAAA2pMU+PaooFpbdQMJEP4tiNHwN7eVsdP4cgYmtx2Pfz8ZixjEDo/GPFPR6cryalA3qKiORh+LdpmP6sOJ/UduQP4kAdUATWMZI6J2Z/IZ3TS8lqoHgb68Z1r92oYcutIjkbyh0aYlX0/qGbuh2WKoNvJGN1/wMMa6i9LhyBxEzKejrA9sczAlQ6VJLBQxSIqxFhcjXtz1OLb7FSu2OHmakppcdz+PAfW86WUOQ/l+Ys+kGmlSWKU2NhpWQCxJBuAw5BhvuOfgLY6Hw10ZGQeX4mTGKysG+sfcsrBNCko5OoPx7x8DcY41WmablDwnSRs6hpJwuWkz0b1wheponIAQmeG5/BuesPcr3/SGOyrdJTV+Ox7x+RMDLkcr4znxH6QI3PQwUzVkEpaKRwbI/UJaOIkESvpB2FgdgCb40JRI1JsfflFs/C0Q406enCQSap6UiSmk73Qbxtv32Gkg8mXfCHP9PXzH5X37Dx/PdGAdLTsN1jzwvnKVNOSosJkl6NAfm5mW8sG/iR0qeKlhsFGHuhU+9uBiVNxGSp/63+fHhQjDPEfP/en98OJPvykD35z1F2z9aL94mxHDz9ITB/SVmDzZjMrXCQsYok7lVdth5kaie+/ux0aCgIO2Y6zEtaV/COZPTVsMkZ3LqrDuZGIDIfEEffY92LVVDIQZWkxDT9D5othOByBf91GOYu498Zuafav8P+Tn/YiwDh4QhUc/jJ+8R4B78oSo4ozGOGGVZbhF1tUb842mcpCPxpj1fqaztti9NSSLe/8AUqx09+9ZnqzyJFJUysFq61rgnYRpbn5Kib+4KMJe1euEHyJ9T/O0Yv6dPMfmaNvC3HkNOFp2ppIqSGOPTP2tKvfQ86qPkuktrF79oE2vjTUolutfU+9ItXA0lr6Sc0WSnhpYnDeuNuym46FbM7AjaxFl89WEBujDVDw9eEvbOQo4ytUWFhyHLHEnRnmeYIrOxsqgknyAviyqWIUcZBIAuZlvDfS1Ff0qqC2pnJbsre9ibc7XFh3kD349FislLDZCeQ75yKGapWzCPFXl3yomBZ5YVLAk7En2AB1VuuofnKTfHHSt1MhsFb3fnvb6zoNT62bcj3aJnEswr66KOFrh+jjU+bnn8NW48jjsYGkaFE597mc/EVBUqjLNmMQlzqGJfm6GlLW8HlIVR79Ck/HCtqRPM+kdbrd0dcIl4p+kylY0XTxi8tJItQn+7N2HxTVh1A9ax46Sj7XmaemqhV3pq+LeOpiAJHeQLqfeUP8AhxqwrWuh4TPiF2afMkqBPlscKtpdrw/V07lv0Ot7yMcquvRYouRoNffjpN1Js9EKN9pIzaillomT5/q99g4ZfMdViCLcgTvucUo1KaVw3y+lj6fWWqIzUiN/WVno2zTqvTNzXrJfw9ofA7/E+GNHxSjqKo7j9onA1NChjlWz9HG76S2lS2kczYchjlIuZgt7Xm9jlBM98O8G/wAoCKrrHVomS8cEROkq1jaR9i/IXUWFx3747KAYcFE34k/YcJz2JqEM0v63Llr6SSJAkEayD1GRdtLxdlwALABwbW5rfxxYNka515yNxMvzFHNXG9MpjrAzCrpypCRv7bhuXRydrSL9xGGVjTFIir8vDn/sSiBy4Kbywrh6jO04DGlmI9YVO1GwN0nTwdW63vv47ZcFX6Reib5ht29kdiKWU5xsd/zNAy6u6aMXKF1jLXS+mVZHQiaP8U2N19htt9iXMLH35RYMlR8/96f3w4g+/KSPfnPUXbP1ov3ibEcPP0hEfjH0fevyLUQSLHPJGhlVxZHJBswK3KtZDcWsbDkb30U6+QZTtE1KWfUbyNwf6NhTSpUVMqSMh1RRx3K6wjOrMzAXAC3AA5292JqYjMLKIU6OU3Mfq9rpMTzOv91XGZdx74xx298p7q/w/wCTn/YiwDh4QnLMqoRdytIxmCIxsNpFbpGPsxJpuze4C5IBlRf6SCbTN2f+UZ+ZekhkLl2FjUzHYyEdygAKq+yoC+IFcVX6BMo+Y/Qfn/ctRpdI1zsPqZAmj/pzvXBnUD+iwIpIqDq6kV+7rWLA8/cMMwhToQKW/Hs7fxK1g3SEv4TUOG6QUUL+tFWmmJmrZSyhFL3AHXI6gC6AB9E+OIc5z1dhoJI03lHX8HQhTXZXNCqaGuha8BUEltDLfotxvbq3HIb4ip+oOjq3+/8AMlTlOZZDyeu6eFJdJTWL6T/75Hnjj1qfRVCl72m6m+dQ1ovekXNOjgEKnrS8/JBz+02H243fDKGapnOw9ZlxtXKmUcZx4EopEp2YBYw51GRtyVA2suwAG5uT38sW+I1EaqBvbgPzK4NGVL7X4y0y+X1aOYyuWJBnBbtEWtY+Yso2t2gMZ6i9MyhBb+3T33+Ueh6MHMe2U/oUyjpa8zt2KZCxJ5amBC/dqPwGO5imsluc5eHW7XmoejYGZKmva96ydmS4seij6kY+wE/HGWtoQnITUg3McsIl55kQMCCLgixB7we7BCZZDkhnoK3KG3lpH10xJ3aNiXiNz8Yz4Y1l7OtTnv8AeJK5lKzNOBKro6xA1wGDKAe5iPDuO1sT8RTNQJHC0pg2y1bGPQaX1uQxuojJClWUm8gQE2IIsdJG+/ZO22ONZOhGYa/a/wCfWdHrdIbHT7xQ4pjkpaxalY9Fze4N1Le0L2FtQ5gjx546mEKVqBpE39fYmHEBqVUVALTQctrlniWVDdWF/d4g+YO2OJVptTco24nTRw6hhOvCleKSVqGUlaWpLersCR0bt2otQ7OrcqRbe4G5x1aNXpkv/cu/aOf5mKonRtbgYzZrGkKrBTQ3kRAQ7hmWCMbawXNyRbqopuSO7nhi66sf5izpoJXcSZA05SaF1WtVbIzWUVUYAJV1HI787dU3NrbCCFZSjbeh7JdWKm4/3KGjrFnDoylXXqywyDrKe8MO8Hx5EY5VWi9FvQibEdaglNTyvljgEuaMvqjdd3pXbmQD2oz7SHZvrdrq0MQMQLH5/wD9fzMNWkaRuPl9JoeV16zaQNIkbS66DdJV6dXaWJid13JK80Ox2sTZlIkA8JLi7Z+tF+8TYrw8/STPtBzi/Jxfsz4Dx98oCR4uxH7l/dXxJ4++Mj39J7rfm5fzv3VcC7++ck7e+UM0qhEzgqHdxJaPVpGhgl5Hf8HENJux+AJsCKLwJtM4zGukzKR445GMBIFTU2K9Np5RRA9iFe4d+5a5JvNauuHX/twHLtMinTNQ9nE/YS1nnipYlAFgLLHGguzHuVQN2Y45CJUrvzPEzezLSWXPDmTdDLHV15CzyHRTxndINQNgTy6VuRbxIUc9+oiBEyU/E8/4mNmzHM0ZpMtjkkUTxxvOikxTNGpNgR1hcdVgSLgbb3Fr2BmIGm0i3OJ3GdeZW/k6J9VyHrpRtsdxELci1tx3KBe9zgeoKKdId+H58PWSqFzl4cZxmlSKMs1lRF38AAMcZVZ2sNSZvJCi/ATLo2fMK7WUZ1uCVBtZByBJ2A8febY9EQuFw9r2P3nHBNete1xHjODN8mNSLGrK0qKD2Awvdjbb8XSLgNv3Y5FDo9dCSb2J525fe+mk6NXPpy0v3d8XvSdVjXFGDuFYt7mIsD+jf4DG74Shysx7Pf1mXHtqFEbMvyx6PJYqaPaszNwvLdVcbk94CRc/Ak41Fg9Usdl9+sWi5UA5zVsuokghjhjFkjQIo8lFhjGxJNzHAWknESYYIRL45jNLNBmcYJ6H5OpA9qBzufMo3W+3D6XWBQ8du+LfQ5hMu9LXD/q1WtXB8xU/KIy8g/M2I+l2x728MasO+ZcrcJnrLY5hJ/BtcJ6OTW13V2Zz33PWDDw35eGnHIx1Po6wyjSwt6W985vwr56ZvvOfEGYyJTgVESzwyKPlEOkgkXBIIIB8CNvdyxbDUkar+m2VhwOv4kVqhVOuLg8YucF8Q+rSdG5+Rc739k9ze7uPwPdjdj8J0y5l+YfXs/EyYXEdG2U7GaTX0aTxlHF1Yd33EHuI5g44NOo1Jgy7idZlDixlnwvxAdaUdcx6YbU9RcqJh9FipHynK6nZrA88ddHWqudPEcv4mFlKGzSeMqqJKpuklRZCiuzaC2hRKbRwEsNNwt2chiSQbCwAvmULp775TKbzlnFBT1957tTsrFKerT2gBuWFrGHVcDXseYIuCYtYZWFxxHvjJB1zDTti5mJmpbpXRAIdunQFoWB+l3xk+DbeZxifBm+aib9nEfmaVrjZ5UJTSUg10vy9Ix1tThzdD/eQOvWRx4rv437tNHGB+pW0bn+YmpQt1k1HL8Rw4c4ojqF1azKqlNbhbSxhGJtPEu3Mn5WMaTc3C2vh70yPengYpWvGCgHzLAhlKRgOpupss17EbHmPtws8ZYThTpdEPIAIWJ2AHqzi5PcLkb+eJPvzke/pKrO+JYoIzIHVIybid1uG+TVCsEd7zMQO0bIL3u1iMWSmSbe/HlILAC8S5FmrwTJrgoydTKzfK1BHJ5n8PBRZVGygWBC62LWl1aerfQd0ZTol9W0HrLTLZHmtDl8IkC9XpOzAnvb2j5Lc4yLhHY56xt6n8eMca6gZaYv6Rn4cyCKGRm6ZKmvsLu/KNS1m6JBsqjfkbk7E742aKuVRZfXviCSTcm5lplVj0tHVDXIQSS+6zxnbpADsPosgsFPIBSuBv8l/1IHIyi4hzr1U+qUbvLVFdOuRi4poz3sTzblYG7NYFiQBgZlVc9Tb1kgFjlXf0lRleXrAmlSSSSzu27Ox5sx7yTjkVqzVXzN/qbqdMIthELjziLpW6CI/JqeuR7TDu9w+8+4Y7Pw7CZB0j7nbs/3ObjMRmORdpK4Irn0dDTQDVzlmkba55bKLnyW/jy3OF4+kubPVbuA9/WXwjm2VF7yZe5jUKlBUO7h2YSIWta7XZAAByA5W9/mcY6SFsQiqLWsfQzS7AUWJPP8AEXPR7kT5nmAaYlo47PMT3gdlPzrWPkGx3KhWjTyrpOZTBqPdprPDH9Pr5cwO8EN4KPwO/wArKPrHqg+AOMj9RQnHczUvWN47YRLwwQhghOc8KurI4DKwIYHkQRYg/DADaEzamyhSk+R1ROmxkoJTzMd7gXPN422I718BjUX2qr4++2KKg9QzH5xUUE08DdR7GOQdxBHMfA3B8D541NTSsFJ4G8yhmpEgS7yTieNqZqWquF0FVe19u4MBvttY+7wvjDiME4qitS53t75zVRxKlOjqROx1Jz458GcV9HaCc/J8kc+z5H8Xz7vdy5WOwOf9SnvxHP8An1nQwuKy9R9o+11FHPGUkAZT93gQRyPmMcanUam2ZTYzpMocWMKXiB4IjTZg0ktMylFq0JEiKe6XRv8Anjn3g461GslbVdG5c+78TDUplNDqOcdK6IVAhRNHqWnW7qw0uqW0xC2wQ8z3FV0+0cWHVueMqde6eYMwHTRU8SjoX6QnVe7AC90B26O7AA8u4C1iQjS5gDraUVZwlSSSt6q0tJJ0hTVDbomdVuVaM3UWAO9lvbme+WOYfqAN37+e8leqerpMu4ikeGueJSDUwn+sQ/INcDe6sxDbW7xflyxoo0sqXU9XkdfI8PrE1Kl2215iXmTcXTwqs06MA4DGopdO9/7+Bvk2bxYBGtsDip6NmKA6jgfsZPWAzEeX3nTMeLJKhf6OhlVBcS1ACQJpH4OAGzEWupkMjA4glKZsx15DU+J/1JGZxcDz2itQ5i8tVE051zzFQs83yunUQF0xoQFFyNr7eAw2pRLKReyjgNPMyiVLMNNe2a3RcE0xlKVU71k6qH6JzojtfYiNNiL7dYtjItkH6agdvHzj2Jb5jeX01UYhTPpVaV1EbxhRZDJbQ1wOzq+TItbrg92AC9+ci9rcpAp8mlgmbo5ejiiQ9AzojRJG5u0TC6v1SoKlWAC6QezvYuCNZFjeVGdcZPUkxZfa1tMlYV6o8RCD2zfv7I8+eF1HSiLvvy/PKXRWc9XbnK7LMuSBNKXJJu7Mbs7HmzE7knHKrVnqtmb/AFNtOmEFhFDjTiy2qCnbflJIO78VT4+J/wDY6eBwN7VKg7h9zMWKxVuokQcdqcuOOWcSx0lEscQ1TtcsbbKSdiT3kC2wxy6uDevXLPoo+s6CYhaVKy7xfjqZ51jplu95CUUc2dz/AKk/acbxSRGNTjb0mTpHcBJsAyg0dLDlFKw9bq+tUyj8HH+Ek+zqJyv78Zc2djUbYbTUBlGUTSMroEp4Y4YhpjjUKo8h+s+eMrMWNzGgWkrESYYIQwQhghKHjDh/1uFejbo6iFukp5foOO4/ityI8PdhlN8p12lWW8z/AIlykZ1StMkYizKl+TqITzNvZ8wd2RuRuRfvGhG6JrH5T7/3E1E6QdsxtlIJBBBBsQeYI7j4HG6YyLT5gkS44a4cmrneOBbuiF7HYGxHVLcgT3X5nwFyKPUCamMRC20tch4mlon6CoViimxUjrx+6/MeX2Yw4rArW66aH6GaqGKal1X2mh0dZHMgeNg6Hw/UR3e444L03ptlYWM6iuri4kWmpJqVi9BKIr7tA41Qv+bzQnxXG2ljuFUX7eP8xD4fimnpLuh42g6aNq6N6OWNWRWvqgIfTezKNuyD1gLcr42rZx+mb+vlM7XU9YWjDkNETMahZInV4gsjRNdZnWwEunkjaQV2LEggE9QYhzpb2JC85V5RQRvmOaRSxRyKTBModQR14ip5g98f34uxORSO2Frk3kWTh2geGOcZZCVdVPVKqbubKosBqJuPDmMT0j3tmMiwI2n2n4by9ndIcugkkTULOdlKOFtJdWKagda7NqUE4OkqAasZAA2AnHNaVCMujWnhgLZgNSw2KkU4kbtaEJ6yA7jEqfmN76esLaDhHLPKJJEDs/RPH1o5rgFD8dip5FTsR9yFJEYRFSv43phEKeCM17hQrBB8ldQO3I3Vtt3asXZcnWc5fXy3kA5tFF5Q10dRWm9dIOj5imiusQ8NZ7Uh9+3ljHUxoGlEW7Tv4co9cPfV/KSpZI4UuxVEUeQAHh/+sYQGqNYakzQSqjXQRCz7iuSpboKRWsx03A67+QHsj7/djt4X4etPr1d/oPzObXxZfq05RcS8OTUDxxzrpd4w9huBckadQ2JFt7cr9/PHRSoH1ExvTK7ynxeLhghNc4LyRMppf5Rq0LVMnVpYPau+ygDnrb/Ct/EjGOq5qtkXbjNlJMgzHeaFwXkMkKyVFUQ1ZUENMRyQezEv4qjbzOM1RwdF2EeotqYy4VLQwQhghDBCGCEMEIp8V5FKJVrqGwq4xZ0Oy1EffG3430W7j8LOpuLZG29JRgdxETi3hqLNoTX0C6ahbippyLNqHMEd0g/xDz56KdQ0jkfaJqUw4uJluX5fJPKIY1vIxsFYhd72t1yN/LnzxrLAC5mUKSbTVsxanyqlGWR1Iiqp1DVFRoZgt+4lestxcLsbC5OnVqxjGao2ci4HCazlQZb6xf4vgpJ5suo6JzUOiCGSVPaBK6d+R09ZvBRtfwZTLKGZtJSoFYhRKXOctqcoqmQTISN7xsCCOY1od1Nt7Ee4nniStPEJ1h77DKgvRbqmX+TcfRvZahejb6S7qfhzH345Vf4W660zfs4zdSxynR9I2wTxzJdGWRT4EEY5rK1M2IIM2BlYaayAMgjVtcDSU7/Sgcpf3qOqfsxpTHVV0JuO3X+YpsOh207p1yPN/Uq2Z66pdlmp0VJ2ivYqz9VuiW1wGvc2546FKqK9MZQAQdr92uszVF6NtTpGak4py0RU8Yr4NMGnYsAW0IVW9ztY2b3gYuaVS5OU6yoIsJzpeIssinMxr6ctZwbMNTB3DAOQx16LWXbYG3jeTTqEWymAte8XOIM4Sqmoky+oYmAyvJOsRspZLX+UXQS2puV7XvitR+gRmcam2l4IDUYBdpzkyJJDqqZJalv9tIWUe5BZR9mOc2PqnRbL3fnea1wyDfXvk9mSJNysaD3KB/DGUBnbiT5xt1UchFjOOO4Y7iEdK3jyQfHmfht546FD4ZUfV9B9ZkqY1F0XUxWzCCvq0eeSOXoo11k6CqBbgXW+x537zYE32x1qNOjR6qb/AFmGo1Srq0Zsp4Wp6/Km9Q1etxPeVZCoaQWIAHcqkbje1wQSeeIaoyVOvtJCBk6u8ucseHOKM5dJMHrKZNUU5BAcjYhSTqdQLKxIBOzAG18Ua9Js4Ghl+q65b6zJ8xoXgkaOVdLqbMuoGx8DpJGNisGFxMhUg2M0jgjhCKjh/lLM+oi2MMLDrFvZJXvY+ynxNrbZatUuciTTTphRmaaBw3lEtTOMwrl0va1LTnfoEPtN/tWHM93LyGZ2CjIvj2/xHqLm5jlhMvDBCGCEMEIYIQwQhghDBCKfEXDcgm9doCsdUBaRDtHUKPZfwbwfu7/JyVBbK+3pKFTe4iZnnD1PnQeWnHq2Yx/P08mxJH0v4SDY7X8nq7UtDqvv3aKemH1GhmV59HULOy1SuJgAG1jrGwsCT7Wwtq3uANzjWmW3V2mV81+tNC4AoUy2jmzWoCs9ilMgYNcnbmhIBY7eIUMcZqzGowpiaKS5FzGI+X51VGpd4mvU1LaNVhqJdh1VvsLmy+7bbGhkXLY7CJV2zacY68c5JQRVVPSNeOYxA1FQlgoa2zNFYKbkFiF0mxHPGek7lS3DlHVFS9jvFLLeHao9G1M6NLInSCKOUCULzBZSRzFmsCdiMNdqZuHGnaNItUdflMlnifMKU6Z0b3TRlSbeB2v798ZW+H4epquncY4YusnzSdT+kX6cHxV/4Efxxmb4T/i/0jhj+ayR/PymPagf7EP6zin/ABdYbMPrLf1tPiIfz7ph2YH/AEUH6jg/4ysd2H1h/W0uAnGf0iD2IP0n/gF/ji6/Cf8AJ/pKnHjgsrxxbXVLaKdNzyWGMu38f1Y0L8OoJq2veYpsXVbRdJ9g4QrquV43kiNQguYZKhektYeyCdPMbG3PGkNSpDqiw7BFFKj/ADGTfRbw701bMJUHSU8bssbgfOg6RqB2Olu7xtgxFSyi3GRRTrG/CLuSipqKoKs+iaQ6WaaTTctsVbVubk202Puw18qrtpKDMWteXETT5HmgVTqKaQ9+qsqOATzOy+BPIrvyIwvStTvLa0nn3ibNYpsxZ8qjlWSQkBl5szAhjGgF0uL3N77sergRSEtUMlmBbqRqyDhOnylEq8y+UqWPyFMnXOvuAA7cl7b9lfEmxwp6rVDlTbnGJTCatvHXJMgmqZlrcxA1rvT0wN0gv7Tdzy+fd3d1s7OFGVPPn/EcFJ1McsJl4YIQwQhghDBCGCEMEIYIQwQhghF/ibhWOrKyqzQVUfzVRH2h+K3c6eKnzwxKhXTccpVlvFDPJopQtLnsKxP2Ya2PaNj5P+CY8yr9U292HICOtSPh73lGAOjRH4p9H1bRI3QlqilezExi/LkzIL7ge2t9r7gG2NFOujnXQzO9JgNNpD9F9dRwVqTVcjLoB6PqXTURYEsDcWBPMW5G4ti1cOVssijlDaxf4gzJ6mpmnk7UjkkAggdwUEbEAAAEc7YYihVAEW5uxMfPQ4ghWur5OzBDpUnxtqI+xVHxxnxOuVBxj6AsC0UskzUSPDT1b/0ZqoSykk8zsx8gbm9vE4c6WBK72i1fMbHa8buN8plo5ZHmhhmoZFf1ZkjUCEsp6JeoARY2G5KsN+ewRSYOLA2PHtjXBXfaQ+EsohlyirqGpklngcLHs5vcJsVRhq5nFqjEVAL6GRTUFL2nHjjJqampqOeOMQ1MoBlpWYsB1b6irksovtY+PkcTSZmYqTcc5FRVUAyT6Tsvhip8vmpoo4kmjLtoQC7WQi7do9o2F8RQJJYMdpNawUESgzXOZUmoqkOzMkMTjfYmNyrDw3Me/jffDFQEMvaZRnsQZqmYU9HHnNPXPOY/WYbwkqOjZ9GnruG2ujLYbA27XdjICxplLbTQQucNEKvTMMmzJqqRA5d2LSAHopQ7XYXHYN97HcEDmOegZKqZREHNTfNIPEed5dUTGpSmqElY6njEiLGW72uAXFzubWufAm+LIlRRlJEGdCb21ljQcMZjnc/rM3ycbADpXBChRyEa82G/Plzu18VNSnRGUQCPUNzHLJBT0bNTZPD63V2tLUsfk4/ryDbz6NOdvEYQ2Z+tUNhyjwAuixt4c4TEMhqaiQ1NYws0rDZB9CJeSL7tzhL1bjKNBGBbamMuFS0MEIYIQwQhghDBCGCEMEIYIQwQhghDBCcaulSVGjkRXRhZlYAgjzB2xIJBuIRQbhWpoiWyyYCO9zSTktF56G7Uf3jDukV/nHiJTKRtFnPI8tqn0ZlTPltU34Q2COfESqOjf3sL4anSL8hzD3wlCqt8w1i5nPoiqkGukkjqozutiFYj4nSfg3ww1cUp0bSJbDnhKifO6ujo5KCem6KKU7kxtG5YW31dl+yAdjcd+L5Fds4MjMwXKRKTh6anWRvWdfRtE6goAWDMLKwBIG3a592LuGI6sWhUHWM2XcTCmy2rpHqBUrKoWCMLJ8ne+pyZEXSORCi+47tyVNTzOGtaNDhVIveTeEK+OPJqyH1iKKeV7xKZlVtgm979XkedsVqqTVBtpJpnqETnxrnNO+WUtO8qVNbGQXlQ6tK9bqmS3X2Ki1zyv3C80kYOTawkVWGUA6mcqnPKWsymmpZZ/V56VuqWjkdXUAiwMSsQbEc+9fO+JCMlQsBcGGZXSxMU83qkYRRxEskKFQ7CxYs7MzW7lu1gDvYb88OUHUnjFOQbAS7n4gqK6lhoYqYSJAoClUaSQbWvdRZRbbl3DwwsU1Ri5O8YXZhYCXmWejLMalVNXL0MSDYSyFyqjwUGyi3iRhbYimvyiSKLn5jLzKaHKaOTRSxPmlWPoAOqnxJ+ajF+/cjFGNVhdjlHvxjVRF2F40/zerK/fMJehgP/AMpTsdx4Sy828wthhOdE+Qa8z+IzKW3jZluXRU8YihjWONeSqLD37d/nhLMWNzLAW2krESYYIQwQhghDBCGCEMEIYIQwQhghDBCGCEMEIYIQwQnKqpklQpIiuh5qygg+8HY4kEjUQteKcno+hjYvRTT0Tk3Ihe8ZPnG91PuFsN6cnRheUycp4dM3hGllpK5O+94XPvB1R/qxP6R5j6w6w7Yv18VC1/XMjqISe08MQZf0qZgfuwwFx8rg++2UIU7rKOTKeHXJHrE9O3eH6RSP+NGcMzVxwv77JQpTJtOf8zsjPZza31pIv/KMT0tb/H1k9CkP5m5IO1m4P1ZIv/KcHS1v8PWHQpPaZNw7Hzq5pz3BSzE/8GMYjPXPC3vtkdHTEuaGDLlt6pktTUHuaWE6fi1S232YWTU/ucD32S4C7ARjhObSrpigpKGPu1HpXHuVAEv7zhf6Q3JP0lxm7p7HAKzHVX1M9YdjoZtEVx4Rx2H2k4OmI+QAQCczGmgoIoEEcMaRoOSooUfYMJLEm5lgLSTiJMMEIYIQwQhghDBCGCEMEIYIQwQhghDBCGCEMEIYIQwQhghDBCGCEMEIYISsz3sDFllWmYZ/2jjSkU045J2l9+JeQs1Dh7snGZo5ZcYpLQwQhghDBCGCEMEIYIQwQhghDBCGCEMEIYI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RUUExQWFhUXGB8bFxgYGB4gHxwfHRwfJCEcHyAYHSggHh4oHh4hITIjJi0rLi4wHx81ODQsOCgtLisBCgoKDg0OGxAQGywkICQsLDI3NCwsLCw0LDQsLyw0LywvLCwsLCwsLCwvLCwsLCwsLCwsLCwsLCwsLCwsLCwsLP/AABEIAOEA4QMBEQACEQEDEQH/xAAcAAACAwEBAQEAAAAAAAAAAAAABgQFBwMCAQj/xABTEAACAQIEAgYFBgkJBQYHAAABAgMEEQAFEiEGMRMiMkFRYQcUQnGBIzNScpGhQ2JzgpKxsrTBFRYkNDVTorPRY4OTxNMmdaPS4vAlRGXCw+Hx/8QAGgEAAgMBAQAAAAAAAAAAAAAAAAMBAgQFBv/EADcRAAIBAgQCCAUDBAMBAQAAAAECAAMRBBIhMUFREyJhcYGRsfAFMqHB0SMz4RRCUvEVYoI0sv/aAAwDAQACEQMRAD8A3HBCGCEMEIYIQwQhghDBCGCE+E254IRXzHj6jjfoo3apm/uqZTI3+Hqj4nDRRci50HbKFwJHGb5rUfMUUVMp9qqku3/Divb3E4nLTXc37oXY7CV2YxTpf17PEg8UhWKO3kC5Zz+vF1sflS8jvMoamsyZdpszrqg/l52/y1AxcCqdlA8BKZkHGQHzHhzviqX8y85v9suL5cR2fSVLUjvPi5jw33Q1C+YacfqlwWxHZ9IBqQ2k+mrslbaLMa6nPdaaoW3xcFcVK1huoPgJbMh0vLvLo3faiz4SHuScRSn3G2l8Law+ZPUS/cZa/wAoZvB87S09Uo76eQo/6Eux9wOKZaR2JHfJuwnWj9INIWEdR0lJKfYqkMf2MeoftwGg2417oZxxjVG4YAqQQdwQbg4TLz1ghDBCGCEMEIYIQwQhghDBCGCEMEIYIQwQhghDBCGCE+OwAJJAA3JPdghE+q41MztFlkJq3Bs0t9MCH8aT2vct/fhwpW1c29ZTPf5ZQcQUsEY1Z3mBmJ3FJCSkfu6OM63+sxAwxCTpSXxlWsPmMXan0qiJehyyijhTkpKi5Pkkdhf3k4aMNfWoYo1+CiUlLJm+bM4E7sEHXXpVjCjzjQgnvHZOGHoqfCUHSPxi/Lk8Qp2ljqo5HQrqjVHHVY21hpFXUA1gbDvGGZzmsRKsml7y+yXhumkyqevYTM8EgRoxIoVvm+tfoiw7fLflhb1GFQJzllpqUzTzxNwzAmXUtfTmRBM2hopGDWPW3VgoJF0PPxHLBTqMXKHhIqIAoYT7ScLhcsjrRA1UXdg4DsBEiki9k6xJIN2Nwu23fgNT9TJe0lUATNa8oMyhp+mjFP0jRsqEglS+ph1luBpuDty/XhilrG8WwW4tLXjzhBcvnSBZjM7qGC9HYgEkAX1G5JHhitKqXF7WlqlPIbAyTRw5rRl/VZnkWI6XFPKJkQ+DICwXl3qO/FSaTfMPPSWtUXaXVB6WnZehzCliqY+TdUBvijXQn9HFDhuKG0sK/BhGLh+KjnOrJ656OY7mmckxse+8Uh+9DtfCnLj9xb9v8xqkN8pjDFxjLSsI80g6HewqYrtA3vPajPk324X0QbWmb9nGWzkaNHCCZXUMjBlYXDKbgjxBGxwgi0ZOmCEMEIYIQwQhghDBCGCEMEIYIQwQhghDBCU3EnEsNEqmQlpHNooUGqSQ+CqP18hi6Uy+0qzARPziBpY/Wc6mFPS3ulFG3a8BKy9aVvxF2Fvfhymxy0hc8/e0oebRPzj0jVFQVpMrhNPF2UESjpGHkFFox7txzuMPWgq9aobxJrFtEEV+HMvppazoswnkju1mddJu99w8jE232vY+8c8NdmC3QRagFrOZeVOQ1GVZmoBKxPrMboTpdAjHSbkm4HME+Y7sLzrUp9sZkKPptOPoYzDoczjUmwmRoz77ah962+OLYlbpK0G6888UZXG9VHQU8TJNFUSRWJ1a0kYOkmyjSACer3C253OIpsQuc7Wk1Fucol76PUf+RsyUICwbUgdAysyqOrpYWbdLWxSsR0qy9L5DOPFrw5pQRVMMiQTU46OSkZwqi3Po1YgA+FhuNjuoGCnem+U6g8ZD2dbjhIXDNdWUAhkoWFRHKitPAGDaXN7hlBvGStiG5eN7WxZwj3D6SEutss65jRQVPEMS0ijozLG0ujddS9aSxG1rLYkbXvgVitE5oEA1dJWelquMmbTkH5vQgIPLSoO3h1icWw62piUrnry9oCaDhuSQdWWtk0qb76Tttb8RWI+thZ69e3KMHUpXlHwpUDMcwpYasdInRGEkk6jYOwbUOtqBsL35C3jhlQdGhKyiNnYAyrzTIv8A4jLSUoclJHVNbC50E76gABsL3Nrd578XV+pmaUK9eyxg4d9JVVSkwVg9ahHVZJCC4HIgMbhx5Ne/iMKfDq2q6GMWsRo0d8jgUqanIpwFveWhlPUJ77Am8LnxHVO3cMIY/wBtUePvePGoukb+GuKYqvVHpaGoj+dp5NnTz/GXwYbcuWEvTK67jnLq15fYXLQwQhghDBCGCEMEIYIQwQhghDBCLPFPE7QutLSoJ62QXSO/VjX+8lI7KDw5nuw2nTuMzaCVZraDeJ2cZrBkxaWV/Xc1lXrM3JAe4AfNxjuUbt5Dk9VNXQaLFOwTXczLMyziSsqFlrpZCp71UEhb8o1YhQP/AOm+NaqFFkmYsWN22k/Ks4kyuvEkRJh1BtKnaWFuXPmdPK/Jh5EYoUFRLHf7ywbo37JbelrIUjmStgsaerGsEcg5Fz+kOt79WK4dyRlO4k10scwnnh/j21DNR1Y6QCFxTSEXZH0MFU99t7A917cuQ9Drhl8YJV6uVooZNXvTzxyxqGkRgyAgkahyNlIJ93LDnAK2MUhINxGl6jN6t2ku8Zk7TqqQkgCwBKBXYWFt77YxtiMLT0Jv9f4mpaVd+Fpyi9H07fOSRj7W/gMJb4rTHyqfSXXAvxMlr6OD31H2Rf8Arwo/F/8Ap9f4l/8Aj/8At9P5g/o38Kj7Yv8A14B8X/6fX+If8f8A9vp/M5fzFqYjeGoUHyLIftW+GD4rSPzKfoZX+hcfK0q8z4frg/SSo05Frtq1kgdx31nwxpp43DtoGt9P4iHw1UG5F574l4qkqqeCnlhWL1fZBHdVtYAAo9zcAc9XedsOp0wCWBveUqOSLEWln6IMpMuYxS61VYdTnrLqJ0kBQpOre972tYHFcS1kI5yaC9a8qeLeI/WKioMAEcMsjElb6pRfYux30nnoFlF+RO5vTp5QL7ytSpqbRdVbkAC5OwAw2K3l/T5ZmNBpqlhqINPKTQQAPxri2k+DC2Flqb9W4MYFdNRNEyXiCnzoRpM3qmZR/MTx7XP4t+Y8Y25gmx52ysjUdRqvv3eaEqCp3xz4d4lkE3qVeqx1YF0YfN1Cj2oyeTeKcx+pL0xbMm3pGhtbGNmEy8MEIYIQwQhghDBCGCEMEIs8XcRvCyUtKokrZh8mp7Ma98sngg+87YbTpg9Zth7tKs1tBvEXiPPo8liaCB+nzGfrVFQ+5BPtHz+jHyA3P42hENY3OijhEu4TQbzM6qllRY6uW0nSub6jr3ABHSb7FgbhW5gHuxqBB6omcgjrGPyekxnpUM1FT1ESgRypbTobuYAhl0MOWwsQVvyJzf09m0JEf0t1vaVXEebZTV0mmCN6SeMl41ZSUa/ajBQsFDcxsoDb95xdFqq2uolHZGEp6Xieqko48vhXUgJO6h2NzewLCyKL+8X7VtsWdaaE1HNpCuzDIolnk/ABNmqXt+In8W/0+3HOr/FeFIeJ/E1UsDxcxqjo6ejiZ1jCKiksQLtYeZ3OOaalXEOFJuTNoRKS3AnM8QoJFiMNT0jDUqdA+pl36wW1yNjuPA4d/wAfWtfTzlP6qne2vlOL8TRFJWEdRpjusjdC1kPKznkpv44kfD61xt5yDiqduPlPOTcIJUwUMqsyDSpn607dOSASoIFoyNLDq35+WOqzBSwsPIaTFa+oJ+slVHBscZqJ21mMxXSEvUDoCIydRe3X6ynYgDfyxUMDYWHkNYEcdfMysyziaOOkheRZ9OlU6Tom0lwNwH5E3B7+44wVsBVao2W254zVTxSKgveWJ4gUSiHoarpSNQj6B9ZHiFte2x38sK/4+ra+nnGf1Sba+U6rHBWRBmjDKbjrrZhYkHzBuMJJq4d8oNj2S4CVVva4i1mvAQB10shRhuFYnn+Kw3Hxv78b6PxQ7VRftH4mSpgeNMxJzOklikImVlcm5v3+YPI+8Y69KolRbobic+ojIbMI5+iPoIpKqsnGr1WHWg8ySLj8bbSPrYXibkBRxjKAAuxkCnzuuzTMoyHfW8g0orHRGgNyLctIW9ye133vbElEpoYB2d9JC45y1afM6iGnBCpICgW/VuqvYW3GkkgeFsXpNmpgtK1Fyv1Y88J8TxZtCtBmB0zjemqQbNqHIg90g+xvfzzVKZpHOm0dTqBxlbePnCueyiU0FdYVSLdJBstRGPwi+DD2l7ufuRUQWzrt6Ryk3sY2YTLwwQhghDBCGCEMEJTcV5+tFAZCpeRiEhiHOSRuyo+PM9wvi9NM5tKs1hEHOM1OTU7yyssua1nWduYQdwHhGnID2j5DbSq9KbD5RFO+QXO5iHwHQU1ZVsK2oIll1dHcX1SN7Ts3Vvc3C+0RvbYNorFlXqiIpgM3WMhZrllRlNS0MyBkcWIN+jnjvzHgQd79pD98qy1VuP8AUGBpnXacdaUlSGCmWCSLUI2NtaSJcI9vBrbjvUEW2tOrr2yNEbsnTIOGpKxi9hFDfcgG3uQEkn3k7efLGbE41KAtu3veNo4ZqpvsJpWVZVFTpoiUKO8958ye/Hn61d6rXczrU6S0xZRJuFS8g57StLTTRpbU6MFv4kYdh3CVVY7AylRSykCXWRTQVUYnCASxq0byNTyGSFhYmPUrE7BieqbW9+OybjQHQ9u/bOfKnj+WCnp3hVY4papiABC0YfrKWldmYLtvzud+W+LU7nrHUDx8BKvy5yJwbm9NDNVA1ESRdInRqSSoPRkvIgVgBqZgpt4HFEWoaS5gb6+ukszLnNrWnrjPOaaWKnRamOROmjEoUsvSJpYdfU5uobSxB/hi2VwrZRrY2kBluL7T7wTLTTrJRusUzRyvKsZiMqFHkv0ilW0gqH02sD3d+DrBVbUaAcjoJJyliIzZu9PTqauQDUmwmFNJ0nzm0KktexJ0AXA388Qtz1R6/WBizw5TvHTqsg0sSzEeGpy1j52OOTi6ivVLLtp9BN1BCqAGWWM0bI2YUEc6FJUDL593mDzBwynVem2ZDYyrorizCIOZ5FNl7NLD8rAylJFb6Dc1cLY25HULWIB2tju4bGpX6raN72/E5dXDNS6y6iS8h47goYn9TodE7jrSySmSw8uoDpv3bd1ycaXolz1m0ilqhR1RLnhHhPow2a5prNj0qRWJd2vq1so357hfibAYXUq3/TpyyJbrvFDPqZajpq2nhNOqSL0sJNinSEmORDts1twOybEXB6r0OWyk3i3F+ssfeF84GdUwp5ZOjzGm+Up5xzJX2vPwde8EH3ZnXoWuPlPv/UdTfpB2iaBwdxAauNllXo6qBujqI/Bh7Q8UYbg/6Yz1EynTYxyteMGFy0MEIYIQwQnx2ABJNgNyT3YITN6fNUlebOam/qsAZKFD7Xc0oB9qRuqvKw+3GoqRaku53/EVf+4zFuIM5krKiSolPWc8u5R3KPIDb7T343IgRbCYncsbyuxaUjzH6RTJSLT1tLHWFPm5JGIIty1WF2PdcFbjnfnjP/T2a6m00CvpZheceHsieulNTU7Rk7ACwa2wVQOyigAbeFsZMZjBQHR0/m9P5j8PhzVOd9pocaBQAoAAFgByAxwSSTczqgW0E9YiEMEJyq6lYo2kc2VAWY+QxZELsFXcyGIUXMncHZZJHTXkiIllaaXo2jvcO4K6iJAL6dO3dcjux3TYWUHYAeQnN3JPOTc3yWKc6Z0vGyyRF+iAMbSmMKQWZrbiwIGxYd17CuRtIKg7ypznhOii9WjCL/RCpklkKJGb7gTvoOotp5Ad4uV1Le61HNzz96SrIunZPmRZFRTSzSGOMrVoqK0RR4o36PsJ1AY5LAt3i9twSFIzuABykgKfGWWV8NwUpWOBSRCvRtMYwWdnkVtJKlb2sovy61u42o1QtqeMkIBtDizKZZ6SaOOP5UqWjQR2uUkDKbmSwJIHPxOBGAbXaSQTKbL61Zo1kW4BvswsQQbEEeIIIxxKtI03KNwnRRw65hJGFy0MEIEYIRC4jyB6SQVdHddB1FR7HmB3p4ju93LuYLGioOiq78+f8zmYjDFDnTaQM148qJqxau9njQiFfZiZk0syjvvcnfxF7hbY6C0VC5ZkNY5rxbnrZHBDuzan1tc3uxFtR8Tba/v8cNCgbRZYmfcurpIJUmibTJGwZT5j9YPIjvBIwMoYWMFYqbibXNnAlhhzulXrxDRXQrzaMdsebJ21J5r9mMAWxNJvD32zcGuM4mk0dUksaSRsGR1DKw5EEXB+zGYgg2MbO2IhDBCGCETuPqlpjDlsLEPVE9Kw5pAvbby1dge84dSFrueHrKPr1ZmXpcz1Xmjy+nFoKWyaV5FwLW/NHV95bGvDpYF24zNWa5yiLfDfDD1EzpJdFiNpPG/0R3X25/64VisatKmGXUnb8y1DDF2IbS0r+IYo0qZUiFkVtIF78gAdz5g4fhmZqSs+5iq4UVCF2k7hHIDVS3a4iTdz4+CjzPf4D4YVjcV0CafMdvzGYah0ra7CavGgUBVAAAsAOQA7seaJJNzO0BbQT1iIQwQhghKniz+pyj6QCj85gP441YL99YnEftmPRowEI6E6AH1N0cVwQe7r8uf2DHTv2zFac8zp9Ksxh0leutkiGyshubOTcEe/AD2wImfemOQdGwB3aq64uu4EQtex12Fh2tsacNv4RNfaVXoomt0ylvw1KVF15mcA21G+4AB0+Av3YviBt3H0lKJ08vWavBTlmkYRa2Mr80jI0iYi92cG4A7/AAxjvNNp19VFvmTp18+jivq6Ts9vlfb3Yi/bJtEbIU0rMlraKmdbbbfKsbbbd/djn4/92/YPSa8Mbp4mWeMcfDBCGCECMEJl/G3Dvq79JGPkXPL6DeHuPd8R4Y9FgMX0q5G+YfWcjF4fIcy7RZjYAgkXAIuPEY3kEjSY131jVxhwwsCCeA3iNri99N+RB71P+nw52CxpqHo6nzev8zbicMEGdNpP9GWetl9d0E4tFPaORW5KW7DHutvY+TX7saKoWqmdIqkSjZWmp8HMaKqmyxiejF5qMn+6Y9aO5+g33HGap11D+c0robR1wiXhghPhNueCEzCkzwR09fnT7mUmKkB/u0JVP0nu592NRS7LSHjFFrAtMv4Ig6auVpLsRqck+0w7z4m5vi3xB8lAgdgisIuarcx5mSXpJ0pwFZ2UvK3ZU6FFgBuXsAbchcHvxx1KZUapqBfTnr6TonNdgnn74zOszyjTVCnicyuSAxtbrnmOZ2Heff4Y7tLEXo9K4sPtOXUo2qZFNzNUyfLVp4ViTkOZ8T3nHm69ZqrlzOzSpimoUSbhUvF3OoGmr6WDppYkdJS5iax6iFuXInq238cdXAKvRuxUG1t5ixROdQDbeSouDZGUMJM0sRfeal5EX/v9tt8bP0/8V8j+Ii7cz5/zPZ4IlHt5ptz+Wpe7n+H88R+n/ivkfxDr8z5/zPE3AbsLM2ZkeBlpCNiPGfuNvjiysim4C+R/EghiLG/n/M9/zJkv28y8PnaTxt/f+O3vxbpR2fX8SuTv+n5nxuBpCCNWZG/MdLSd+39/4i3wwdMOz6/iGTv+n5nms4EecBZWzOQX1APLSNuR2t5+ZAO/liRWA2t9fxA0773+n5nij9H5iB6I5igbSTolpBfT1lJtPvbtD7cBr33t9fxIFO21/p+Z2bgmTe75nzuby0nPtEn5fn7X34jpR2fX8Scnf9PzA8EyfTzLa9/laTa3P8P7sHSjs+v4k5O/6fmeE4Ddb2bMluSTaWkFzfc7T874qzI2pCnwP4kgMNr+f8z3/MiX6eaf8al8bf3/AI7e/Ff0v8V8j+JPX5nz/mA4Il+nmn/Gpf8Ar+Iwfp/4r5H8Qu/M+f8AMrcsgMVeqLPPLHJSLMBMwJBdhsQpK3AHdfmcZ8ciCjcKAc1tB2GNw5PSbk6Rnxx5vnCvo1mjaNxdWFj/AK+8HfF6dRqbBl3Eq6B1ymZBU5YIanoZmKqGsXA9k8m37u/7ceoSt0lLpEFzbb7ThtSyVMjR+ShlhgWCW00OuMK681XpFNmB5rt2gTbv23HFNVKlQ1E6rWOnPQ7dvZOmEZUyNqNPWU3pPpBrikA3ZWDe5SLH/Fb7MavhLnKy+/ekRj1sQwjjFnD1WU0+Yp1qrLnvL4uigCQH60RDnzBxpyZahTg3sSinMobjNWpKlZY0kQ3R1DKR3hhcH7DjIRY2McDedcRCK/pIrnjoHji+eqGWni39qU6b/Bbn4YbRAL3Ow1lHNhMz9MtUsCUmXRbRwRhmHnbSl/OwY/nY1YYXJc8ZnxDWss5ZHTiny6OYLd1vN777Efobe8DHLxDmriihOh09+M3UlyUQw75JzOvljomkA6Hq3u9i5ZvBQbKSTfcm3hhdKlTeuF+bu2sPX3rLVHZaRbb1lP6NsruXqX39lCfE9pv1C/1sa/ilawFId5+3vuiMDTveoY+44s6MMEJSVH9q0f5Ko/yXx1sB+y/eJhxX7i+MeE/qzfU/5NcP4++cVw98pJzHnP8AVm/y4sA4eEDxnrMJFjF5HSMEygGR1XczIR2iL7KTiBc7STPka7BhYq0gIZSCCGq9QsRtyIOA+/KA9+c+xds/Wi/eJsHDz9IT7Qc4vycX7M+A8ffKAkeLsR+5f3WTEnj74yPf0nut+bl/O/dFwLv75yTt75TtUoSZ/qzC52FysVrk7D44jlCcIqmOa5hlilsXv0civbVMjC4Uk8gTibEbiRcHadR/+b/nDiPf0k+/rCl7Q98f+dLgMBM1h/tCn/7tj/axXHfsf+vsZbDfueEYscWdCGCETPSRlWqJZ1HWTqv9UnY/Bv2jjq/C6+VzTPH1mHHUrrnHCfeBq2R6ZlusoQ6TG2zBSNrE7EEXFjbkd8HxCmi1Qdr8ffvshhHZqdt7cJZUMXrUcwkRlIVoAH7QHMsfAnqn80HGeo3QMuU3/u0297+cag6QHMOyVnoTzUJVyUsm8dTGRpPIsoJ+9dQ+zHcxS9XMOE5uHbW0030ZyGOCaickvRTNECeZjJ1Rt+gbfDGSvqQw4zSnKOOEy8Ts7HrGc0cPNaeN6l/rHqJ9l2OHL1aZPPSUOrATFs6qPX84kY7rJUaR5oh0j7UX78a3bosOSOAmYDpKwHbG/pkp3SmIbTqLxgKWut7hNvouf0QL44eVqqmqN9j+fEfWdK4QhPL8ef0iz6Q6uV5I4jZRbUIwbm5NgWI2vzAAvbx3x0PhlNFVnHn+JkxrMSFj1k1CIII4h7Ki/meZP23xx69U1ahfnOjSTIgWTMKl4YISkqP7Vo/yVR/kvjrYD9l+8TDiv3F8Y8J/Vm+p/wAmuH8ffOL4e+UnuFM0moXX5W48RoiuMRw8vvDjPzTneby1k7zzMWdzfncKO5F8FHIf6nHVVQosJhqMWaN/oczd469Ka5MM5N0vsHQa1ceB6lj4jnewwjEqCmbiIygxvabHF2z9aL94mxh4efpNU+0HOL8nF+zPgPH3ygJHi7EfuX91fEnj74yPf0nut+bl/O/dVwLv75yTt75TL/Tfm7mqFKpKxKqyOvc7t3nxAAAHgb414VRlzTPXcg2Ezqhq5IZFlicpIhurLzB/iPEHYjY41EAixmdWKm4n6Ty6qE1PTzadPTJBKV8DJMjnn5sccphZiOV50OE7U3aHvj/zpcQYCZrD/aFP/wB2x/tYrjv2P/X2Mthv3PCMWOLOhDBCcqunEkbRt2XUqfiMWRyjBhwkMoYEGZdwtJLT13RqQGJZGVrhWtfY25bjY+fhfHosWEq4fOdtD3Tj4fMlbKI9VWZfK9EoZJZl0gEciPbuOqwC3Ox9kDbHHSj1M51Vfdue/redFqnWyjQn3eJufRjLswhkhBCx9HIoB56TuL+enf3nHYwdVq9E5t7mc/EIKVUZdtJsqOIc8VlPUrqW/veE7H/ht92Fb0u4+sds3fHTCJeZ7DX6KjOq2/zCLEh8OiiLED89vtxpy3CLzi+ZmPcE5e8k2tD1oQHA+lvbT5XF98Mx9VUp5W/u07u2JwqFnLDhNEWtiMhkHWYLoRQOubgMwA5jmoN+Vt7Y4ZpuFy7Dc8uQ+86edSbxGow9Tmw6UC6yEkA3CiPkvwIA998dd8tHB9XiPO8563qYnre7TTcefnWhghDBCUlR/atH+SqP8l8dbAfsv3iYcV+4vjHhP6s31P8Ak1w/j75xfD3yk2omKSSuLXUSkX8kixAFwPCBmV8T+iiTpmeieMxMzERu2hks1iouLMgJsDsbEDfmdaYkW60zvQubiX3o94GNBJ6xO6PPcKiJcqgaUI5LbXfmtuQ359y61bOLDaXp0smsdIu2frRfvE2EcPP0jZ9oOcX5OL9mfAePvlASPF2I/cv7q+JPH3xke/pPdb83L+d+6rgXf3zknb3yiz6R+DP5RbpY3SOoiDL19keNdJ6zC+llL7HlYm/iG0avR6HaLqU88TMp9E9QZB608cUQPW0OGcjUAQoAsDcgXPK/I4e2KW3VihhzxM15QAqqoCqjIigcgqVIVR+ioxi4++U08J8pu0PfH/nS4DATNYf7Qp/+7Y/2sVx37H/r7GWw37nhGLHFnQhghDBCZbx1CYa7pE2LBZFPgw2v9q3x6L4ewqYfKe0e/OcjFgpWzCPXrgdYnkASVCGsTtZuqzKfaXSxPlte2OP0ZUsq6qf9i/bcfidDMDYtoRFPj+lLham/ULCNB+LYnX8Te3lbxx0/hrhb0uO57+XhMWMUkdJ4R6hrdWX5JV3uYZ44nP4rBoW+8DDiLO68x/MgG6gzVcZI6Y/X1GnIsylHOetl/wAU6p+oY2AXqqOQHpENohif6OHKO7EfJydQN3BxuFPhcHbzwj4oAygDca+EtgbgknYxqjWOnE86pd5HbYDdipI0jyJUsfeScc0l6pSmToAPrx+02jKgZxuTFX0cKXqppW3Og397tcn7jjpfFDlpKg5+gmPA9aozGaLjhTpwwQhghKSo/tWi846gf+C+Ot8P/afvEw4r518YyUmaFoFGkddB3+MIT9QvjO+MYMRbb8xooAjeVMXpEp6iTQpOqXUoGlvwiqO8fi/fjW64imuZlFh2xANJjlDay6rs/wBCM7qAqiRja52Zg5+zTbGRMU7MFA1Me1FQLkyryrjuCeTo4t2JL2KsOUvSHcjx2xordPSXM6i3fFU+ic2UyfmHEy06GWQWUFL2ueUjMOXiXt8MKpV6lVsiqL98Y9JUGZjI2Q8aRTt8j1jGqA3BGwDgcx36j9mL13rUdXUa9spSWnU+UwzXiuOlROl2GwUgE30xFO4eDXxFGrVrEhFHnJqIlMAsZ7y/ipKuNzELqSVJIIsTEE7x4b4irWq0WAdR5wREqC6mcs743igZlm6pkR+QY7OFB5Du0ffi9Fq1YXRRp2yKgp0z1jJlFxGKiMSxi6sWIvcc5Ax2PmtsKqYh6bFGUXHbLpSVxmBldmHpAggkaOS4ZWDEBWPOTpbXA87YfSFeoodVFu/winNJDlJltS55dVdVBDBGHPkGZx+392MzYtgSpG0cKCkXBibStevpz/8ATIj9rA42Y79j/wBfYxGG/c8PxGTHFnQhghDBCIXpQg+Yf6yn7iP447PwlvmXunO+ID5TLHKgtblwilXrqm1+/Tsrg/Cxt5jCa18Pic6HQn13EbTtVo2bf3rOfpAkL06pGLhbSORyVbWW/mSdh5HE/DRlqFm7h2mVxhzJZe+S8kk18L1Fj1oJtQPgVkjk/jjptpXHbMqEmnpNd/llPD78YssfmmR5o3/ZWM/TqGJ871Eh/hjav/0eH2iGN6V5Wejdkenmhbfr6iPJlAv8CvPu2xz/AIoGWorjl79ZowJDIVMsSvq1FLLI5kcq4VmP0iQoHhfYnxN8Iv01dUUWGn03jv26RYm51lR6LV/rB/Jj9vGr4ufk8ftM/wAP/u8PvH3HFnShghDBCU1bZczy1jsDI8Z/3i6R95x1Ph56lQdx8pjxXzKe+VWVcZwqIoGSXpBpjPVW2oWU+1e1/LBX+HVLs4ItqeP4laeMTRSDeRMt4IankSYzBhEdRAQ3Onew62GVfiQqqUC2vpv/ABITB5Gz32k0cTw1oamQSq0yMoZlWwup3NnvhP8ARVMORVaxCkHS/PulxiUq/pi+si5dw9/JzNVSSa1RSCqpY72G12thtXF/1YFFVsSeJ/iUp4f+nJqE3kibNIs0jemi1xtYPqdRaysPote++FrQfBMKr2I207u6WNVcSCi3E5UFEuUK8srmRZCqAIu4I1H2m5YvUqHHkIgta51Pd2SqIMKCzG956rNGbxgRM0fRNc61G+od2lvLEJmwDXcXuOB/iS2XFL1dLQpJ48ojEcpaQyszAoo2sFFjqbEOrY9syWFhbU9/ZBSuFWza3njMcrGahJ4nMagFLOlzcHn1Wt34tSrnBE03Fzvof4g9MYkBwbTumdRZaiUsvSOyrfUiixDMT7T3xQ4Z8YxrJYA8/wDUnplw4FNrmRcx4WNc/rSShFlVSFZNwNIG9mt3YZSxv9MvQstyL8f4lXw3THpAd5Mn4vgpfkGWVmiUISFWxKqBcXe9sKXAVK36gIsdeP4lzikp9Q3uPfOSMujIzBkPOnoqaI+/okY/ecO+IH9EdrEymFHX14ARjxx5vhghDBCJ3pOX+jxH/a2+1W/0x1fhJ/Ubu+8w4/5B3w4MtUUPRBiskbMFYHdSd1I8t7EcjYjEY69LEZ7XBt4wwtnpZeInTOSsGVkMbvIigk82ZrX+wD4AYihepi9NgT4AS1UhKGvGdOBt+Hs1Xw1t/wCEv/lx1av7y++MyUfkll/LTfSwrJJzSDma/wDZWEfRqGB8rTyDDB/9Hh9pVhalaJfAwHriAyFLg8jbVt2b+f8ADFfiH7B0v9u2Vwf7u9paekfqNFGrtpsT0ZN9J2sd99x4n3c8Z/hfWDMRrzjsdpYAyT6LW/rA/J//AH4X8XHyeP2lvh/93h94+Y406UMEIYIRX4urlCpMu7UdTE7W+Bt94x0/h6lXsf71MyYk3W44GeangtGrZpBKRpqSwUKCLFg6735FWGH4jHNTHR5dx/ETSwoY578Zyo+NY6h1hETqZepckbatr4S/w56SlywNtfKMXGK7ZLbzxS8KJQk1XSs/QqzadIF+qdr32xL45sSOhy2zWG/bIXCikekvtPUPECZiGpQjx61J1GxtYg8sQ2FbCWrEg2MkV1xF6Y0vPkGUJlSvU62lFgmmwHaYb3ufDEtXbGkUrW4+QkLRGGu97w9bTN0aIB4ujZXubNfZhbmPHBkbAMHNje49IZlxQy7Wgipk8ZJLTCVhyAW2kHzN+eIJbHtwXKO+SAuFXnefJKZM3RZAWhETMtrBr3Cm/MYkO2AYro17HlzkFVxQvtaenzJMqRKch5b3fULDmeVt/DECi2OY1BYcJJqLhgEOs+VOQpmeiq1tHqXTp0g9kkc7jErimwd6Nr2PrIagMRape0+z8Tx0BFKY3folVdQIF+qDy7ueIXBNif1rgZiZJxK0f0yNpzruEVqXWfpGBneOyaRt0hUWvfuvhuHxjIRQttcX7ourhw36l97Sxy6vQ1dbUNsJavoUPklwv2i2KY5S2VBwW8ZhyBdjxNox45M2wwQhghE70nN/R4h/tf1K3+uOp8JH6rd33Ew4/wCQd8WeBXPrar0hQMCDb2ttlv3b9/Pw3OOj8QH6JNr2+kyYM/qWvaWXpHiVGhVXawU/Jlr6eVjvvvy38MZ/hZLBiR4843HACwB8JecC7cP5q3iHH/gr/rjXV/eT3xlKPySZ/I7fROF54ZZ3zCn1ZBmEQ5wVkot4aagN+ycSptWU8wPSS2qG0SPR3lyyzuzgMI1uARcXba/2Xwr4nVZKYC8TDA0wzknhGz1Onqop6Yabxu3IC6k7hhbwvp/NIxzekq0XSqeIHj73m3IlRWTkYuejZilTNG2zaNx5o1j+vG74oM1JXHP1Ey4HquymaJjhzpyh4k6ZJaZ4CNTSdEVY2V9fZVj3dYWB7i2N+CRKgam/K/daZsQWUhlkuPO06KV3BRoQemjfZkIHIjz7jyOEvhXWoE57HnGLWUqW5SkfIZIwYpu3X0pmsfZlDE6fzQyfYcdOuwTI67IbeEx01LZlP9w+su+F5jPBDLfc05WS/PpKXqt+c0ZRvzTheNw5dur7BlsPVCjX3acKT0aJTyiQSOTES1iRbqBSfZ8GGLVK2IqIVIXXvlFpUkbNc6RizHIGkieNiAHV1JB3sGCG1x4sLYw08PURwwtpaanqowIMpMj9H600vSI7FhdLMRbeTo+5R7X3Y14h69ZMjAfWZ6KUqbZgTLPN+GDVRmF2sCUuVO+7so5g+0h+GM9ClVovnW3GOqulRcpvInDXA4pmJjcsZVQ9YjkdZHJfxT92G4npq4AYDTleUoCnS2vrPWe8IisSMOxUA3Gk/SjL73U+yD8cRh1rUCStpNY06oAN57yXhP1OJ1RtS6ix1HfaMPtYD2bfHEYhK1dgzWhSNOktheR+IuBBUvqkcqY0a+kjklieanfrDF8Ma9BbKBrzvK1hTqm5vpLHLOGzTRLEpBC6gCTvtIFPIfSb7MJrUatVy5trG06iU1Ci8p839HK1EzSvIwLMFIUi1w/Rd637Qxpo1a9JAgC6d/fEVadKo2YkyVmC+pRrISCKaBpBvvqA6KIHb2nJI+ocRhsO3SFm4/fUy1WqMgA4RXyrhx6iOlokJWQQyVLHvDW+Tv8AnsB8Dh1OoGq1Kp2uF/MWykIqcd5eQZ8nqqTPcFuroAuxk5FFXmW1Ai2OY2EfpjSXh6c5sFZejDmRsmaoesnNQNHRKqLGDcIXAYgkbFwum57r28cPxdNKNJUXUnUnu+0XRZncs0YMc6aoielCfaBPrMfuA/jjs/CV+Zu6c74gdFElZLSxUWXtNJYPIlySPpDqp+oke/wwuu74jEhF2B9NzL0kWjRzHcyN6RMrjWGKVFAKnQSO8EEg7c9x9+L/AAysxdkY9spjaShAwlpkSdHwvVHvmlKgeJZo4/4Y3vrXHZEU7inNZ/kIeIxjzR+WKMVBrkz2iHOQCZB5zQ8x49dMOzWCN70MrzEyLgnMWjmKRjrTAID9He+rzsLnDMfSV0zNsuvf2ROFcq5UcZoUeXxLIUHVbSHRx2+QVjfv3Ck3uDq3vjhmq5XMdRsRw5j725TphFBtErLS9Nm1pbXdyGIFg3SciPeSPvGOtVy1sFdOA9JgS9PE9bj95peOBOrK7iClMtPIqbOBqQ+DodS/eMaMLU6OqrHb7GLrLmQiMtRw5TZxDS1hujssbOV/CKCC0Mg7xcEeIP2Y6+dqZK++8TBlDgGffSnS2ghq1G9LKGaw36J+pJ9gIb83C1XOrU+Y+vCWJykNyiXkzmnrJYFGoTH1qmXbrSKCJIhfa8kRdPiuLYd+kogncaH7GRVXLU79RNCqJhIjyobpLFK6MOTK0cViMAFjaQZ2qf8Arf58eIEsZ4j5/wC9P74cSfflIHvznqLtn60X7xNiOHn6QnH1yOBIpZ5Eij6OLrSMFBIEuwvzPWGw8cTYsbCF7Tjl1VFNGpgmimCWDGJw2m1O6723G/K/iMSwI3Fv9yBJFb83L+d+6riF3985J298p0q/w/5Of9iLEDh4QhUc/jJ+8R4B78oT0i3v5SFj5BasknfwAJwe/pD39ZnHFdX65PFTqLCdxUSj6MCXECEWuNQJlKncGTDHfoaRfiNB3n39JVVzuF8fCNfoypukkqqw8ncQw/UhuGI8jIW/RwhV6Okqcdz4/wARrHM5MsKXhKlo56ivfrG7yrq7MIIu5QeLNclvO3jdhqMwCj/cplAOYxN4c1NEZn7dQ7TNfu1m4HwWwxzca+aqQNhp5fzNmHWyX56y0xkjpmHH0xmrRGu5UKgH4zb2/wAQGPQ/DlFOhmPG5nIxhLVcojsaEKsSylXlYhRcbADrMqjuGlSPE7XxyOkJLFNANfsCfEzoZAAA2pMU+PaooFpbdQMJEP4tiNHwN7eVsdP4cgYmtx2Pfz8ZixjEDo/GPFPR6cryalA3qKiORh+LdpmP6sOJ/UduQP4kAdUATWMZI6J2Z/IZ3TS8lqoHgb68Z1r92oYcutIjkbyh0aYlX0/qGbuh2WKoNvJGN1/wMMa6i9LhyBxEzKejrA9sczAlQ6VJLBQxSIqxFhcjXtz1OLb7FSu2OHmakppcdz+PAfW86WUOQ/l+Ys+kGmlSWKU2NhpWQCxJBuAw5BhvuOfgLY6Hw10ZGQeX4mTGKysG+sfcsrBNCko5OoPx7x8DcY41WmablDwnSRs6hpJwuWkz0b1wheponIAQmeG5/BuesPcr3/SGOyrdJTV+Ox7x+RMDLkcr4znxH6QI3PQwUzVkEpaKRwbI/UJaOIkESvpB2FgdgCb40JRI1JsfflFs/C0Q406enCQSap6UiSmk73Qbxtv32Gkg8mXfCHP9PXzH5X37Dx/PdGAdLTsN1jzwvnKVNOSosJkl6NAfm5mW8sG/iR0qeKlhsFGHuhU+9uBiVNxGSp/63+fHhQjDPEfP/en98OJPvykD35z1F2z9aL94mxHDz9ITB/SVmDzZjMrXCQsYok7lVdth5kaie+/ux0aCgIO2Y6zEtaV/COZPTVsMkZ3LqrDuZGIDIfEEffY92LVVDIQZWkxDT9D5othOByBf91GOYu498Zuafav8P+Tn/YiwDh4QhUc/jJ+8R4B78oSo4ozGOGGVZbhF1tUb842mcpCPxpj1fqaztti9NSSLe/8AUqx09+9ZnqzyJFJUysFq61rgnYRpbn5Kib+4KMJe1euEHyJ9T/O0Yv6dPMfmaNvC3HkNOFp2ppIqSGOPTP2tKvfQ86qPkuktrF79oE2vjTUolutfU+9ItXA0lr6Sc0WSnhpYnDeuNuym46FbM7AjaxFl89WEBujDVDw9eEvbOQo4ytUWFhyHLHEnRnmeYIrOxsqgknyAviyqWIUcZBIAuZlvDfS1Ff0qqC2pnJbsre9ibc7XFh3kD349FislLDZCeQ75yKGapWzCPFXl3yomBZ5YVLAk7En2AB1VuuofnKTfHHSt1MhsFb3fnvb6zoNT62bcj3aJnEswr66KOFrh+jjU+bnn8NW48jjsYGkaFE597mc/EVBUqjLNmMQlzqGJfm6GlLW8HlIVR79Ck/HCtqRPM+kdbrd0dcIl4p+kylY0XTxi8tJItQn+7N2HxTVh1A9ax46Sj7XmaemqhV3pq+LeOpiAJHeQLqfeUP8AhxqwrWuh4TPiF2afMkqBPlscKtpdrw/V07lv0Ot7yMcquvRYouRoNffjpN1Js9EKN9pIzaillomT5/q99g4ZfMdViCLcgTvucUo1KaVw3y+lj6fWWqIzUiN/WVno2zTqvTNzXrJfw9ofA7/E+GNHxSjqKo7j9onA1NChjlWz9HG76S2lS2kczYchjlIuZgt7Xm9jlBM98O8G/wAoCKrrHVomS8cEROkq1jaR9i/IXUWFx3747KAYcFE34k/YcJz2JqEM0v63Llr6SSJAkEayD1GRdtLxdlwALABwbW5rfxxYNka515yNxMvzFHNXG9MpjrAzCrpypCRv7bhuXRydrSL9xGGVjTFIir8vDn/sSiBy4Kbywrh6jO04DGlmI9YVO1GwN0nTwdW63vv47ZcFX6Reib5ht29kdiKWU5xsd/zNAy6u6aMXKF1jLXS+mVZHQiaP8U2N19htt9iXMLH35RYMlR8/96f3w4g+/KSPfnPUXbP1ov3ibEcPP0hEfjH0fevyLUQSLHPJGhlVxZHJBswK3KtZDcWsbDkb30U6+QZTtE1KWfUbyNwf6NhTSpUVMqSMh1RRx3K6wjOrMzAXAC3AA5292JqYjMLKIU6OU3Mfq9rpMTzOv91XGZdx74xx298p7q/w/wCTn/YiwDh4QnLMqoRdytIxmCIxsNpFbpGPsxJpuze4C5IBlRf6SCbTN2f+UZ+ZekhkLl2FjUzHYyEdygAKq+yoC+IFcVX6BMo+Y/Qfn/ctRpdI1zsPqZAmj/pzvXBnUD+iwIpIqDq6kV+7rWLA8/cMMwhToQKW/Hs7fxK1g3SEv4TUOG6QUUL+tFWmmJmrZSyhFL3AHXI6gC6AB9E+OIc5z1dhoJI03lHX8HQhTXZXNCqaGuha8BUEltDLfotxvbq3HIb4ip+oOjq3+/8AMlTlOZZDyeu6eFJdJTWL6T/75Hnjj1qfRVCl72m6m+dQ1ovekXNOjgEKnrS8/JBz+02H243fDKGapnOw9ZlxtXKmUcZx4EopEp2YBYw51GRtyVA2suwAG5uT38sW+I1EaqBvbgPzK4NGVL7X4y0y+X1aOYyuWJBnBbtEWtY+Yso2t2gMZ6i9MyhBb+3T33+Ueh6MHMe2U/oUyjpa8zt2KZCxJ5amBC/dqPwGO5imsluc5eHW7XmoejYGZKmva96ydmS4seij6kY+wE/HGWtoQnITUg3McsIl55kQMCCLgixB7we7BCZZDkhnoK3KG3lpH10xJ3aNiXiNz8Yz4Y1l7OtTnv8AeJK5lKzNOBKro6xA1wGDKAe5iPDuO1sT8RTNQJHC0pg2y1bGPQaX1uQxuojJClWUm8gQE2IIsdJG+/ZO22ONZOhGYa/a/wCfWdHrdIbHT7xQ4pjkpaxalY9Fze4N1Le0L2FtQ5gjx546mEKVqBpE39fYmHEBqVUVALTQctrlniWVDdWF/d4g+YO2OJVptTco24nTRw6hhOvCleKSVqGUlaWpLersCR0bt2otQ7OrcqRbe4G5x1aNXpkv/cu/aOf5mKonRtbgYzZrGkKrBTQ3kRAQ7hmWCMbawXNyRbqopuSO7nhi66sf5izpoJXcSZA05SaF1WtVbIzWUVUYAJV1HI787dU3NrbCCFZSjbeh7JdWKm4/3KGjrFnDoylXXqywyDrKe8MO8Hx5EY5VWi9FvQibEdaglNTyvljgEuaMvqjdd3pXbmQD2oz7SHZvrdrq0MQMQLH5/wD9fzMNWkaRuPl9JoeV16zaQNIkbS66DdJV6dXaWJid13JK80Ox2sTZlIkA8JLi7Z+tF+8TYrw8/STPtBzi/Jxfsz4Dx98oCR4uxH7l/dXxJ4++Mj39J7rfm5fzv3VcC7++ck7e+UM0qhEzgqHdxJaPVpGhgl5Hf8HENJux+AJsCKLwJtM4zGukzKR445GMBIFTU2K9Np5RRA9iFe4d+5a5JvNauuHX/twHLtMinTNQ9nE/YS1nnipYlAFgLLHGguzHuVQN2Y45CJUrvzPEzezLSWXPDmTdDLHV15CzyHRTxndINQNgTy6VuRbxIUc9+oiBEyU/E8/4mNmzHM0ZpMtjkkUTxxvOikxTNGpNgR1hcdVgSLgbb3Fr2BmIGm0i3OJ3GdeZW/k6J9VyHrpRtsdxELci1tx3KBe9zgeoKKdId+H58PWSqFzl4cZxmlSKMs1lRF38AAMcZVZ2sNSZvJCi/ATLo2fMK7WUZ1uCVBtZByBJ2A8febY9EQuFw9r2P3nHBNete1xHjODN8mNSLGrK0qKD2Awvdjbb8XSLgNv3Y5FDo9dCSb2J525fe+mk6NXPpy0v3d8XvSdVjXFGDuFYt7mIsD+jf4DG74Shysx7Pf1mXHtqFEbMvyx6PJYqaPaszNwvLdVcbk94CRc/Ak41Fg9Usdl9+sWi5UA5zVsuokghjhjFkjQIo8lFhjGxJNzHAWknESYYIRL45jNLNBmcYJ6H5OpA9qBzufMo3W+3D6XWBQ8du+LfQ5hMu9LXD/q1WtXB8xU/KIy8g/M2I+l2x728MasO+ZcrcJnrLY5hJ/BtcJ6OTW13V2Zz33PWDDw35eGnHIx1Po6wyjSwt6W985vwr56ZvvOfEGYyJTgVESzwyKPlEOkgkXBIIIB8CNvdyxbDUkar+m2VhwOv4kVqhVOuLg8YucF8Q+rSdG5+Rc739k9ze7uPwPdjdj8J0y5l+YfXs/EyYXEdG2U7GaTX0aTxlHF1Yd33EHuI5g44NOo1Jgy7idZlDixlnwvxAdaUdcx6YbU9RcqJh9FipHynK6nZrA88ddHWqudPEcv4mFlKGzSeMqqJKpuklRZCiuzaC2hRKbRwEsNNwt2chiSQbCwAvmULp775TKbzlnFBT1957tTsrFKerT2gBuWFrGHVcDXseYIuCYtYZWFxxHvjJB1zDTti5mJmpbpXRAIdunQFoWB+l3xk+DbeZxifBm+aib9nEfmaVrjZ5UJTSUg10vy9Ix1tThzdD/eQOvWRx4rv437tNHGB+pW0bn+YmpQt1k1HL8Rw4c4ojqF1azKqlNbhbSxhGJtPEu3Mn5WMaTc3C2vh70yPengYpWvGCgHzLAhlKRgOpupss17EbHmPtws8ZYThTpdEPIAIWJ2AHqzi5PcLkb+eJPvzke/pKrO+JYoIzIHVIybid1uG+TVCsEd7zMQO0bIL3u1iMWSmSbe/HlILAC8S5FmrwTJrgoydTKzfK1BHJ5n8PBRZVGygWBC62LWl1aerfQd0ZTol9W0HrLTLZHmtDl8IkC9XpOzAnvb2j5Lc4yLhHY56xt6n8eMca6gZaYv6Rn4cyCKGRm6ZKmvsLu/KNS1m6JBsqjfkbk7E742aKuVRZfXviCSTcm5lplVj0tHVDXIQSS+6zxnbpADsPosgsFPIBSuBv8l/1IHIyi4hzr1U+qUbvLVFdOuRi4poz3sTzblYG7NYFiQBgZlVc9Tb1kgFjlXf0lRleXrAmlSSSSzu27Ox5sx7yTjkVqzVXzN/qbqdMIthELjziLpW6CI/JqeuR7TDu9w+8+4Y7Pw7CZB0j7nbs/3ObjMRmORdpK4Irn0dDTQDVzlmkba55bKLnyW/jy3OF4+kubPVbuA9/WXwjm2VF7yZe5jUKlBUO7h2YSIWta7XZAAByA5W9/mcY6SFsQiqLWsfQzS7AUWJPP8AEXPR7kT5nmAaYlo47PMT3gdlPzrWPkGx3KhWjTyrpOZTBqPdprPDH9Pr5cwO8EN4KPwO/wArKPrHqg+AOMj9RQnHczUvWN47YRLwwQhghOc8KurI4DKwIYHkQRYg/DADaEzamyhSk+R1ROmxkoJTzMd7gXPN422I718BjUX2qr4++2KKg9QzH5xUUE08DdR7GOQdxBHMfA3B8D541NTSsFJ4G8yhmpEgS7yTieNqZqWquF0FVe19u4MBvttY+7wvjDiME4qitS53t75zVRxKlOjqROx1Jz458GcV9HaCc/J8kc+z5H8Xz7vdy5WOwOf9SnvxHP8An1nQwuKy9R9o+11FHPGUkAZT93gQRyPmMcanUam2ZTYzpMocWMKXiB4IjTZg0ktMylFq0JEiKe6XRv8Anjn3g461GslbVdG5c+78TDUplNDqOcdK6IVAhRNHqWnW7qw0uqW0xC2wQ8z3FV0+0cWHVueMqde6eYMwHTRU8SjoX6QnVe7AC90B26O7AA8u4C1iQjS5gDraUVZwlSSSt6q0tJJ0hTVDbomdVuVaM3UWAO9lvbme+WOYfqAN37+e8leqerpMu4ikeGueJSDUwn+sQ/INcDe6sxDbW7xflyxoo0sqXU9XkdfI8PrE1Kl2215iXmTcXTwqs06MA4DGopdO9/7+Bvk2bxYBGtsDip6NmKA6jgfsZPWAzEeX3nTMeLJKhf6OhlVBcS1ACQJpH4OAGzEWupkMjA4glKZsx15DU+J/1JGZxcDz2itQ5i8tVE051zzFQs83yunUQF0xoQFFyNr7eAw2pRLKReyjgNPMyiVLMNNe2a3RcE0xlKVU71k6qH6JzojtfYiNNiL7dYtjItkH6agdvHzj2Jb5jeX01UYhTPpVaV1EbxhRZDJbQ1wOzq+TItbrg92AC9+ci9rcpAp8mlgmbo5ejiiQ9AzojRJG5u0TC6v1SoKlWAC6QezvYuCNZFjeVGdcZPUkxZfa1tMlYV6o8RCD2zfv7I8+eF1HSiLvvy/PKXRWc9XbnK7LMuSBNKXJJu7Mbs7HmzE7knHKrVnqtmb/AFNtOmEFhFDjTiy2qCnbflJIO78VT4+J/wDY6eBwN7VKg7h9zMWKxVuokQcdqcuOOWcSx0lEscQ1TtcsbbKSdiT3kC2wxy6uDevXLPoo+s6CYhaVKy7xfjqZ51jplu95CUUc2dz/AKk/acbxSRGNTjb0mTpHcBJsAyg0dLDlFKw9bq+tUyj8HH+Ek+zqJyv78Zc2djUbYbTUBlGUTSMroEp4Y4YhpjjUKo8h+s+eMrMWNzGgWkrESYYIQwQhghKHjDh/1uFejbo6iFukp5foOO4/ityI8PdhlN8p12lWW8z/AIlykZ1StMkYizKl+TqITzNvZ8wd2RuRuRfvGhG6JrH5T7/3E1E6QdsxtlIJBBBBsQeYI7j4HG6YyLT5gkS44a4cmrneOBbuiF7HYGxHVLcgT3X5nwFyKPUCamMRC20tch4mlon6CoViimxUjrx+6/MeX2Yw4rArW66aH6GaqGKal1X2mh0dZHMgeNg6Hw/UR3e444L03ptlYWM6iuri4kWmpJqVi9BKIr7tA41Qv+bzQnxXG2ljuFUX7eP8xD4fimnpLuh42g6aNq6N6OWNWRWvqgIfTezKNuyD1gLcr42rZx+mb+vlM7XU9YWjDkNETMahZInV4gsjRNdZnWwEunkjaQV2LEggE9QYhzpb2JC85V5RQRvmOaRSxRyKTBModQR14ip5g98f34uxORSO2Frk3kWTh2geGOcZZCVdVPVKqbubKosBqJuPDmMT0j3tmMiwI2n2n4by9ndIcugkkTULOdlKOFtJdWKagda7NqUE4OkqAasZAA2AnHNaVCMujWnhgLZgNSw2KkU4kbtaEJ6yA7jEqfmN76esLaDhHLPKJJEDs/RPH1o5rgFD8dip5FTsR9yFJEYRFSv43phEKeCM17hQrBB8ldQO3I3Vtt3asXZcnWc5fXy3kA5tFF5Q10dRWm9dIOj5imiusQ8NZ7Uh9+3ljHUxoGlEW7Tv4co9cPfV/KSpZI4UuxVEUeQAHh/+sYQGqNYakzQSqjXQRCz7iuSpboKRWsx03A67+QHsj7/djt4X4etPr1d/oPzObXxZfq05RcS8OTUDxxzrpd4w9huBckadQ2JFt7cr9/PHRSoH1ExvTK7ynxeLhghNc4LyRMppf5Rq0LVMnVpYPau+ygDnrb/Ct/EjGOq5qtkXbjNlJMgzHeaFwXkMkKyVFUQ1ZUENMRyQezEv4qjbzOM1RwdF2EeotqYy4VLQwQhghDBCGCEMEIp8V5FKJVrqGwq4xZ0Oy1EffG3430W7j8LOpuLZG29JRgdxETi3hqLNoTX0C6ahbippyLNqHMEd0g/xDz56KdQ0jkfaJqUw4uJluX5fJPKIY1vIxsFYhd72t1yN/LnzxrLAC5mUKSbTVsxanyqlGWR1Iiqp1DVFRoZgt+4lestxcLsbC5OnVqxjGao2ci4HCazlQZb6xf4vgpJ5suo6JzUOiCGSVPaBK6d+R09ZvBRtfwZTLKGZtJSoFYhRKXOctqcoqmQTISN7xsCCOY1od1Nt7Ee4nniStPEJ1h77DKgvRbqmX+TcfRvZahejb6S7qfhzH345Vf4W660zfs4zdSxynR9I2wTxzJdGWRT4EEY5rK1M2IIM2BlYaayAMgjVtcDSU7/Sgcpf3qOqfsxpTHVV0JuO3X+YpsOh207p1yPN/Uq2Z66pdlmp0VJ2ivYqz9VuiW1wGvc2546FKqK9MZQAQdr92uszVF6NtTpGak4py0RU8Yr4NMGnYsAW0IVW9ztY2b3gYuaVS5OU6yoIsJzpeIssinMxr6ctZwbMNTB3DAOQx16LWXbYG3jeTTqEWymAte8XOIM4Sqmoky+oYmAyvJOsRspZLX+UXQS2puV7XvitR+gRmcam2l4IDUYBdpzkyJJDqqZJalv9tIWUe5BZR9mOc2PqnRbL3fnea1wyDfXvk9mSJNysaD3KB/DGUBnbiT5xt1UchFjOOO4Y7iEdK3jyQfHmfht546FD4ZUfV9B9ZkqY1F0XUxWzCCvq0eeSOXoo11k6CqBbgXW+x537zYE32x1qNOjR6qb/AFmGo1Srq0Zsp4Wp6/Km9Q1etxPeVZCoaQWIAHcqkbje1wQSeeIaoyVOvtJCBk6u8ucseHOKM5dJMHrKZNUU5BAcjYhSTqdQLKxIBOzAG18Ua9Js4Ghl+q65b6zJ8xoXgkaOVdLqbMuoGx8DpJGNisGFxMhUg2M0jgjhCKjh/lLM+oi2MMLDrFvZJXvY+ynxNrbZatUuciTTTphRmaaBw3lEtTOMwrl0va1LTnfoEPtN/tWHM93LyGZ2CjIvj2/xHqLm5jlhMvDBCGCEMEIYIQwQhghDBCKfEXDcgm9doCsdUBaRDtHUKPZfwbwfu7/JyVBbK+3pKFTe4iZnnD1PnQeWnHq2Yx/P08mxJH0v4SDY7X8nq7UtDqvv3aKemH1GhmV59HULOy1SuJgAG1jrGwsCT7Wwtq3uANzjWmW3V2mV81+tNC4AoUy2jmzWoCs9ilMgYNcnbmhIBY7eIUMcZqzGowpiaKS5FzGI+X51VGpd4mvU1LaNVhqJdh1VvsLmy+7bbGhkXLY7CJV2zacY68c5JQRVVPSNeOYxA1FQlgoa2zNFYKbkFiF0mxHPGek7lS3DlHVFS9jvFLLeHao9G1M6NLInSCKOUCULzBZSRzFmsCdiMNdqZuHGnaNItUdflMlnifMKU6Z0b3TRlSbeB2v798ZW+H4epquncY4YusnzSdT+kX6cHxV/4Efxxmb4T/i/0jhj+ayR/PymPagf7EP6zin/ABdYbMPrLf1tPiIfz7ph2YH/AEUH6jg/4ysd2H1h/W0uAnGf0iD2IP0n/gF/ji6/Cf8AJ/pKnHjgsrxxbXVLaKdNzyWGMu38f1Y0L8OoJq2veYpsXVbRdJ9g4QrquV43kiNQguYZKhektYeyCdPMbG3PGkNSpDqiw7BFFKj/ADGTfRbw701bMJUHSU8bssbgfOg6RqB2Olu7xtgxFSyi3GRRTrG/CLuSipqKoKs+iaQ6WaaTTctsVbVubk202Puw18qrtpKDMWteXETT5HmgVTqKaQ9+qsqOATzOy+BPIrvyIwvStTvLa0nn3ibNYpsxZ8qjlWSQkBl5szAhjGgF0uL3N77sergRSEtUMlmBbqRqyDhOnylEq8y+UqWPyFMnXOvuAA7cl7b9lfEmxwp6rVDlTbnGJTCatvHXJMgmqZlrcxA1rvT0wN0gv7Tdzy+fd3d1s7OFGVPPn/EcFJ1McsJl4YIQwQhghDBCGCEMEIYIQwQhghF/ibhWOrKyqzQVUfzVRH2h+K3c6eKnzwxKhXTccpVlvFDPJopQtLnsKxP2Ya2PaNj5P+CY8yr9U292HICOtSPh73lGAOjRH4p9H1bRI3QlqilezExi/LkzIL7ge2t9r7gG2NFOujnXQzO9JgNNpD9F9dRwVqTVcjLoB6PqXTURYEsDcWBPMW5G4ti1cOVssijlDaxf4gzJ6mpmnk7UjkkAggdwUEbEAAAEc7YYihVAEW5uxMfPQ4ghWur5OzBDpUnxtqI+xVHxxnxOuVBxj6AsC0UskzUSPDT1b/0ZqoSykk8zsx8gbm9vE4c6WBK72i1fMbHa8buN8plo5ZHmhhmoZFf1ZkjUCEsp6JeoARY2G5KsN+ewRSYOLA2PHtjXBXfaQ+EsohlyirqGpklngcLHs5vcJsVRhq5nFqjEVAL6GRTUFL2nHjjJqampqOeOMQ1MoBlpWYsB1b6irksovtY+PkcTSZmYqTcc5FRVUAyT6Tsvhip8vmpoo4kmjLtoQC7WQi7do9o2F8RQJJYMdpNawUESgzXOZUmoqkOzMkMTjfYmNyrDw3Me/jffDFQEMvaZRnsQZqmYU9HHnNPXPOY/WYbwkqOjZ9GnruG2ujLYbA27XdjICxplLbTQQucNEKvTMMmzJqqRA5d2LSAHopQ7XYXHYN97HcEDmOegZKqZREHNTfNIPEed5dUTGpSmqElY6njEiLGW72uAXFzubWufAm+LIlRRlJEGdCb21ljQcMZjnc/rM3ycbADpXBChRyEa82G/Plzu18VNSnRGUQCPUNzHLJBT0bNTZPD63V2tLUsfk4/ryDbz6NOdvEYQ2Z+tUNhyjwAuixt4c4TEMhqaiQ1NYws0rDZB9CJeSL7tzhL1bjKNBGBbamMuFS0MEIYIQwQhghDBCGCEMEIYIQwQhghDBCcaulSVGjkRXRhZlYAgjzB2xIJBuIRQbhWpoiWyyYCO9zSTktF56G7Uf3jDukV/nHiJTKRtFnPI8tqn0ZlTPltU34Q2COfESqOjf3sL4anSL8hzD3wlCqt8w1i5nPoiqkGukkjqozutiFYj4nSfg3ww1cUp0bSJbDnhKifO6ujo5KCem6KKU7kxtG5YW31dl+yAdjcd+L5Fds4MjMwXKRKTh6anWRvWdfRtE6goAWDMLKwBIG3a592LuGI6sWhUHWM2XcTCmy2rpHqBUrKoWCMLJ8ne+pyZEXSORCi+47tyVNTzOGtaNDhVIveTeEK+OPJqyH1iKKeV7xKZlVtgm979XkedsVqqTVBtpJpnqETnxrnNO+WUtO8qVNbGQXlQ6tK9bqmS3X2Ki1zyv3C80kYOTawkVWGUA6mcqnPKWsymmpZZ/V56VuqWjkdXUAiwMSsQbEc+9fO+JCMlQsBcGGZXSxMU83qkYRRxEskKFQ7CxYs7MzW7lu1gDvYb88OUHUnjFOQbAS7n4gqK6lhoYqYSJAoClUaSQbWvdRZRbbl3DwwsU1Ri5O8YXZhYCXmWejLMalVNXL0MSDYSyFyqjwUGyi3iRhbYimvyiSKLn5jLzKaHKaOTRSxPmlWPoAOqnxJ+ajF+/cjFGNVhdjlHvxjVRF2F40/zerK/fMJehgP/AMpTsdx4Sy828wthhOdE+Qa8z+IzKW3jZluXRU8YihjWONeSqLD37d/nhLMWNzLAW2krESYYIQwQhghDBCGCEMEIYIQwQhghDBCGCEMEIYIQwQnKqpklQpIiuh5qygg+8HY4kEjUQteKcno+hjYvRTT0Tk3Ihe8ZPnG91PuFsN6cnRheUycp4dM3hGllpK5O+94XPvB1R/qxP6R5j6w6w7Yv18VC1/XMjqISe08MQZf0qZgfuwwFx8rg++2UIU7rKOTKeHXJHrE9O3eH6RSP+NGcMzVxwv77JQpTJtOf8zsjPZza31pIv/KMT0tb/H1k9CkP5m5IO1m4P1ZIv/KcHS1v8PWHQpPaZNw7Hzq5pz3BSzE/8GMYjPXPC3vtkdHTEuaGDLlt6pktTUHuaWE6fi1S232YWTU/ucD32S4C7ARjhObSrpigpKGPu1HpXHuVAEv7zhf6Q3JP0lxm7p7HAKzHVX1M9YdjoZtEVx4Rx2H2k4OmI+QAQCczGmgoIoEEcMaRoOSooUfYMJLEm5lgLSTiJMMEIYIQwQhghDBCGCEMEIYIQwQhghDBCGCEMEIYIQwQhghDBCGCEMEIYISsz3sDFllWmYZ/2jjSkU045J2l9+JeQs1Dh7snGZo5ZcYpLQwQhghDBCGCEMEIYIQwQhghDBCGCEMEIYI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en/thumb/2/2d/University_of_Pittsburgh_Seal_(official).svg/425px-University_of_Pittsburgh_Seal_(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803" y="6314766"/>
            <a:ext cx="538512" cy="5385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png;base64,iVBORw0KGgoAAAANSUhEUgAAAJAAAABkCAMAAABem0mFAAAAolBMVEWZAAD///+YAACXAACcAACmJyf9+fmfAAC4XV2+XV27VlbOl5f79vboz8/lwsLqy8vz5+fy2try4ODDe3v47+/apqboxMTHhoa1VVXhtrbNjIylHh6vPj7EbW2qNja3T0+tQkK7ZWXgsLCjFBSpMDDCdHTYnp7mvr66YmK8bGzNhYXbqqrTlpa2SkqkEBCkIiKdFhazPj7Lfn7Tj4/JdXWuLS0t0IukAAAMgUlEQVRoge2aCZeqsA6A27QC44AsgoobCii4oLPc+f9/7SUBHR1ncZb77n3n3Zw5o2DafqRtmrQI8U/+yT/5J//kf08A5U8zPAso/Kc1KMC/Pw2DAiMr9vzA3yZ7Pbj7wXq/aHQ1KKS9nba6jiy2dvvHePR4nn+FSA0Cafc1Ps2+J6Wd/FifrXzPHXy+Nkh8KTt3VBBa7s8BAT2ejD9dG+wLNEtX1ReD8OeAcnxQ2fl8uTUW8xrLAsTGjwHthrb0Fp+tDbSDQP5dU061G6Bzt0Tfjzf48/TnC9WmwGhxu9JwqfKuqHvkkY4+NKa9NrslTRfkk8g3AfoovkV+SghTsd8S/A+U0o0qfvA9pZSpkQE/BVd8qvKhhR4JqHPU5affr1LX84K0bAHsfz1uN65MFoGUkfX4uEwDx7RS2/CGLeLdzZZ+4KWzHV3sf7mB50eDjZTpw+N22fNSekhU8by0ElcR9c6BSMyOLNpJ18M5kqtWd0MaKV5Je7lGLBks/Q4N2MIUkPVDuWwXMlzvAPJUGsMExwD+2dE2pHIA2TqUUTuV4XB/DZF/CfSAbbaVIpAtGj6xCWJr4P/bmt8fwABvGgvUtaVtqmkowwett4hiqglqe9Kf8iyLQaGKYapWKI21vgLIuwRaEokSQ0RwcgAGihN83tBiIONBqymZaqNGdFcoTR/7Gd7raDXDXx6sGbBKqoRxVLFzdaWF3JMpI9TCkHapgICCqaqBfqnSddrAQCEO0KY1YrcVtyYf5/xoasyoSuWswo9nNCrbj/sMiheDeoQzqbuZ5NPZ5hRoTM+G842AfN0AxYL+2/1+n1ScymOgiuDwuWpm4ZyoBB8bqJ5lzvON7UyJPOo4vYLH7xkQqjOQaFqLNXW4EaebGGWbxVQTjSFjfARiFdmoRB93GeQ10IkfUku0bprMlhcWEvWkDOAMKMxG+xEK1uVIdGNO3TWQX6rcXdFlmpuoDuiVUXURxG8pNXwTSJw9fsi+U+VTUaIX8rzQTcgHHlS4V1kFsvnHXYYWplmwaNrTrl3F5GLQZTRA4hRInQHFPAJtNq/qp4m/1mZe7dAzi6OKiI8q0HWumPewT7HEslk7urbdphp6LQW31HaejN620Ea1aQwJXrjcYGlvhiT97hhvQcNMY1yyiumur/GMHH8EM4ULlLJCaVcRLf9jhf4aP6tiXBHQVHE31IP6OKeVoKdp06K1lTF6UoPFDtdKHFTUQUVvg2v8EK2RkSF9K8+TtQyKMMlpohZWGpDn8J2bIT3iuhzgqJ1Z9Js3GecLGj3ufLovDPSXA6snvT15nEZwmg0OKlS98TCwUj+5iod84SL2g03qONuRuB2raewEoR9PV44XuDcdt4PiOukYoO/Q946zmB++KLPb8UPP9zeJGnjPRCnERxVNKr6zmV6HQ0Sgp/PVysoEhxdKt6z5E0W0FprlPeEgZTebz8c5em/0Qz3yNj3feA5da5VxOZhet9gfkaAJcppLdQjTXtF9rSwOYj2US/Y2remNLM5Kwu9IQw+8b9UMexxM7G5AaW/5jYaaqOxwSQ8L53bAiJGSrIzv6dXu1XrUk/SsZoEZh7MvGySKcZ1J09usCX5HwzTdbNLYeq5Rr2Mcnb4zmkX0xR692hjsDbmog++9u/kqDmZlEw5Ajq54xlfxID9RGg9Ixx+NEnYBrwPhuizDe40uaew4V8WGr4sadQyOQBqgLQPdnkXkimMIf69U8g4QiF+B4W63rrfMrnQ4r1bT6jFRaPKV9h0GOmuzyZVGAO33LASwu9lubhc78Q0eSp+37NAmfJV4yzeB9h8A8QyET7mb14G6KfcZz7c07n8D6CcEgfpTaiZ44vjs6QSo9ngn6e0pEBy9HXke8sgH9e8D1UFUXwlY+OYRCMRs0V+Qx3/FQqCrRb87wAhcjMbT8aC/UlnZ7a9a3yYiIA59ZJqBjpeiAQJ42vh+HPjDDC6AAG6KwN84gYuR3dZ1/MCI2x3KhYovbAhdAqm5UcexM7dUwxoIv8uwGqEXiDP1osuU+oWZ4SSbOZigmrM5/+osBxRBxd8dYQzU4oS0qxa9aQOkWi4GM0KZFE4e/NARaIIx2xIDOkpnb+GOU6m1hhUlg/PvzPkDUN1nhdhE4gBE20YOqB1FW6NzoIxgqVc57A7HIwJyMB2oaCwufgSo5ASrclYADRAtFpiuZXS1PXeMu3l4AiQXGQHFGmAcsJ1/AsjkBS3yzQOQpv+277Df7pwP6t1hInKmJAu2UEyL/I8BCTGUTSOnQMGkLG9QEngVqLGQu/sNQJBT1fb4CESDGQd1vXuXveiyc6Be9juA2AaeeLaQwYOaU8Bk+QJoYZx22fJ3AAkxoZlLLrgZ1D0GIgVVLF/MMtoIqruXgKy7HwVS5KnxYanPRmgqVfeHqvDaM/GGSLysBsJ1ovFDFDTdolkJKN3ta6Bmln1z2oOYh7RXCDgy3R11UW0hYWJj9tAEPQ+2tacOMGKqgYSJ6ba7V/ThDFQz7YW4Z6DvGQg66IGceAqqK7sAmCNycOQ5q6zrSbsTd9xtdutwUOl0CvYOTlyNolC669SQUSUih3Lt0Jne8q+BW35n8YCytKz5AJep/QAD4TtrjteWVc6noGcPsbN5nGmdzOke/cRf5tZeZbNu3IvXFq68CRcp53e1Wvm1I6CjKBY4bpMfhLYWaN+btlbUS4FaUTRqzc2Tor9N/sDx4mFOaDgCfHPefk9UtImizSbaLOdAxyV0kd5fIJ1l/p+p/tiBVx++WHSIgQt6SZkhVJiB+A/ZxX5CvhiOv3A2KAbrRROBz649y8VEkSKPVZOVQ2J09QXPHTqc4PMHaWAZHN5RCO5evVvVOgXCVNpbXTQMZfi1NYGqDjm9mgaDTwHJd4FU4n0NKD4Aodv9SQthxh+G8ef9ncqC0LvBmiGLPwl0biHeIxIn55ygqrEJcMwNTz6ek0bOotXhim8onYx4DyuSCPRcwXsbaq8AaZTdagQqqZIWN6O1MLsJ6FroGu+AMMftJKfa6Xp2C+ZquEBukbeTnRjtSM2s+hrGtNOciKY4lmzKvwN02mWpF3oo96VvhGG4JsPbeC1XPt8PY7NrhJ49VIkfFp43NEU3xF9Cu3Jsw1jqrOMVjtfxysim26G54aXZDu26fGAl2ELofsJCN1S+463X9RmX1nXkxSfqcolBkulgnIiPPRQYNvlPQv+iX3xa7b0bx28JjSnaRGuyjI1BC4UDba3npFWgbcyl7JjvWugMSA04jChBU7rWyY75TUIfbo6dEvvmkI771dSnoJqOpDBU48OIjXygw+uF/KUEARlCVfRgCS7GVN54wj7uem+O8TeBNjhWqAVnegTSm0bV9CbkCfypomjR6AMDVZTdRY6MacdBO9EBCJIaiE9zUQOXqE564X0/AqK3L+rzl8ERqHaQrlaLgDdJnFzdUenCZCBzlyzmmS+NMCi2+3x6AQQtPq3IVe6t3nQCr/ghBgorqIG88hlIUA4tp5m7oNND6S3Xj75hGO4TA2HwhKspPx9VcFMD2ScWEryDuYWo86lp/wLIUsd0Qlk8LEt/0AB1+TxqrhsgqmHRAMlgr152GR03oYnv3zFQvXCeAvnzt4HA5PcJOnHGpfwpO1AMFU+AzLgBMhYXQHVjtuu8NcVYqNQxeVFVMHuzyw7PH3bVXVqPdyoyXufPQFDeT2KOaIzhZZfBmjyALN/BEbAgnWbUg0o74qWFToBwOJInMOv0rY5I1MptnVjI6fELK9jy8IWF+FSRE6qLgOtMTD44rfXBsufwdpfhbMZhaWCGCzN0QDbZFXQxPOky6MiS/JAZ2ON6lkENVKnWXtTbT8P3cChM5L0gMqPZDdH9AO3XhwnUfsizsFPqDJDiCJz5Ie960iZRnCnMFt1Msafm5QlcSaEPJHYKzbQXOQGtk3SGi+8opEOj94lURYm8HTi+ZywzlSx53hUPo2X9pkq0LnjrYTugw5mO3NQvDrWxGXcYeW5eLdkdRFGJNsav4TZfe85+HvFYih52DBZuqadULIsPj++xTzYOrnrOkNx6fs+bQpOxmPCXcl5N+LOkcyllHd5+Urrs+U5xI9T+hhXnExrk27W5doLCMmHMxW4mCa5mjtOpON5XLeOKSI/cFEUEL3K8lwWbTOl8l/+5TPPe1THRUIc4HZ5TLDqsvjKY/a+8C0svafi/92jiM6La0TqbOH8Nj6AX8IreB5P+vym0tIb29K+xEHCclf6JHYzXBcxfQZg+/TU8R7fxN8nf9Jr9P/kn/1fyH8jDAmwGePkm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mu.edu/homeimages/CarnegieMellonUniversity_wordmar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6402586"/>
            <a:ext cx="609600" cy="4209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data:image/jpeg;base64,/9j/4AAQSkZJRgABAQAAAQABAAD/2wCEAAkGBxATEhQUERQVFhUXFhoYFhcVFhcfGRsWGBUXFxoaFxgYHiggGBolHxcZITEiJykrLi4uGyIzODMsNzQtLisBCgoKDg0OGxAQGzQkICYsLDQsMDctLDQsLDQsLCwsLCwsLCwsLCwsLCwsLCwsLCwsLCwsLCwsLCwsLCwsLCwsLP/AABEIAG4BygMBEQACEQEDEQH/xAAcAAEAAwADAQEAAAAAAAAAAAAABQYHAgMEAQj/xABPEAACAQMCAwYCAwsIBgoDAAABAgMABBEFEgYhMQcTIkFRYTJxFEKBFSMzNVJzdIKSstEINGJykaGxsxY2U4OTtCRDY3XBxNPh8PEXJVT/xAAaAQEAAwEBAQAAAAAAAAAAAAAAAwQFAgEG/8QANxEAAgIBAgIHBgUEAgMAAAAAAAECAxEEEiExEzJBUWFxgQUUM5GhsSI0wdHwFSNCcgY1FlLh/9oADAMBAAIRAxEAPwDcaAzL+UBKRp8K+T3kSt8tkrcsdPhFdRWZI5k8JmK/c2L0P7bfxrV90q7jK97t7x9zYvQ/tt/GnulXcPe7e8fc2L0P7bfxp7pV3D3u3vH3Ni9D+2/8a990q7vuPere8+/c6L0P7b/xp7pV3D3q3vH3Oi9D+2/8ae6Vd33HvVvePudF+Sf2n/jT3Wru+496t7/sPufF6H9t/wCNPdau77j3q3v+w+50X5J/af8AjT3Wru+5571b3/YtfZLAqaxbhQRmKbPMn6nuapauuMGlFF7S2Smm5M/RdVC0KAUAoBQCgFAKAUAoBQCgFAKAUAoBQCgFAKAUAoBQCgFAKAUAoBQCgFAKAUAoBQCgFAKAUAoBQCgFAKAUAoBQGX/yg/5hbfp0X+VPXUOsjmfVZkdbxhAmjeAlkUAoBQCgFAMjp5jrXmVyPcPmK9PCzdlf45tvzU37lZuu6yNHQ9Vn6GqiXhQCgFAKAUAoBQCgFAKAUAoBQCgFAKAUAoBQCgFAKAUAoBQCgFAKAUAoBQCgFAKAUAoBQCgFAKAUAoBQCgFAKAzD+UF/Mbb9Oi/yp66h1l5nM+qzLLbT5HiuJlKhLfud4Odx7+Vo12gcuW0k5I8uta1lzjaoJczKrpUq3PPI7NG0NrmG/mdlEdrC7BAPE0ncuy5J5bQRn3wB0rD9q+0p1XQ06XWa+XAvaTTwcek7Tbrrsz0iRt30bYT5RSSxr9iRsFH2CplOS5MncIvmgnZlo4GPoxPznuCf7TJyr3pJ97+Z50cO5fIpPFnZosd3apaOyw3MhjYOxYxMqNKSjNzYGNJCAxOGUeRwJoaqcYtZ8iKemhKSePMutr2YaQi4MDOcc2eaYsff48D7ABULtm+1kvRw7kfP/wAXaPnP0dvl9Iucf2d5/dTpJ97+Y6OHcvkUnj3g6AzXX0RY7c2tlDIiouEZS14XVlHmdikN1yPQ1Qv9oT0l9SXKeU/ph/U7lTG2LUigaPYyXEUrq6oYbSS5YMpIbu9nhGCNpO7rzrfsvnGMZLtM2uiEpyi+wsPZZ+Obf81N+5UWu6yJdF1WfoaqJdFAKAUAoBQCgFAfGYAZJwB1JoCHTiqwaYQpcRvKx2hUbcc+mVyMjBz6VJ0U8bscDjpI5xkmajOxQCgFAKAUAoBQCgFAKAUAoBQHwsOlAfaAUAoBQCgFAKAUAoBQCgFAKA+BgelAfaAUAoBQCgFAKAUBmH8oL+Y236dF/lT11DrLzOZ9Vmb6LcRd3cwSyiFLhYfvpjlfa0E3egbIgSd24jmQK0dVGSnGcVkz9LOOyUJPBMcHKosddCtuURuFbBG5RbygNtPNcjng8xmvk/bTb9oUN9/7GlpUlVhF61PTbqS4vZ7a/eD6NOrrHKqGHvhZx95uz4u6aN0Xr4TvYDoa2QdbfTzIbj6c8O2O0uZ7PYhRe98Mybm8Soe7fHocn3oD16Pp8qyLbzXUlwLe/KRs4VXWNtKdgCy82IE/xH08qA6LjRdUjLQTaq7rLA7xSCCNJIpLeWB1PhP30MpYMCRkfOgIrU7+/EZVGe9WfTInuVjYRzxhxIqzQYG192XygBPgB8+YHfNcd5FeP3hm3aLbHvSu0uSl9lyv1STzx5ZrC9rfmNP/ALfrElr5MzbQbiGGydlnzNPbGBoDby8keRNzCfds+FM4I9uZr6rbZNwWOCwZ26Fe+WeLJbsr/HNt+am/cr3XdZHOh6rP0NVEvFa4o0nUX3PZXrRNt8MTRxFCQPymXcpPqcj5VLXOC4TjkjnGT6rMt0Ti7VpbtLae+aAtIY2ZoYSVcZG0jaOZYbevU1oWUVRhvjHPqylC6xz2t4Nr0u1kjjCyTPM2Sd7hAefliNQMD5Vlyab4LBoJYITjWG4WKS4ivntljjyV7uJ0JXJ+su7c2QvI+mB6y0uLai45I7c4yngq3Aqa1exd/NfPFESQgWKAu+ORYZTCrnl55wfLBM+o6Gt7Yxy/NkVPSSW6T4GnIMAAnPLr6+9Ui0cqA8OsaRb3UfdXEYkTIO056jODyOc8zXUZyi8xPJRUlhmK8DWqRa8Ik+COa5RcnJ2qkyjn58hWpfJy0+X4GdSkr8LxN4rJNIUAoBQHg1myllQLDcPbsDncixtnkRgiRSMZIPLB5da6jJJ8Vk8azyMc4i4j1q1vGtPpu9gyBW7qIA7wpXI2Hb8XPrWlVVTOG/b9ShZZbGe3JqnD+k3sRDXV69wdpBTuokTJxzG1d2Rgjrzz0rPsnF9WOC7CMlzeSZuomZGVXKMVIDqFJUkYDAMCCR15gio1zOzMeOzrNhGJ01AyRbgpDQwh1J6dEIYcuvL5Ve06qse1x4+bKlzsgtyfAsHBFlqUkUFzd3zOJFWQQrFEF2OuVDvsyTgg8sYPLJqG51puMYktSm0nJlzquTCgFAKAyvijgbUp9UFzFIoQsjJIWw0SqACAvn0JAHI554yavVaiuNW1rj9ypOmbs3JmqVRLYoBQCgFAKAUAoBQCgFAKA8Gu2kk1tNFE/dyPGyo/MbWKkA5HMfMcxXUGlJNnMk2mkUfsr4QvbF5muCqoyhRGrBgzA53nHTAyB5nccjkKtaq+FiW0r6eqcM7maPVMtCgFAKAUAoBQCgMv/lBfzG2/Tov8qauodZeZzPqsyOt4wi1cD/i7XPzTf8tJXw/tv/saf9v1RvaT4Poa7xFw5pT4nvYovC4bfISF3uY4wW54Odsa8/JQOlbB6HstKgSeYiIJcSJ9IcsWDu8gVA5JPh3P06AE+VAe68tY0ngZFAMlwzOQObN9FlTJPmdqqPkBQHfqMtqrxmcxq7b0jLkD4gC6qT6hR/ZQEfFDpsE8LII1llj+jQsrcu6iG7uk54VRgeFfOgK1xHbpG+pRxqFRNKhVVUYAVRfgADyAAxWF7W/Maf8A2/WJLXyZiOn/AIKP+qP8K+4o+HHyMC/4kvMtnZX+Obb81N+5VLXdZFzQ9Vn6HqiXhQGPds3DGxxfQjAYhZseT9Efl0zyUn12+taOitz/AG36FHVVf5ouvZvxP9OtQXP36LCS+pOPC/6wGfmGFVtTT0c/DsLFFm+PiQfG876hexaXCxEakS3br5AYIX7Mj9Zl9DUlKVUHa+fYcWtzl0a9TQ7a3SNFRFCoihVUdAoGAB9lVG23llhLHArmtceWFuWBZ5Chw/coXCH0d/gU+2c1LDTzkRyujE7+GeMrK+LLA53qMmN12ttzjcPIjmOhOMjNeWUTr6yPa7Yz5FhqIkMN4T/1jf8ASbv92etS38qvJGbV+YfmzcqyzSILV+LLSCTuSXkmxnuYI2kkx7qg8PUdSKkjTKSz2d5HKyKeDwWfaFYPN3MhlgkzjbcRsnM9ASeS/biu3ppqO5cV4HKvg3jkWyoCYUBg/aJ+O/17f92OtXT/AJd+pnX/AB16G8VlGiKApHbEgOmSH0kjI/bA/wACataP4q9Svqfhsn+Dz/8Ar7P9Fh/yVqG3ry82S19ReR4NV4+02FgnfCSQsFCw+PmTjmw8K9ehOa6jp7JLOOBzK6CeMno4i4xsbLlPKN/lGnif2yo+Ee5wK8ronZ1UeztjDmzycPdoGn3cgijdlkPwrIuN2BkhSCRn2zmurNNZWstcDmF8JvCLSzADJOAOpNQExWL3j7TklSFZe9keRYwIRuALMFyz/CACefPPtU609jW7HAid0E8Z4khr3EtpZ7fpLsgboRFKy9cc2RSFPPoTXFdUp9U7lNR5kVD2k6UxCpO7MegW3uCT8gI8mpHpbVxa+q/c4V8G8Jk7rGswWsfezllTOMrHI+OROWEakqMA8zyqGEHN4R25JLLIW07RNLldY45mZ2ICqsFwSSf93096llprYrLX1RxG6EnhMsGp6jDbxtLPIsaL1Zjy9gPUn0HM1FGLk8IkbSWWVm57RbNFEjRXYiJGJTbuIznGCGbHLnUy0028JrPmiJ3RXFlg0XWbe6j723kEiZwcZyD1wynmp5jkahnCUHiSJIzUllHg13jLT7TImnXeP+rTxPn0Kr8P24ruuic+qjmdsIc2ctT4stLe3juJ32LKqsi4zI25Q2AoznGRk9B615GmcpbUhKyMVlnPhrie1vlZrZmOzG8MjKVLZwOYweh6E0sqlW8SPYWRmsxPPqXGdpFKYF7yeYfFHbRtIy45Hdt5DHpnNexok1u5LxPHbFPB0WHHtjJMIHMsMxYKI54mRizEBR6AnIxkjNdPTzUdy4rwPFdFvb2k9qWpwW6755UjX1dgMn0Gep9hUUYuTwlkkckuZGcO8W2l7JKlsWbugpZipCncWA255n4T1A8q7spnWk5dpxC2M29p5OO+M4tPj8nncfe4/wC7e/og/tJ5DzI6oodr8Dm65VrxKjwB2h20cEv3QuW7552fmkreEpGBjYpCrkHCjp6VZv0snJdGuGCGi+O38T4ltHaLpfd94JnMe4qWEFxtDAKcE93y+IYz1qt7tZnbjj5osdNDGcnCLtJ0liFSd2Y9AtvcEnz5AR5NevS2ri19V+54r4N4TJzVNagt4hNMXEZxzEUjEZBPiVFLKMDqQMedQxg5PCO3JJZZC2vaNpUjqkc7M7HCqsFwSSf93U0tLbFZa+qOFdBvCZa6rkooDNu3uANp0bc/BdxMMfJ05+3i/wAK6h1kcz6rMrsdMEkF5NvKm3FuQgAw3fTNGcnqMYHzz5eepbZJWxiuTMyquLqc3zWSb4FGdP1sDr3Tf8tLXyPtz/saP9v1RqaT4PobHxyYxYyiWPvIyY1kUIXOx5o1YhVBJKglhgZBGa2D0p/D+h6XcXMqWdvLFBLaSx3SPFNGrMZIe6ZRIMbgO9wV6cqAvWpALLZgch3zAfZaz/woCG7Q2tdlt9LgM8PfEuqwtIRiCXBCqCR4ivOgPBwTo2nyiZoLdkt1uYpoo5YnQpcRxrl0WQZX6vMcuooDhxaPv2qf92Rf+frC9rfmNP8A7frElr5MxnQNKea3lkV1UQW4kYMpO7oABgjBJ5fb9h+v6WUIwS7UZHRRnObfYWLspQnWLfA6QzE+w2gf4kVxrusiTQ9Vn6EqgXhQHn1CyjmieKUbkdSrD2Ix9h969TcXlHjSawzAIrq60S/lUeLCsviyFkjYZjfl6EA8vMMueta7UdTWmZicqLGjWuznh1rW3Mk+Tc3B72dm+IE5IQ+4ySf6TN7Vnai1TlhclyL1Ne1ZfNkhxjYXlxbmGzkSJnYCR2LAiLB3bNoPiJwPLkTzziuKpRjLMlk7sUpRxFn3hHh5bOzS2O1sbu8IXk7MSSSD15EDn5AUtsdk3IVw2x2mU6JZLbcRCKHwoszgAeStCzbfkM4+wVozlv0uX/OJShHbqMI3Kso0DDeE/wDWN/0m7/dnrUt/KryRm1fmH5s1Dj/XjZ2UkqY7w4SPP5bnGffaMtj+jVGivpLFEu3T2QbKX2a6l9HtS/0K9mlmdnkmjjjYP4iBh3kDHHMnI6lqsamO6eNySXZ/EQ6d4jnDyzo7SYJtQWJodPvElQkFpIkAMRBO3wOxJDYIz0y3rXWmkqm8yWDzURc0sJ5NC4LeY2Nt9IV1lEYVw4IbK+HLAjIJAB+2qduN728izXnask3UZ2YP2ifjv9e3/djrV0/5d+pnX/HXobxWUaIoCldsH4rl/rxf5q1Z0fxV6/Yg1Pw2TfCcatp1orAFTaQggjIIMKggg9RUVvxJebJK+ovIx7tH0O3ttSijt17tJEicqpIAZpXQ7PyRhQfY5rS09kpVNy7M/YoXwUbVg2a04bso1KpbxYb4iyBmYnqXZ8s5PmWJJrMdknxbNDYu4xjjbR47LVohb+FWaGZVHRCZSML7ZTIHlnFadNjsoe7x+xn2wULVg3ieFXVkdQysCGVgCCpGCCDyII8qyU8cUaXMw3i3SYLbWrdIECIZLd9o6AtKAdo8hy6Vq0zlOiTl4/YzrYKNywblcQI6sjqGVgVZSMggjBBHmKy08PKNBrKwzEOE3Oma00D8kZzBk/kSENC3zzsz8zWnd/eo3dv8yZ9f9q7abZe3SRRvJIcIil2Poqgk/wBwrMSbeEaDeFkqHZdpQWB7t0VZbt2l5AeGJmyiLj6v1v1h6VY1M/xbFyXAhpjhbu8p+ra2bzWQGimnt7Rm2wwqrFmj8LOQzAEd5jnn4VA8zViNfR0ZzhvtIXPfdjsReLziXvUaOTTNQZHUqymGLBBGCPwtVVXh5U19f2LLnlYwyo9kml31teSpLBNHC8ROZFIG5HXZk9N2GblVnVzhOCafEraaEoSaa4HT206DawiGeGNY3kdxJs5BsjduKjluznn1OTnPLHWhsk24t8DzWQSSl2ln0Dg2zurK3lu0aaSSCI72dgUXuxtSPaQEVfQdeZOSTVed04Tai8cWTxqjKK3cSQXQ103TblLMsXWOaRWbBcvsJUnAAJACgcvqiuHZ0tic/A62KuDUSndiWsWyLNBIyrPJIGUsQDIu0AKCerA7jj+ly86s66uWVJLhgr6Saw0+Zc+L+ExdS21xFtWeCaNtzZAaJZA7IcA5x1X3yOWSaq1XOCcXyaLE61Jp9qPfxToNrdQuLiJXKo2xseNDjOUbqvNR7HAzmua7JQf4WdTgpLDM47BD47z+pD/jLV72h/j6lTR9pdO1G3Q6dcuVUsEUBio3Ad6vQ9R1NVNM30qRYvS6NkH2MWET2LtJGjE3D4LIDy2RjkSOmc1LrZPpOD7CLSJdGaCtjEFZBGgVuTKFABBGDkDryqpl8y1hGJcLsdM1swNyRnMGT/s5SrRHPz7vJ+dalv8Aeo3dv8yZ9f8AauwbfeXKxRvI5wqKXY+iqCT/AHCstLLwjQbwslQ7L9LCwPeOgWW7dpeQHhjZiUVcD4fre+RVjUy/Fs7FwIqY4W7vLrVYmFAUXtriJ0e4IzlGibAHkJ48/wBgOfsr1PDyeNZRjmkX8cZkWWJpoZUCvGszRZKOJEO5QSQCDy5devkdW+mVjUovkZdF0a8xlyJzgWcC31ZY1w07pDAmS33yWOVUXJ5sFBySfqqSa+R9uQb1lTfKOW34LBq6VrouBq/+kd8mBLYtIfy7aaIqffbO0bL8uePU17V7b0k1lyx5p/pkkdUkcjxVc+Wm3WPztnn+zv6k/rGi/wDf6P8AYdFI8l/xPA8toX3wtHOxljmXDopsrshuRKupK4DKSCeWc8qu1X12w3wkmjhprgz3txRIfwdjdOvkxNumR7JJKHHyZQfaqc/a+ji8b/o/2OujkdLcUXZ5Lps+fWSe1C/aVlY4+QNcv2zoks7/AKP9h0Uu4rHEN3c/9O+liJGuLFlgERYrmGO4Z4y7AbpMSbhyGRnA8JNZl2qhrbarK1whJZ8m1h+XYSKLimmZlpl9BHYbITcieaONZdwg7jYsgc7T+E5qMfM+lfawqsm4N8lgy521wU0ubLN2LwltVdvKO0bny+J5YwB/YDXOtf40vA90S/A34m8VTLgoBQGDduH4wH6Mn78ta2h+G/MztV8RG8L0rJNBEHxdxRBp8SyTBm3NtRUxknBPmQABjmfcVLVTK14RxZYoLLIfSbzU9QiWZXis7dxldg72cjJHxOAiZx+STXc411PHN/T9zmEpTWeSKDo0GziJU3O+2dxukbc5xA/NmwMn/wCquTedLn+cyrFY1BudZZoGG8J/6xv+k3f7s9alv5VeSM2r8w/Nls7ckY2UJGcC4XP/AApQM/bUGh+I/IsazqEx2VXyy6bAARmPdGwHkVYkZ9ypU/bUWqjttZJp5ZrRbqrkwoBQGDdsETRan3gz4o45FPuuV5fsCtbR/iqcTN1X4bEzcrG6SWNJEOVdQ6n2YZH+NZTTTwzRTysnfXh6Z522agFskhHN5pVwo6lU8RIHn4tg/Wq5oo5s3dxW1T/Bt7y76Nadzbwxf7OJE/YQL1+yqsnmTZYisJIyHtd/G1t+ah/5iWtHSfBl6/Yo6n4sTaqzC+Yp2t/je2/NQ/8AMS1p6X4EvX7FDU/FibXWYXzFu0P8e239a1/zq0tP+Xl6/YoX/GibTWaXzIu3DRyGgvEyM/enI8iMvGeXQ/GM+y1o6GfODKOrhymiZ1TWTqNlYwRkh75gs20kFYoTm4IPzUKPUNUMYdFOTf8Ajy9eX7kzl0kFjt/jNBijCqFUYAAAA8gOQFVCwYb2Z3Ii1l1lOGfvouf+037sE+p2EfOtXUrNCa8DPoeLmmbrWUaAoDL+3f8AAW351v3KvaDrvyKes6qLrwR+LrL9Gh/y1qrd8SXmyzX1US88qKMuwVeQJYgDmcDmfUkCozszjinslglLSWbiFjz7thmIn+jjnH/ePQCrtWtlHhLj9ypZpYy4x4FZ4f4k1HS7tLW8LNEWVWRyWwjHaJIX/J9unIjAPSeyqu6G+HP+cyKFk657Zm06h+Ck/qN+6azFzL75GTdgfx3f9SH/ABlrR9of4+pS0f8AkXHtaYjSrjHrEPsM8dVtJ8VfzsJ9R8Nnm7Gvxav52T96vdZ8V+h5pfhovNVSwZD25aPhoLtOWfvTkZzkZeM8vP4xn2WtHQz5wZR1ccYmiZ1PWjqGn2UKH75fOscuOqpEc3LD2GzHyYVDGvorJN/4/wARM574JLtNChiVVCqMKoAAHkAMAVULBzoBQEVxXpX0qzubflmWJ0UnyYqdp+xsGgPzDYuSg3Ahl8LAjBDLyII8jyra0891aZjaiG2xnt0TUrq0laWBo8nmokVmCkqFLKAwG4gYzjOMgYyc5uu9kx1be98C1TrVXFLBYF7RNW/Ltz84T/4NWZ/4ppvH5sm/qfgcz2j6t62v/Cf/ANSvF/xLTZ5v5/8Awf1PwPfp2sveLZ3E9zpZlt5HfFxMYJEJDptaPDAgN3bhgRnaoxnnVVex661OFcmlJYa8nz/T1Litbw2RcnaFqm+Xu7iB07xwjfRwAVViAyDdnaQMjJJxVmr/AIxpbIJ8fmytbr3XLa0fD2g6v/tYP+D/AO9d/wDiml/jZx/U/Ai9Z4m1O6iMU88bISCMRKpVh0KsuCD1HXoSPOrFH/HqKJb6+D82cv2jnmiMto9qqvXAA/sFb9cdsVHuM6yW+Tfeax2B6ae7ursg4mdY48+aQg5YexZiP1ax7575tmvTDZBI1ioiUUBGa1rK24XMNxKWzgQQvIRjHxbeS9eWTz513CG7tXzOZS2mK8fRX1/dGZLC8RO7WNQ0Em4gFjk4XAOWPIE9K1NO4VQ2uS+Zn375zyov5Go8O8XSSiNLiyvIZThWJt5O63dM78eFf6wGPXzrPspUcuMk15lyFjfNNehGdsHD9xdW8T26l2hclo1+Iqy4JUfWIIHIc8E1Jo7Ywn+LtONTW5x4EbwLxRqC28dqunyu8Y2CRiY4woPLvGdPCQORAyTjkPKu76q9znv5/M8pslhRcSuavZalY6sLowGZi5kBiRzG+9CropG4qQGYc+fIHGKmhKuynZnBDOM4W7sZNNs9evFhae7tHRWKiKCBXmn6MWaTaAADywMDGOZyQBRdcc7Yv15IuKbxloy/QkvItVN69je92ZpnKi3kLBZRIB5YJG8Z5+VX7Njp2KSzw7SjBSVu/a8cew1vULOLUbJkdZI1lU4EsZSRGVuTFGwQQy59x7Gs6MnVPK7C/KKnHDMjsLbWdGnfu4XkjPxbUZ4nUdGynNGxnrgj0IrRlKm+PF4ZRjG2l8FlF20/i7V7vwQad3B85rh32KPUKUQufYE+9VZU1Q4uefBFmNs5co4Lpoli8MKxyTPM4yWkkxkszFjgD4VycBfIYFVpyUnlLBNFYXE91cnRVO0Lg9dQhAUhZo8mJj0OeqNj6pwOfkQPcGfT39FLwIbqlYsGdaJxBq2kAwz2zvCuSFYMFXJye7mUMu08yRz+znV2ddN/4oyw/wCdhVhOynhJcCej7WpZRi2sJJH6YDMwH2IhJ+XKofc0utNIlWqb6sT0cOcK3t1drf6tgFMGGAY5EElcjntUE7gMlieuMYPll0IQ6Or1Z7Cucpb7DRp5QqsxBO0E4UEk4GcBRzJ9hVJFoxLj83d3fR3EFjebI0RRvt5AWKSO+eSnA8WPsrU0+2FbjKS4+Jn3bpWKSi+Hga7pGsieJpO5uItvVJomR/hz4Qfi9OXnWdOG14ymXoyys4Mh47+lXd9HcQ2N7sjSNcPbyAsUkdycAHA8WPsrRo2wrcXJcfEo3bpTTUXw8DUdK4p75JGa0vYjGhcrLbsC2Pqx4zvb0A51QnVteMp+pcjPPYzL+LGu7jUo7uOxve7jaLk1vIGYRPuPIAgZ8v8A4Kv07Y1ODksvPaU7d0rFJRfDwNh0XVBcRlxFPFhtpWeJo3zgHIDdRz6jlkH0rNnHa8ZL0XlZPPxdo4u7OaDluZPBnykXxIf2gK6qnsmpHlkN0Wij9jPD00ay3FwjofwcSSKylVOGkYK3QMdo/UNWtbbGTUY+pX0tbisyNQqiWzI+0ngK4783lipbcQ7pHykWQYPeR45tkjOB4g3MZzy0NNqY7dkylfQ874Hbo3aFqyqI5tOlnkGBuCyxk+7r3bDPuMD2ryemqzlTwewvs5OJcdBh1KWQXF6wgUAhLWIgjmMbp3+s3oByH91VbHWltjx8f2LEdz4y+RSu1e4nvO7ht7O8bupHLObeTafq+Dl4hyznpjGM1b0ijW3KUl8ytqszW1Jlk4F4gkENtazWV7E6RpFveBu68C43F/qjl5jz86gvrW5yUk/Umqm8JNNE1xxpr3NhcQou52TwLnGWUh1GTyzlRUVM1GxNndkd0WiscLcbywwiLU4LlJY/CJO4lYSKOQJwvxep6HrnngT20JyzW1jzXAjrtaWJriR82lT6vqMVw0EkFpAFGZk2vLscvgKeeGJx6AA88nFdqcaanFPLf0OHB22KWMJF34r1k28RC29xO0iOFEETOAcAeNhyQeL58jgGqtUNz5peZYnLauWTMuy+W50+SY3FlelZFQBktpTgoWPMYzz3eXpV/V7bEtslw8Snpt0G8xfE07jXR2u7KeBMb2UFMnA3owdQT5ZKgfbVGmeyakW7I74NGX8D6xqWml7d7C4lRn3bRG4ZXwASrBSrKcD28wfW9fCq38SkkVKZWV/hcTV9CvbqUM1xbi3HLYhkDyHrkuFG1fLABJ65x0rPmorhF5LsW3zR1cZaP9Ls54B8TJlPzi+JOfkNwAPsTXtM9k1I8shui0UDsP0piJbmTdtXMUIOcAttaUgHpnEYyPRqt66ayor1/QraSDw2zWaoFwUAoBQGF9r3CLWs738Kk28zA3CqPwcp/wCs5fVc9f6R9wKsae/o3x5FfUU9JHhzKMrAjI5g9CK1001lGS008M+16eCgOLRqeZAPzArlwi+aOlOS4JnKujkUAoD1aHos9/cC1t+RPOaTGVij8yf6R6AeZ9OoparUYWyPMu6WjL3y5H6V0bS4raCOCBdscahVHsPM+rE5JPmSTWYaR7aAUAoBQCgFAKAUAoBQCgFAKAUAoBQCgFAKAUAoBQCgFAKAUAoBQCgFAKAUAoBQCgFAKAUAoBQCgFAQXG2tG0s5ZV/CY2RDGSZX8KYHngnOPQGpKYb5pHFktscndwlpAtLSGD6yIN59ZG8Tn9omvLZ75uQhHbFIl64OxQELxNxHHZLE8yuY3k7stGpYoxUlSUUZKnaRyyc45HPICSsL2KaNZIXWRGGVZCCD8iKA7Z4VdWV1DKwIZWAIKkYIIPIgjyoDFeNeyqaBmm0sd5EebWpPiX1MLH4h/RPP0z5T06iVfkQXURs8zO4bhWJXmrqSGRhhlI5EFT5itOu+FnJmZZROvmdtTEQoBQHGWRVGWIA9TXMpxistnUYSk8JE7wnwZfaiQY1MFt53EinLD/sUOC/z6e+az7tY3wh8y/TpEuMzeeF+GrWwhENsmB1Zjgu7flSN9Y/3DoMCqJeJcmgKq3G8L3kFrao0/eOyvMoPcII0LuBJjEj8gMDkCwyQeRAtdAKAUAoBQCgFAKAUAoBQCgFAKAUAoBQCgFAKAUAoBQCgFAKAUAoBQCgFAKAUAoBQCgFAKAUAoD41AZRw7wRqjXqPqMrPDFJ3vimLCSRc7CiZ8PM55gcuWKv2aipV4rXFlOFNm/M3wNYqgXBQCgKv2jyBbPIP30TQNbqBlnnSZJERB1LNsI9hk9AaAh+K4LC1uVaOeTT7iZWczRLm3O1kTN1EfveC0oG87efLeDjIFj4evb5iVuo4WTYGjubeTMcmT07tvEhxg8iynnzoCdoCu8VcE6ffj/pMQ7wDCzJ4ZVxnGHHUDJ5Nke1AZhrfZBfxZNlOlwnPEc3gl9gHHhY+521ZhqrI+JWnpa5eBTr7SL6Fgk9ncq5+ELGXDH0R0yrGrUdbDHFFV6KeeDJ3ROzfV7nBaNLSM/WnOZMeoiXofZsVDPWyfVWCaGiius8mj8M9k+n2xWSfddzD682NgP8AQi+ED57setVJScnlstxiorCRfQMchXJ0eTVp5kiZreITS+ELGXCA5YAkuQcBQSx5EnGAM0Bn+p6hC8ipqV19JJljRrSyDfRojJIsa/S5BzcZI5SMobyjNAT0ixxatbqyiOMWbx2oAAjMhkVpUUAYVgkUZA5ZBbHTkBbqAUAoBQCgFAKAUAoBQCgFAKAUAoBQCgFAKAUAoBQCgFAKAUAoBQCgFAKAUAoBQCgFAKAUAoBQCgFAKAUAoCmavpl9HffTVjS9RV2xQ57uS3U8naDcTHI7D4mba2BtBAOKA6LjU1N/JcurLHb6SZJI5FG5e/kMhVwCfEFt8Ecx70AXh2KL6P8AR5JdPubgc47Y7rfvBF3j7oJAYwo2kbgqnJHPnQHrt9S1ZAcJZ3ygkZglMMvgYo+Y33oWDKw+NRkEcqA9A4x2ZFxZX0OOp7jvV8+jWzScuXU46igPo4/0vBLXAjwcHvo5Yzn5SopoDu/040n/APutP+PH/GgOP+nWlZwLyBjjOEcNy6fUzQHA8a27D7zDeTHyEdncDPLPxyoqD7WHUUB5rjWdXkz3FlFbryxJfTrnn/2UG7+9xn2oCHn0U3Bulvr6a8kt0zJZWwMEZ3R94qFVO6XcOQJbGSR60B49XuoW0e6S1WCNrcRXAhiR43j7uSOY97E6hg2UYbyMN15UBN8RJe6hm3ht447c7XF5O2SGwGV7aOJg+9cghiy88/aBcLGFkjRXcyMqgM7AAsQObEKAAT7UB30AoBQCgFAKAUAoBQCgFAKAUAoBQCgFAKAUAoBQCgFAKAUAoBQCgFAKAUAoBQCgFAKAUAoBQCgFAKAUAoBQGf6nZTxTXzXNo9xbXjJue1fMiRRxqio8JCswzvY7C2dxGD0IHZp12s1xBLaXUd3LFFPE8d04inXvnhcMY0hBG3uduNi8jnPqB2arpUytbeB+7hcRSyR/hJ0usCZlCEtFGJDG7HIbwsRgAMwEjrt1ILu1toWZFMU0smx1UqiGGNT4lIIBkJweR2+dAfNQluxdQwxXIImhlk8ccZVe5ECgjbgkM0uT4vPlgCgOfEevPaTLvVWikhk7rAw5uo/EsWScHvFJ2jlzjPXIwB16be3jXjQyNnu1hZzFGgiy8Lbw29jIMupKlenIHPMkCJ4b1maWRVuJ5V76GWJC3diOS4jnkjfuigzGyBOQJBYMTjw5oDp0izFxa6VdmMzSFo1ut4LFla3a3kLBhyCyKjkch4Sep5gSGo2yQSfTLm7W2kWeQr3rRlDbsyoY8Dazb0jjfG4lXCnyIIEbHO94ki2kE90ssTQ/Sr7EEQgk5lY9sYkmHTns8vi9QLtw5YSQWsEMjB3iiSMsAQG2KFBwfYCgJGgFAKAUAoBQCgFAKAUAoBQCgFAKAUAoBQCgFAKAUAoBQCgFAKAUAoBQCgFAKAUAoBQCgFAKAUAoBQCgFAKAUAoCL1nh2zugPpMEchHwsy+Nf6jjxIfcEUBGjhSWP+a393EOWEkZZ48A9MXCs4HlycUB1XFhq+MM+n3Qx0lgliJ5jqVeQev1euKAj7/iC8gZXmsrQuu6NWjupMqpKlgu626HYvLPPaKA897xlHNs72zR9kiyJul+GRDlWH3vkRQHnbiIyz7ksIGd9gLSXTjJQkplRAwO3yPuaAmILfV5E2pHpkERJbAWaXxFizNs2xLu3EtnnzP20B6f9Gb2T+c6ncEfk2qRwL8twDSY/XzQHr0vg3T4H7xIFaXOe9mLSy5xjlJKWYfYRQE/QCgFAKAUAoBQCgFAKAUAoBQCgFAKAUAoBQCgFAKAUAoBQCgFAKAUAoBQCgFAKAUAoBQCgFAKA4TSBVLHoPSgONtOHGRnHvQHbQCgFAKA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pabook.libraries.psu.edu/palitmap/PGHComp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6787" y="6427181"/>
            <a:ext cx="620025" cy="3909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6"/>
          <a:srcRect l="5612" t="36079" r="55435" b="52871"/>
          <a:stretch/>
        </p:blipFill>
        <p:spPr bwMode="auto">
          <a:xfrm>
            <a:off x="5410200" y="6423672"/>
            <a:ext cx="762000" cy="381000"/>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2092" y="5622911"/>
            <a:ext cx="1600200" cy="683347"/>
          </a:xfrm>
          <a:prstGeom prst="rect">
            <a:avLst/>
          </a:prstGeom>
          <a:solidFill>
            <a:sysClr val="windowText" lastClr="000000"/>
          </a:solidFill>
          <a:effectLst>
            <a:outerShdw blurRad="50800" dist="38100" dir="5400000" algn="t" rotWithShape="0">
              <a:prstClr val="black">
                <a:alpha val="40000"/>
              </a:prstClr>
            </a:outerShdw>
          </a:effectLst>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21250" b="23750"/>
          <a:stretch/>
        </p:blipFill>
        <p:spPr>
          <a:xfrm>
            <a:off x="0" y="-8056"/>
            <a:ext cx="9144000" cy="3307001"/>
          </a:xfrm>
          <a:prstGeom prst="rect">
            <a:avLst/>
          </a:prstGeom>
        </p:spPr>
      </p:pic>
    </p:spTree>
    <p:extLst>
      <p:ext uri="{BB962C8B-B14F-4D97-AF65-F5344CB8AC3E}">
        <p14:creationId xmlns:p14="http://schemas.microsoft.com/office/powerpoint/2010/main" val="1186211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solidFill>
                  <a:srgbClr val="F4EC88"/>
                </a:solidFill>
                <a:effectLst>
                  <a:outerShdw blurRad="38100" dist="38100" dir="2700000" algn="tl">
                    <a:srgbClr val="000000">
                      <a:alpha val="43137"/>
                    </a:srgbClr>
                  </a:outerShdw>
                </a:effectLst>
              </a:rPr>
              <a:t>Basic Components Needed to Learn Causal Networks from Data</a:t>
            </a:r>
            <a:endParaRPr lang="en-US" sz="36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2057400"/>
            <a:ext cx="8229600" cy="2133600"/>
          </a:xfrm>
        </p:spPr>
        <p:txBody>
          <a:bodyPr>
            <a:normAutofit/>
          </a:bodyPr>
          <a:lstStyle/>
          <a:p>
            <a:pPr lvl="1">
              <a:buFont typeface="Arial" panose="020B0604020202020204" pitchFamily="34" charset="0"/>
              <a:buChar char="•"/>
            </a:pPr>
            <a:r>
              <a:rPr lang="en-US" dirty="0" smtClean="0"/>
              <a:t>Model representation</a:t>
            </a:r>
          </a:p>
          <a:p>
            <a:pPr lvl="1">
              <a:buFont typeface="Arial" panose="020B0604020202020204" pitchFamily="34" charset="0"/>
              <a:buChar char="•"/>
            </a:pPr>
            <a:r>
              <a:rPr lang="en-US" dirty="0" smtClean="0"/>
              <a:t>Model search</a:t>
            </a:r>
          </a:p>
          <a:p>
            <a:pPr lvl="1">
              <a:buFont typeface="Arial" panose="020B0604020202020204" pitchFamily="34" charset="0"/>
              <a:buChar char="•"/>
            </a:pPr>
            <a:r>
              <a:rPr lang="en-US" dirty="0" smtClean="0"/>
              <a:t>Model evaluation</a:t>
            </a:r>
          </a:p>
        </p:txBody>
      </p:sp>
    </p:spTree>
    <p:extLst>
      <p:ext uri="{BB962C8B-B14F-4D97-AF65-F5344CB8AC3E}">
        <p14:creationId xmlns:p14="http://schemas.microsoft.com/office/powerpoint/2010/main" val="123237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noAutofit/>
          </a:bodyPr>
          <a:lstStyle/>
          <a:p>
            <a:r>
              <a:rPr lang="en-US" sz="3600" b="1" dirty="0" smtClean="0">
                <a:solidFill>
                  <a:srgbClr val="F4EC88"/>
                </a:solidFill>
                <a:effectLst>
                  <a:outerShdw blurRad="38100" dist="38100" dir="2700000" algn="tl">
                    <a:srgbClr val="000000">
                      <a:alpha val="43137"/>
                    </a:srgbClr>
                  </a:outerShdw>
                </a:effectLst>
              </a:rPr>
              <a:t>Model Representation:</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Causal Bayesian Networks (CBNs)</a:t>
            </a:r>
            <a:endParaRPr lang="en-US" sz="36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458200" cy="5105400"/>
          </a:xfrm>
          <a:ln>
            <a:noFill/>
          </a:ln>
        </p:spPr>
        <p:txBody>
          <a:bodyPr>
            <a:noAutofit/>
          </a:bodyPr>
          <a:lstStyle/>
          <a:p>
            <a:pPr lvl="1">
              <a:buFont typeface="Arial" panose="020B0604020202020204" pitchFamily="34" charset="0"/>
              <a:buChar char="•"/>
            </a:pPr>
            <a:r>
              <a:rPr lang="en-US" sz="2400" dirty="0" smtClean="0"/>
              <a:t>Nodes represent variables</a:t>
            </a:r>
          </a:p>
          <a:p>
            <a:pPr lvl="1">
              <a:buFont typeface="Arial" panose="020B0604020202020204" pitchFamily="34" charset="0"/>
              <a:buChar char="•"/>
            </a:pPr>
            <a:r>
              <a:rPr lang="en-US" sz="2400" dirty="0" smtClean="0"/>
              <a:t>Arcs represent direct causation</a:t>
            </a:r>
          </a:p>
          <a:p>
            <a:pPr lvl="1">
              <a:buFont typeface="Arial" panose="020B0604020202020204" pitchFamily="34" charset="0"/>
              <a:buChar char="•"/>
            </a:pPr>
            <a:r>
              <a:rPr lang="en-US" sz="2400" dirty="0" smtClean="0"/>
              <a:t>A directed acyclic graph</a:t>
            </a:r>
          </a:p>
          <a:p>
            <a:pPr lvl="1">
              <a:buFont typeface="Arial" panose="020B0604020202020204" pitchFamily="34" charset="0"/>
              <a:buChar char="•"/>
            </a:pPr>
            <a:r>
              <a:rPr lang="en-US" sz="2400" dirty="0" smtClean="0"/>
              <a:t>A variable is modeled as independent of its non-effects, given its causal parents</a:t>
            </a:r>
          </a:p>
          <a:p>
            <a:pPr marL="457200" lvl="1" indent="0">
              <a:buNone/>
            </a:pPr>
            <a:r>
              <a:rPr lang="en-US" sz="2400" dirty="0" smtClean="0"/>
              <a:t>   Example:</a:t>
            </a:r>
          </a:p>
          <a:p>
            <a:pPr marL="457200" lvl="1" indent="0">
              <a:buNone/>
            </a:pPr>
            <a:endParaRPr lang="en-US" sz="2400" dirty="0" smtClean="0"/>
          </a:p>
          <a:p>
            <a:pPr marL="457200" lvl="1" indent="0">
              <a:buNone/>
            </a:pPr>
            <a:endParaRPr lang="en-US" dirty="0" smtClean="0"/>
          </a:p>
        </p:txBody>
      </p:sp>
      <p:grpSp>
        <p:nvGrpSpPr>
          <p:cNvPr id="10" name="Group 9"/>
          <p:cNvGrpSpPr/>
          <p:nvPr/>
        </p:nvGrpSpPr>
        <p:grpSpPr>
          <a:xfrm>
            <a:off x="2743200" y="4003441"/>
            <a:ext cx="4267200" cy="457200"/>
            <a:chOff x="1752600" y="4419600"/>
            <a:chExt cx="4572000" cy="457200"/>
          </a:xfrm>
        </p:grpSpPr>
        <p:sp>
          <p:nvSpPr>
            <p:cNvPr id="2" name="Oval 1"/>
            <p:cNvSpPr/>
            <p:nvPr/>
          </p:nvSpPr>
          <p:spPr>
            <a:xfrm>
              <a:off x="17526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6" name="Oval 5"/>
            <p:cNvSpPr/>
            <p:nvPr/>
          </p:nvSpPr>
          <p:spPr>
            <a:xfrm>
              <a:off x="35052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7" name="Oval 6"/>
            <p:cNvSpPr/>
            <p:nvPr/>
          </p:nvSpPr>
          <p:spPr>
            <a:xfrm>
              <a:off x="52578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8" name="Straight Arrow Connector 7"/>
            <p:cNvCxnSpPr>
              <a:stCxn id="2" idx="6"/>
              <a:endCxn id="6" idx="2"/>
            </p:cNvCxnSpPr>
            <p:nvPr/>
          </p:nvCxnSpPr>
          <p:spPr>
            <a:xfrm>
              <a:off x="2819400" y="4648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464515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72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solidFill>
                  <a:srgbClr val="F4EC88"/>
                </a:solidFill>
                <a:effectLst>
                  <a:outerShdw blurRad="38100" dist="38100" dir="2700000" algn="tl">
                    <a:srgbClr val="000000">
                      <a:alpha val="43137"/>
                    </a:srgbClr>
                  </a:outerShdw>
                </a:effectLst>
              </a:rPr>
              <a:t>Model Representation:</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Causal Bayesian Networks (CBNs)</a:t>
            </a:r>
            <a:endParaRPr lang="en-US" sz="36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458200" cy="5105400"/>
          </a:xfrm>
        </p:spPr>
        <p:txBody>
          <a:bodyPr>
            <a:noAutofit/>
          </a:bodyPr>
          <a:lstStyle/>
          <a:p>
            <a:pPr lvl="1">
              <a:buFont typeface="Arial" panose="020B0604020202020204" pitchFamily="34" charset="0"/>
              <a:buChar char="•"/>
            </a:pPr>
            <a:r>
              <a:rPr lang="en-US" sz="2400" dirty="0" smtClean="0"/>
              <a:t>Nodes represent variables</a:t>
            </a:r>
          </a:p>
          <a:p>
            <a:pPr lvl="1">
              <a:buFont typeface="Arial" panose="020B0604020202020204" pitchFamily="34" charset="0"/>
              <a:buChar char="•"/>
            </a:pPr>
            <a:r>
              <a:rPr lang="en-US" sz="2400" dirty="0" smtClean="0"/>
              <a:t>Arcs represent direct causation</a:t>
            </a:r>
          </a:p>
          <a:p>
            <a:pPr lvl="1">
              <a:buFont typeface="Arial" panose="020B0604020202020204" pitchFamily="34" charset="0"/>
              <a:buChar char="•"/>
            </a:pPr>
            <a:r>
              <a:rPr lang="en-US" sz="2400" dirty="0" smtClean="0"/>
              <a:t>A directed acyclic graph</a:t>
            </a:r>
          </a:p>
          <a:p>
            <a:pPr lvl="1">
              <a:buFont typeface="Arial" panose="020B0604020202020204" pitchFamily="34" charset="0"/>
              <a:buChar char="•"/>
            </a:pPr>
            <a:r>
              <a:rPr lang="en-US" sz="2400" dirty="0" smtClean="0"/>
              <a:t>A variable is modeled as independent of its non-effects, given its causal parents</a:t>
            </a:r>
          </a:p>
          <a:p>
            <a:pPr marL="457200" lvl="1" indent="0">
              <a:buNone/>
            </a:pPr>
            <a:r>
              <a:rPr lang="en-US" sz="2400" dirty="0" smtClean="0"/>
              <a:t>   Example:</a:t>
            </a:r>
          </a:p>
          <a:p>
            <a:pPr marL="457200" lvl="1" indent="0">
              <a:buNone/>
            </a:pPr>
            <a:endParaRPr lang="en-US" sz="2400" dirty="0" smtClean="0"/>
          </a:p>
          <a:p>
            <a:pPr marL="457200" lvl="1" indent="0">
              <a:buNone/>
            </a:pPr>
            <a:endParaRPr lang="en-US" dirty="0" smtClean="0"/>
          </a:p>
        </p:txBody>
      </p:sp>
      <p:grpSp>
        <p:nvGrpSpPr>
          <p:cNvPr id="10" name="Group 9"/>
          <p:cNvGrpSpPr/>
          <p:nvPr/>
        </p:nvGrpSpPr>
        <p:grpSpPr>
          <a:xfrm>
            <a:off x="2743200" y="4003441"/>
            <a:ext cx="4267200" cy="457200"/>
            <a:chOff x="1752600" y="4419600"/>
            <a:chExt cx="4572000" cy="457200"/>
          </a:xfrm>
        </p:grpSpPr>
        <p:sp>
          <p:nvSpPr>
            <p:cNvPr id="2" name="Oval 1"/>
            <p:cNvSpPr/>
            <p:nvPr/>
          </p:nvSpPr>
          <p:spPr>
            <a:xfrm>
              <a:off x="17526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6" name="Oval 5"/>
            <p:cNvSpPr/>
            <p:nvPr/>
          </p:nvSpPr>
          <p:spPr>
            <a:xfrm>
              <a:off x="35052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7" name="Oval 6"/>
            <p:cNvSpPr/>
            <p:nvPr/>
          </p:nvSpPr>
          <p:spPr>
            <a:xfrm>
              <a:off x="52578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8" name="Straight Arrow Connector 7"/>
            <p:cNvCxnSpPr>
              <a:stCxn id="2" idx="6"/>
              <a:endCxn id="6" idx="2"/>
            </p:cNvCxnSpPr>
            <p:nvPr/>
          </p:nvCxnSpPr>
          <p:spPr>
            <a:xfrm>
              <a:off x="2819400" y="4648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464515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563408" y="3886200"/>
            <a:ext cx="1351992" cy="948309"/>
            <a:chOff x="7751368" y="3743980"/>
            <a:chExt cx="1154888" cy="948309"/>
          </a:xfrm>
        </p:grpSpPr>
        <p:sp>
          <p:nvSpPr>
            <p:cNvPr id="15" name="TextBox 14"/>
            <p:cNvSpPr txBox="1"/>
            <p:nvPr/>
          </p:nvSpPr>
          <p:spPr>
            <a:xfrm>
              <a:off x="7915656" y="3768959"/>
              <a:ext cx="990600" cy="923330"/>
            </a:xfrm>
            <a:prstGeom prst="rect">
              <a:avLst/>
            </a:prstGeom>
            <a:noFill/>
          </p:spPr>
          <p:txBody>
            <a:bodyPr wrap="square" rtlCol="0">
              <a:spAutoFit/>
            </a:bodyPr>
            <a:lstStyle/>
            <a:p>
              <a:r>
                <a:rPr lang="en-US" dirty="0" smtClean="0">
                  <a:solidFill>
                    <a:srgbClr val="FFFF00"/>
                  </a:solidFill>
                </a:rPr>
                <a:t>CBN</a:t>
              </a:r>
            </a:p>
            <a:p>
              <a:r>
                <a:rPr lang="en-US" dirty="0" smtClean="0">
                  <a:solidFill>
                    <a:srgbClr val="FFFF00"/>
                  </a:solidFill>
                </a:rPr>
                <a:t>structure</a:t>
              </a:r>
              <a:endParaRPr lang="en-US" dirty="0">
                <a:solidFill>
                  <a:srgbClr val="FFFF00"/>
                </a:solidFill>
              </a:endParaRPr>
            </a:p>
          </p:txBody>
        </p:sp>
        <p:sp>
          <p:nvSpPr>
            <p:cNvPr id="16" name="TextBox 15"/>
            <p:cNvSpPr txBox="1"/>
            <p:nvPr/>
          </p:nvSpPr>
          <p:spPr>
            <a:xfrm>
              <a:off x="7751368" y="3743980"/>
              <a:ext cx="346864"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grpSp>
    </p:spTree>
    <p:extLst>
      <p:ext uri="{BB962C8B-B14F-4D97-AF65-F5344CB8AC3E}">
        <p14:creationId xmlns:p14="http://schemas.microsoft.com/office/powerpoint/2010/main" val="3644357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solidFill>
                  <a:srgbClr val="F4EC88"/>
                </a:solidFill>
                <a:effectLst>
                  <a:outerShdw blurRad="38100" dist="38100" dir="2700000" algn="tl">
                    <a:srgbClr val="000000">
                      <a:alpha val="43137"/>
                    </a:srgbClr>
                  </a:outerShdw>
                </a:effectLst>
              </a:rPr>
              <a:t>Model Representation:</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Causal Bayesian Networks (CBNs)</a:t>
            </a:r>
            <a:endParaRPr lang="en-US" sz="36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458200" cy="5105400"/>
          </a:xfrm>
        </p:spPr>
        <p:txBody>
          <a:bodyPr>
            <a:noAutofit/>
          </a:bodyPr>
          <a:lstStyle/>
          <a:p>
            <a:pPr lvl="1">
              <a:buFont typeface="Arial" panose="020B0604020202020204" pitchFamily="34" charset="0"/>
              <a:buChar char="•"/>
            </a:pPr>
            <a:r>
              <a:rPr lang="en-US" sz="2400" dirty="0" smtClean="0"/>
              <a:t>Nodes represent variables</a:t>
            </a:r>
          </a:p>
          <a:p>
            <a:pPr lvl="1">
              <a:buFont typeface="Arial" panose="020B0604020202020204" pitchFamily="34" charset="0"/>
              <a:buChar char="•"/>
            </a:pPr>
            <a:r>
              <a:rPr lang="en-US" sz="2400" dirty="0" smtClean="0"/>
              <a:t>Arcs represent direct causation</a:t>
            </a:r>
          </a:p>
          <a:p>
            <a:pPr lvl="1">
              <a:buFont typeface="Arial" panose="020B0604020202020204" pitchFamily="34" charset="0"/>
              <a:buChar char="•"/>
            </a:pPr>
            <a:r>
              <a:rPr lang="en-US" sz="2400" dirty="0" smtClean="0"/>
              <a:t>A directed acyclic graph</a:t>
            </a:r>
          </a:p>
          <a:p>
            <a:pPr lvl="1">
              <a:buFont typeface="Arial" panose="020B0604020202020204" pitchFamily="34" charset="0"/>
              <a:buChar char="•"/>
            </a:pPr>
            <a:r>
              <a:rPr lang="en-US" sz="2400" dirty="0" smtClean="0"/>
              <a:t>A variable is modeled as independent of its non-effects, given its causal parents</a:t>
            </a:r>
          </a:p>
          <a:p>
            <a:pPr marL="457200" lvl="1" indent="0">
              <a:buNone/>
            </a:pPr>
            <a:r>
              <a:rPr lang="en-US" sz="2400" dirty="0" smtClean="0"/>
              <a:t>   Example:</a:t>
            </a:r>
          </a:p>
          <a:p>
            <a:pPr marL="457200" lvl="1" indent="0">
              <a:buNone/>
            </a:pPr>
            <a:endParaRPr lang="en-US" sz="2400" dirty="0" smtClean="0"/>
          </a:p>
          <a:p>
            <a:pPr lvl="1">
              <a:buFont typeface="Arial" panose="020B0604020202020204" pitchFamily="34" charset="0"/>
              <a:buChar char="•"/>
            </a:pPr>
            <a:r>
              <a:rPr lang="en-US" sz="2400" dirty="0" smtClean="0"/>
              <a:t>There is a factorization of the joint probability distribution</a:t>
            </a:r>
          </a:p>
          <a:p>
            <a:pPr marL="457200" lvl="1" indent="0">
              <a:buNone/>
            </a:pPr>
            <a:r>
              <a:rPr lang="en-US" sz="2400" dirty="0" smtClean="0"/>
              <a:t>    Example:</a:t>
            </a:r>
            <a:endParaRPr lang="en-US" sz="2400" dirty="0"/>
          </a:p>
          <a:p>
            <a:pPr marL="457200" lvl="1" indent="0">
              <a:spcBef>
                <a:spcPts val="1200"/>
              </a:spcBef>
              <a:buNone/>
            </a:pPr>
            <a:r>
              <a:rPr lang="en-US" sz="2400" i="1" dirty="0" smtClean="0"/>
              <a:t>         P</a:t>
            </a:r>
            <a:r>
              <a:rPr lang="en-US" sz="2400" dirty="0" smtClean="0"/>
              <a:t>(</a:t>
            </a:r>
            <a:r>
              <a:rPr lang="en-US" sz="2400" i="1" dirty="0" smtClean="0"/>
              <a:t>A</a:t>
            </a:r>
            <a:r>
              <a:rPr lang="en-US" sz="2400" dirty="0"/>
              <a:t>, </a:t>
            </a:r>
            <a:r>
              <a:rPr lang="en-US" sz="2400" i="1" dirty="0"/>
              <a:t>B</a:t>
            </a:r>
            <a:r>
              <a:rPr lang="en-US" sz="2400" dirty="0"/>
              <a:t>, </a:t>
            </a:r>
            <a:r>
              <a:rPr lang="en-US" sz="2400" i="1" dirty="0"/>
              <a:t>C</a:t>
            </a:r>
            <a:r>
              <a:rPr lang="en-US" sz="2400" dirty="0"/>
              <a:t>) = </a:t>
            </a:r>
            <a:r>
              <a:rPr lang="en-US" sz="2400" i="1" dirty="0"/>
              <a:t>P</a:t>
            </a:r>
            <a:r>
              <a:rPr lang="en-US" sz="2400" dirty="0"/>
              <a:t>(</a:t>
            </a:r>
            <a:r>
              <a:rPr lang="en-US" sz="2400" i="1" dirty="0"/>
              <a:t>A</a:t>
            </a:r>
            <a:r>
              <a:rPr lang="en-US" sz="2400" dirty="0"/>
              <a:t>) </a:t>
            </a:r>
            <a:r>
              <a:rPr lang="en-US" sz="2400" i="1" dirty="0"/>
              <a:t>P</a:t>
            </a:r>
            <a:r>
              <a:rPr lang="en-US" sz="2400" dirty="0"/>
              <a:t>(</a:t>
            </a:r>
            <a:r>
              <a:rPr lang="en-US" sz="2400" i="1" dirty="0"/>
              <a:t>B</a:t>
            </a:r>
            <a:r>
              <a:rPr lang="en-US" sz="2400" dirty="0"/>
              <a:t> | </a:t>
            </a:r>
            <a:r>
              <a:rPr lang="en-US" sz="2400" i="1" dirty="0"/>
              <a:t>A</a:t>
            </a:r>
            <a:r>
              <a:rPr lang="en-US" sz="2400" dirty="0"/>
              <a:t>) </a:t>
            </a:r>
            <a:r>
              <a:rPr lang="en-US" sz="2400" i="1" dirty="0"/>
              <a:t>P</a:t>
            </a:r>
            <a:r>
              <a:rPr lang="en-US" sz="2400" dirty="0"/>
              <a:t>(</a:t>
            </a:r>
            <a:r>
              <a:rPr lang="en-US" sz="2400" i="1" dirty="0"/>
              <a:t>C</a:t>
            </a:r>
            <a:r>
              <a:rPr lang="en-US" sz="2400" dirty="0"/>
              <a:t>| </a:t>
            </a:r>
            <a:r>
              <a:rPr lang="en-US" sz="2400" i="1" dirty="0"/>
              <a:t>B</a:t>
            </a:r>
            <a:r>
              <a:rPr lang="en-US" sz="2400" dirty="0"/>
              <a:t>) </a:t>
            </a:r>
          </a:p>
          <a:p>
            <a:pPr marL="457200" lvl="1" indent="0">
              <a:buNone/>
            </a:pPr>
            <a:endParaRPr lang="en-US" dirty="0" smtClean="0"/>
          </a:p>
        </p:txBody>
      </p:sp>
      <p:grpSp>
        <p:nvGrpSpPr>
          <p:cNvPr id="10" name="Group 9"/>
          <p:cNvGrpSpPr/>
          <p:nvPr/>
        </p:nvGrpSpPr>
        <p:grpSpPr>
          <a:xfrm>
            <a:off x="2743200" y="4003441"/>
            <a:ext cx="4267200" cy="457200"/>
            <a:chOff x="1752600" y="4419600"/>
            <a:chExt cx="4572000" cy="457200"/>
          </a:xfrm>
        </p:grpSpPr>
        <p:sp>
          <p:nvSpPr>
            <p:cNvPr id="2" name="Oval 1"/>
            <p:cNvSpPr/>
            <p:nvPr/>
          </p:nvSpPr>
          <p:spPr>
            <a:xfrm>
              <a:off x="17526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6" name="Oval 5"/>
            <p:cNvSpPr/>
            <p:nvPr/>
          </p:nvSpPr>
          <p:spPr>
            <a:xfrm>
              <a:off x="35052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7" name="Oval 6"/>
            <p:cNvSpPr/>
            <p:nvPr/>
          </p:nvSpPr>
          <p:spPr>
            <a:xfrm>
              <a:off x="52578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8" name="Straight Arrow Connector 7"/>
            <p:cNvCxnSpPr>
              <a:stCxn id="2" idx="6"/>
              <a:endCxn id="6" idx="2"/>
            </p:cNvCxnSpPr>
            <p:nvPr/>
          </p:nvCxnSpPr>
          <p:spPr>
            <a:xfrm>
              <a:off x="2819400" y="4648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464515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563408" y="3886200"/>
            <a:ext cx="1351992" cy="948309"/>
            <a:chOff x="7751368" y="3743980"/>
            <a:chExt cx="1154888" cy="948309"/>
          </a:xfrm>
        </p:grpSpPr>
        <p:sp>
          <p:nvSpPr>
            <p:cNvPr id="12" name="TextBox 11"/>
            <p:cNvSpPr txBox="1"/>
            <p:nvPr/>
          </p:nvSpPr>
          <p:spPr>
            <a:xfrm>
              <a:off x="7915656" y="3768959"/>
              <a:ext cx="990600" cy="923330"/>
            </a:xfrm>
            <a:prstGeom prst="rect">
              <a:avLst/>
            </a:prstGeom>
            <a:noFill/>
          </p:spPr>
          <p:txBody>
            <a:bodyPr wrap="square" rtlCol="0">
              <a:spAutoFit/>
            </a:bodyPr>
            <a:lstStyle/>
            <a:p>
              <a:r>
                <a:rPr lang="en-US" dirty="0" smtClean="0">
                  <a:solidFill>
                    <a:srgbClr val="FFFF00"/>
                  </a:solidFill>
                </a:rPr>
                <a:t>CBN</a:t>
              </a:r>
            </a:p>
            <a:p>
              <a:r>
                <a:rPr lang="en-US" dirty="0" smtClean="0">
                  <a:solidFill>
                    <a:srgbClr val="FFFF00"/>
                  </a:solidFill>
                </a:rPr>
                <a:t>structure</a:t>
              </a:r>
              <a:endParaRPr lang="en-US" dirty="0">
                <a:solidFill>
                  <a:srgbClr val="FFFF00"/>
                </a:solidFill>
              </a:endParaRPr>
            </a:p>
          </p:txBody>
        </p:sp>
        <p:sp>
          <p:nvSpPr>
            <p:cNvPr id="13" name="TextBox 12"/>
            <p:cNvSpPr txBox="1"/>
            <p:nvPr/>
          </p:nvSpPr>
          <p:spPr>
            <a:xfrm>
              <a:off x="7751368" y="3743980"/>
              <a:ext cx="346864"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grpSp>
      <p:grpSp>
        <p:nvGrpSpPr>
          <p:cNvPr id="14" name="Group 13"/>
          <p:cNvGrpSpPr/>
          <p:nvPr/>
        </p:nvGrpSpPr>
        <p:grpSpPr>
          <a:xfrm>
            <a:off x="5694680" y="5486400"/>
            <a:ext cx="1548688" cy="671310"/>
            <a:chOff x="7751368" y="3743980"/>
            <a:chExt cx="1154888" cy="671310"/>
          </a:xfrm>
        </p:grpSpPr>
        <p:sp>
          <p:nvSpPr>
            <p:cNvPr id="15" name="TextBox 14"/>
            <p:cNvSpPr txBox="1"/>
            <p:nvPr/>
          </p:nvSpPr>
          <p:spPr>
            <a:xfrm>
              <a:off x="7915656" y="3768959"/>
              <a:ext cx="990600" cy="646331"/>
            </a:xfrm>
            <a:prstGeom prst="rect">
              <a:avLst/>
            </a:prstGeom>
            <a:noFill/>
          </p:spPr>
          <p:txBody>
            <a:bodyPr wrap="square" rtlCol="0">
              <a:spAutoFit/>
            </a:bodyPr>
            <a:lstStyle/>
            <a:p>
              <a:r>
                <a:rPr lang="en-US" dirty="0" smtClean="0">
                  <a:solidFill>
                    <a:srgbClr val="FFFF00"/>
                  </a:solidFill>
                </a:rPr>
                <a:t>CBN</a:t>
              </a:r>
            </a:p>
            <a:p>
              <a:r>
                <a:rPr lang="en-US" dirty="0" smtClean="0">
                  <a:solidFill>
                    <a:srgbClr val="FFFF00"/>
                  </a:solidFill>
                </a:rPr>
                <a:t>parameters</a:t>
              </a:r>
              <a:endParaRPr lang="en-US" dirty="0">
                <a:solidFill>
                  <a:srgbClr val="FFFF00"/>
                </a:solidFill>
              </a:endParaRPr>
            </a:p>
          </p:txBody>
        </p:sp>
        <p:sp>
          <p:nvSpPr>
            <p:cNvPr id="16" name="TextBox 15"/>
            <p:cNvSpPr txBox="1"/>
            <p:nvPr/>
          </p:nvSpPr>
          <p:spPr>
            <a:xfrm>
              <a:off x="7751368" y="3743980"/>
              <a:ext cx="346864"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grpSp>
    </p:spTree>
    <p:extLst>
      <p:ext uri="{BB962C8B-B14F-4D97-AF65-F5344CB8AC3E}">
        <p14:creationId xmlns:p14="http://schemas.microsoft.com/office/powerpoint/2010/main" val="107632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solidFill>
                  <a:srgbClr val="F4EC88"/>
                </a:solidFill>
                <a:effectLst>
                  <a:outerShdw blurRad="38100" dist="38100" dir="2700000" algn="tl">
                    <a:srgbClr val="000000">
                      <a:alpha val="43137"/>
                    </a:srgbClr>
                  </a:outerShdw>
                </a:effectLst>
              </a:rPr>
              <a:t>Model Search</a:t>
            </a:r>
            <a:endParaRPr lang="en-US" sz="36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lvl="1">
              <a:buFont typeface="Arial" panose="020B0604020202020204" pitchFamily="34" charset="0"/>
              <a:buChar char="•"/>
            </a:pPr>
            <a:r>
              <a:rPr lang="en-US" dirty="0" smtClean="0"/>
              <a:t>The space of CBNs is very large</a:t>
            </a:r>
          </a:p>
          <a:p>
            <a:pPr lvl="1">
              <a:buFont typeface="Arial" panose="020B0604020202020204" pitchFamily="34" charset="0"/>
              <a:buChar char="•"/>
            </a:pPr>
            <a:r>
              <a:rPr lang="en-US" dirty="0" smtClean="0"/>
              <a:t>Heuristic search is generally applied in seeking to find the most likely CBNs</a:t>
            </a:r>
          </a:p>
          <a:p>
            <a:pPr lvl="1">
              <a:buFont typeface="Arial" panose="020B0604020202020204" pitchFamily="34" charset="0"/>
              <a:buChar char="•"/>
            </a:pPr>
            <a:r>
              <a:rPr lang="en-US" dirty="0" smtClean="0"/>
              <a:t>We search for the most likely CBN structures</a:t>
            </a:r>
          </a:p>
        </p:txBody>
      </p:sp>
    </p:spTree>
    <p:extLst>
      <p:ext uri="{BB962C8B-B14F-4D97-AF65-F5344CB8AC3E}">
        <p14:creationId xmlns:p14="http://schemas.microsoft.com/office/powerpoint/2010/main" val="213611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3464"/>
            <a:ext cx="8229600" cy="1143000"/>
          </a:xfrm>
          <a:ln>
            <a:noFill/>
          </a:ln>
        </p:spPr>
        <p:txBody>
          <a:bodyPr>
            <a:normAutofit/>
          </a:bodyPr>
          <a:lstStyle/>
          <a:p>
            <a:r>
              <a:rPr lang="en-US" sz="3600" b="1" dirty="0" smtClean="0">
                <a:solidFill>
                  <a:srgbClr val="F4EC88"/>
                </a:solidFill>
                <a:effectLst>
                  <a:outerShdw blurRad="38100" dist="38100" dir="2700000" algn="tl">
                    <a:srgbClr val="000000">
                      <a:alpha val="43137"/>
                    </a:srgbClr>
                  </a:outerShdw>
                </a:effectLst>
              </a:rPr>
              <a:t>Model Search</a:t>
            </a:r>
            <a:endParaRPr lang="en-US" sz="3600" b="1" dirty="0">
              <a:solidFill>
                <a:srgbClr val="F4EC88"/>
              </a:solidFill>
              <a:effectLst>
                <a:outerShdw blurRad="38100" dist="38100" dir="2700000" algn="tl">
                  <a:srgbClr val="000000">
                    <a:alpha val="43137"/>
                  </a:srgbClr>
                </a:outerShdw>
              </a:effectLst>
            </a:endParaRPr>
          </a:p>
        </p:txBody>
      </p:sp>
      <p:grpSp>
        <p:nvGrpSpPr>
          <p:cNvPr id="3" name="Group 2"/>
          <p:cNvGrpSpPr/>
          <p:nvPr/>
        </p:nvGrpSpPr>
        <p:grpSpPr>
          <a:xfrm>
            <a:off x="2133600" y="685800"/>
            <a:ext cx="4267200" cy="457200"/>
            <a:chOff x="2133600" y="685800"/>
            <a:chExt cx="4267200" cy="457200"/>
          </a:xfrm>
        </p:grpSpPr>
        <p:sp>
          <p:nvSpPr>
            <p:cNvPr id="13" name="Oval 12"/>
            <p:cNvSpPr/>
            <p:nvPr/>
          </p:nvSpPr>
          <p:spPr>
            <a:xfrm>
              <a:off x="2133600" y="685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14" name="Oval 13"/>
            <p:cNvSpPr/>
            <p:nvPr/>
          </p:nvSpPr>
          <p:spPr>
            <a:xfrm>
              <a:off x="3769360" y="685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15" name="Oval 14"/>
            <p:cNvSpPr/>
            <p:nvPr/>
          </p:nvSpPr>
          <p:spPr>
            <a:xfrm>
              <a:off x="5405120" y="685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16" name="Straight Arrow Connector 15"/>
            <p:cNvCxnSpPr>
              <a:stCxn id="13" idx="6"/>
              <a:endCxn id="14" idx="2"/>
            </p:cNvCxnSpPr>
            <p:nvPr/>
          </p:nvCxnSpPr>
          <p:spPr>
            <a:xfrm>
              <a:off x="3129280" y="9144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133600" y="1981200"/>
            <a:ext cx="4267200" cy="457200"/>
            <a:chOff x="2133600" y="1981200"/>
            <a:chExt cx="4267200" cy="457200"/>
          </a:xfrm>
        </p:grpSpPr>
        <p:sp>
          <p:nvSpPr>
            <p:cNvPr id="25" name="Oval 24"/>
            <p:cNvSpPr/>
            <p:nvPr/>
          </p:nvSpPr>
          <p:spPr>
            <a:xfrm>
              <a:off x="213360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26" name="Oval 25"/>
            <p:cNvSpPr/>
            <p:nvPr/>
          </p:nvSpPr>
          <p:spPr>
            <a:xfrm>
              <a:off x="376936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27" name="Oval 26"/>
            <p:cNvSpPr/>
            <p:nvPr/>
          </p:nvSpPr>
          <p:spPr>
            <a:xfrm>
              <a:off x="540512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28" name="Straight Arrow Connector 27"/>
            <p:cNvCxnSpPr/>
            <p:nvPr/>
          </p:nvCxnSpPr>
          <p:spPr>
            <a:xfrm>
              <a:off x="3129280" y="22860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765040" y="2282952"/>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133600" y="2667000"/>
            <a:ext cx="4267200" cy="661416"/>
            <a:chOff x="2133600" y="2667000"/>
            <a:chExt cx="4267200" cy="661416"/>
          </a:xfrm>
        </p:grpSpPr>
        <p:sp>
          <p:nvSpPr>
            <p:cNvPr id="31" name="Oval 30"/>
            <p:cNvSpPr/>
            <p:nvPr/>
          </p:nvSpPr>
          <p:spPr>
            <a:xfrm>
              <a:off x="2133600" y="2667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32" name="Oval 31"/>
            <p:cNvSpPr/>
            <p:nvPr/>
          </p:nvSpPr>
          <p:spPr>
            <a:xfrm>
              <a:off x="3769360" y="2667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33" name="Oval 32"/>
            <p:cNvSpPr/>
            <p:nvPr/>
          </p:nvSpPr>
          <p:spPr>
            <a:xfrm>
              <a:off x="5405120" y="2667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34" name="Straight Arrow Connector 33"/>
            <p:cNvCxnSpPr>
              <a:stCxn id="31" idx="6"/>
              <a:endCxn id="32" idx="2"/>
            </p:cNvCxnSpPr>
            <p:nvPr/>
          </p:nvCxnSpPr>
          <p:spPr>
            <a:xfrm>
              <a:off x="3129280" y="28956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3039872" y="3029712"/>
              <a:ext cx="2537968" cy="298704"/>
            </a:xfrm>
            <a:custGeom>
              <a:avLst/>
              <a:gdLst>
                <a:gd name="connsiteX0" fmla="*/ 0 w 2569464"/>
                <a:gd name="connsiteY0" fmla="*/ 0 h 411480"/>
                <a:gd name="connsiteX1" fmla="*/ 1234440 w 2569464"/>
                <a:gd name="connsiteY1" fmla="*/ 411480 h 411480"/>
                <a:gd name="connsiteX2" fmla="*/ 2569464 w 2569464"/>
                <a:gd name="connsiteY2" fmla="*/ 91440 h 411480"/>
              </a:gdLst>
              <a:ahLst/>
              <a:cxnLst>
                <a:cxn ang="0">
                  <a:pos x="connsiteX0" y="connsiteY0"/>
                </a:cxn>
                <a:cxn ang="0">
                  <a:pos x="connsiteX1" y="connsiteY1"/>
                </a:cxn>
                <a:cxn ang="0">
                  <a:pos x="connsiteX2" y="connsiteY2"/>
                </a:cxn>
              </a:cxnLst>
              <a:rect l="l" t="t" r="r" b="b"/>
              <a:pathLst>
                <a:path w="2569464" h="411480">
                  <a:moveTo>
                    <a:pt x="0" y="0"/>
                  </a:moveTo>
                  <a:lnTo>
                    <a:pt x="1234440" y="411480"/>
                  </a:lnTo>
                  <a:lnTo>
                    <a:pt x="2569464" y="9144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133600" y="3557016"/>
            <a:ext cx="4267200" cy="638556"/>
            <a:chOff x="2133600" y="3557016"/>
            <a:chExt cx="4267200" cy="638556"/>
          </a:xfrm>
        </p:grpSpPr>
        <p:grpSp>
          <p:nvGrpSpPr>
            <p:cNvPr id="36" name="Group 35"/>
            <p:cNvGrpSpPr/>
            <p:nvPr/>
          </p:nvGrpSpPr>
          <p:grpSpPr>
            <a:xfrm>
              <a:off x="2133600" y="3557016"/>
              <a:ext cx="4267200" cy="457200"/>
              <a:chOff x="1752600" y="4419600"/>
              <a:chExt cx="4572000" cy="457200"/>
            </a:xfrm>
          </p:grpSpPr>
          <p:sp>
            <p:nvSpPr>
              <p:cNvPr id="37" name="Oval 36"/>
              <p:cNvSpPr/>
              <p:nvPr/>
            </p:nvSpPr>
            <p:spPr>
              <a:xfrm>
                <a:off x="17526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38" name="Oval 37"/>
              <p:cNvSpPr/>
              <p:nvPr/>
            </p:nvSpPr>
            <p:spPr>
              <a:xfrm>
                <a:off x="35052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39" name="Oval 38"/>
              <p:cNvSpPr/>
              <p:nvPr/>
            </p:nvSpPr>
            <p:spPr>
              <a:xfrm>
                <a:off x="5257800" y="4419600"/>
                <a:ext cx="10668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40" name="Straight Arrow Connector 39"/>
              <p:cNvCxnSpPr>
                <a:stCxn id="37" idx="6"/>
                <a:endCxn id="38" idx="2"/>
              </p:cNvCxnSpPr>
              <p:nvPr/>
            </p:nvCxnSpPr>
            <p:spPr>
              <a:xfrm>
                <a:off x="2819400" y="4648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572000" y="464515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Freeform 55"/>
            <p:cNvSpPr/>
            <p:nvPr/>
          </p:nvSpPr>
          <p:spPr>
            <a:xfrm>
              <a:off x="3039872" y="3913632"/>
              <a:ext cx="2569464" cy="281940"/>
            </a:xfrm>
            <a:custGeom>
              <a:avLst/>
              <a:gdLst>
                <a:gd name="connsiteX0" fmla="*/ 0 w 2569464"/>
                <a:gd name="connsiteY0" fmla="*/ 0 h 411480"/>
                <a:gd name="connsiteX1" fmla="*/ 1234440 w 2569464"/>
                <a:gd name="connsiteY1" fmla="*/ 411480 h 411480"/>
                <a:gd name="connsiteX2" fmla="*/ 2569464 w 2569464"/>
                <a:gd name="connsiteY2" fmla="*/ 91440 h 411480"/>
              </a:gdLst>
              <a:ahLst/>
              <a:cxnLst>
                <a:cxn ang="0">
                  <a:pos x="connsiteX0" y="connsiteY0"/>
                </a:cxn>
                <a:cxn ang="0">
                  <a:pos x="connsiteX1" y="connsiteY1"/>
                </a:cxn>
                <a:cxn ang="0">
                  <a:pos x="connsiteX2" y="connsiteY2"/>
                </a:cxn>
              </a:cxnLst>
              <a:rect l="l" t="t" r="r" b="b"/>
              <a:pathLst>
                <a:path w="2569464" h="411480">
                  <a:moveTo>
                    <a:pt x="0" y="0"/>
                  </a:moveTo>
                  <a:lnTo>
                    <a:pt x="1234440" y="411480"/>
                  </a:lnTo>
                  <a:lnTo>
                    <a:pt x="2569464" y="9144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133600" y="1350264"/>
            <a:ext cx="4267200" cy="457200"/>
            <a:chOff x="2133600" y="1350264"/>
            <a:chExt cx="4267200" cy="457200"/>
          </a:xfrm>
        </p:grpSpPr>
        <p:sp>
          <p:nvSpPr>
            <p:cNvPr id="19" name="Oval 18"/>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20" name="Oval 19"/>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21" name="Oval 20"/>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23" name="Straight Arrow Connector 22"/>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133600" y="4401312"/>
            <a:ext cx="4267200" cy="627888"/>
            <a:chOff x="2133600" y="4401312"/>
            <a:chExt cx="4267200" cy="627888"/>
          </a:xfrm>
        </p:grpSpPr>
        <p:sp>
          <p:nvSpPr>
            <p:cNvPr id="45" name="Oval 44"/>
            <p:cNvSpPr/>
            <p:nvPr/>
          </p:nvSpPr>
          <p:spPr>
            <a:xfrm>
              <a:off x="2133600" y="4401312"/>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46" name="Oval 45"/>
            <p:cNvSpPr/>
            <p:nvPr/>
          </p:nvSpPr>
          <p:spPr>
            <a:xfrm>
              <a:off x="3769360" y="4401312"/>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47" name="Oval 46"/>
            <p:cNvSpPr/>
            <p:nvPr/>
          </p:nvSpPr>
          <p:spPr>
            <a:xfrm>
              <a:off x="5405120" y="4401312"/>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48" name="Straight Arrow Connector 47"/>
            <p:cNvCxnSpPr>
              <a:stCxn id="45" idx="6"/>
              <a:endCxn id="46" idx="2"/>
            </p:cNvCxnSpPr>
            <p:nvPr/>
          </p:nvCxnSpPr>
          <p:spPr>
            <a:xfrm>
              <a:off x="3129280" y="4629912"/>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765040" y="4626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3039872" y="4757928"/>
              <a:ext cx="2569464" cy="271272"/>
            </a:xfrm>
            <a:custGeom>
              <a:avLst/>
              <a:gdLst>
                <a:gd name="connsiteX0" fmla="*/ 0 w 2569464"/>
                <a:gd name="connsiteY0" fmla="*/ 0 h 411480"/>
                <a:gd name="connsiteX1" fmla="*/ 1234440 w 2569464"/>
                <a:gd name="connsiteY1" fmla="*/ 411480 h 411480"/>
                <a:gd name="connsiteX2" fmla="*/ 2569464 w 2569464"/>
                <a:gd name="connsiteY2" fmla="*/ 91440 h 411480"/>
              </a:gdLst>
              <a:ahLst/>
              <a:cxnLst>
                <a:cxn ang="0">
                  <a:pos x="connsiteX0" y="connsiteY0"/>
                </a:cxn>
                <a:cxn ang="0">
                  <a:pos x="connsiteX1" y="connsiteY1"/>
                </a:cxn>
                <a:cxn ang="0">
                  <a:pos x="connsiteX2" y="connsiteY2"/>
                </a:cxn>
              </a:cxnLst>
              <a:rect l="l" t="t" r="r" b="b"/>
              <a:pathLst>
                <a:path w="2569464" h="411480">
                  <a:moveTo>
                    <a:pt x="0" y="0"/>
                  </a:moveTo>
                  <a:lnTo>
                    <a:pt x="1234440" y="411480"/>
                  </a:lnTo>
                  <a:lnTo>
                    <a:pt x="2569464" y="9144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119376" y="5257800"/>
            <a:ext cx="4267200" cy="609600"/>
            <a:chOff x="2119376" y="5257800"/>
            <a:chExt cx="4267200" cy="609600"/>
          </a:xfrm>
        </p:grpSpPr>
        <p:sp>
          <p:nvSpPr>
            <p:cNvPr id="51" name="Oval 50"/>
            <p:cNvSpPr/>
            <p:nvPr/>
          </p:nvSpPr>
          <p:spPr>
            <a:xfrm>
              <a:off x="2119376" y="5257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52" name="Oval 51"/>
            <p:cNvSpPr/>
            <p:nvPr/>
          </p:nvSpPr>
          <p:spPr>
            <a:xfrm>
              <a:off x="3755136" y="5257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53" name="Oval 52"/>
            <p:cNvSpPr/>
            <p:nvPr/>
          </p:nvSpPr>
          <p:spPr>
            <a:xfrm>
              <a:off x="5390896" y="52578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54" name="Straight Arrow Connector 53"/>
            <p:cNvCxnSpPr>
              <a:stCxn id="51" idx="6"/>
              <a:endCxn id="52" idx="2"/>
            </p:cNvCxnSpPr>
            <p:nvPr/>
          </p:nvCxnSpPr>
          <p:spPr>
            <a:xfrm>
              <a:off x="3115056" y="54864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flipH="1">
              <a:off x="2895600" y="5608320"/>
              <a:ext cx="2537968" cy="259080"/>
            </a:xfrm>
            <a:custGeom>
              <a:avLst/>
              <a:gdLst>
                <a:gd name="connsiteX0" fmla="*/ 0 w 2569464"/>
                <a:gd name="connsiteY0" fmla="*/ 0 h 411480"/>
                <a:gd name="connsiteX1" fmla="*/ 1234440 w 2569464"/>
                <a:gd name="connsiteY1" fmla="*/ 411480 h 411480"/>
                <a:gd name="connsiteX2" fmla="*/ 2569464 w 2569464"/>
                <a:gd name="connsiteY2" fmla="*/ 91440 h 411480"/>
              </a:gdLst>
              <a:ahLst/>
              <a:cxnLst>
                <a:cxn ang="0">
                  <a:pos x="connsiteX0" y="connsiteY0"/>
                </a:cxn>
                <a:cxn ang="0">
                  <a:pos x="connsiteX1" y="connsiteY1"/>
                </a:cxn>
                <a:cxn ang="0">
                  <a:pos x="connsiteX2" y="connsiteY2"/>
                </a:cxn>
              </a:cxnLst>
              <a:rect l="l" t="t" r="r" b="b"/>
              <a:pathLst>
                <a:path w="2569464" h="411480">
                  <a:moveTo>
                    <a:pt x="0" y="0"/>
                  </a:moveTo>
                  <a:lnTo>
                    <a:pt x="1234440" y="411480"/>
                  </a:lnTo>
                  <a:lnTo>
                    <a:pt x="2569464" y="9144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057400" y="6096000"/>
            <a:ext cx="4343400" cy="609600"/>
            <a:chOff x="2057400" y="6096000"/>
            <a:chExt cx="4343400" cy="609600"/>
          </a:xfrm>
        </p:grpSpPr>
        <p:sp>
          <p:nvSpPr>
            <p:cNvPr id="60" name="Oval 59"/>
            <p:cNvSpPr/>
            <p:nvPr/>
          </p:nvSpPr>
          <p:spPr>
            <a:xfrm>
              <a:off x="2057400" y="6096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61" name="Oval 60"/>
            <p:cNvSpPr/>
            <p:nvPr/>
          </p:nvSpPr>
          <p:spPr>
            <a:xfrm>
              <a:off x="3769360" y="6096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62" name="Oval 61"/>
            <p:cNvSpPr/>
            <p:nvPr/>
          </p:nvSpPr>
          <p:spPr>
            <a:xfrm>
              <a:off x="5405120" y="60960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63" name="Straight Arrow Connector 62"/>
            <p:cNvCxnSpPr>
              <a:stCxn id="60" idx="6"/>
              <a:endCxn id="61" idx="2"/>
            </p:cNvCxnSpPr>
            <p:nvPr/>
          </p:nvCxnSpPr>
          <p:spPr>
            <a:xfrm>
              <a:off x="3053080" y="6324600"/>
              <a:ext cx="716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2895600" y="6400800"/>
              <a:ext cx="2537968" cy="304800"/>
            </a:xfrm>
            <a:custGeom>
              <a:avLst/>
              <a:gdLst>
                <a:gd name="connsiteX0" fmla="*/ 0 w 2569464"/>
                <a:gd name="connsiteY0" fmla="*/ 0 h 411480"/>
                <a:gd name="connsiteX1" fmla="*/ 1234440 w 2569464"/>
                <a:gd name="connsiteY1" fmla="*/ 411480 h 411480"/>
                <a:gd name="connsiteX2" fmla="*/ 2569464 w 2569464"/>
                <a:gd name="connsiteY2" fmla="*/ 91440 h 411480"/>
              </a:gdLst>
              <a:ahLst/>
              <a:cxnLst>
                <a:cxn ang="0">
                  <a:pos x="connsiteX0" y="connsiteY0"/>
                </a:cxn>
                <a:cxn ang="0">
                  <a:pos x="connsiteX1" y="connsiteY1"/>
                </a:cxn>
                <a:cxn ang="0">
                  <a:pos x="connsiteX2" y="connsiteY2"/>
                </a:cxn>
              </a:cxnLst>
              <a:rect l="l" t="t" r="r" b="b"/>
              <a:pathLst>
                <a:path w="2569464" h="411480">
                  <a:moveTo>
                    <a:pt x="0" y="0"/>
                  </a:moveTo>
                  <a:lnTo>
                    <a:pt x="1234440" y="411480"/>
                  </a:lnTo>
                  <a:lnTo>
                    <a:pt x="2569464" y="9144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H="1">
              <a:off x="4765040" y="63246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2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a:solidFill>
                  <a:srgbClr val="F4EC88"/>
                </a:solidFill>
                <a:effectLst>
                  <a:outerShdw blurRad="38100" dist="38100" dir="2700000" algn="tl">
                    <a:srgbClr val="000000">
                      <a:alpha val="43137"/>
                    </a:srgbClr>
                  </a:outerShdw>
                </a:effectLst>
              </a:rPr>
              <a:t>Model </a:t>
            </a:r>
            <a:r>
              <a:rPr lang="en-US" sz="3600" b="1" dirty="0" smtClean="0">
                <a:solidFill>
                  <a:srgbClr val="F4EC88"/>
                </a:solidFill>
                <a:effectLst>
                  <a:outerShdw blurRad="38100" dist="38100" dir="2700000" algn="tl">
                    <a:srgbClr val="000000">
                      <a:alpha val="43137"/>
                    </a:srgbClr>
                  </a:outerShdw>
                </a:effectLst>
              </a:rPr>
              <a:t>Evaluation:</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Two Primary Approaches</a:t>
            </a:r>
            <a:endParaRPr lang="en-US" sz="3600" dirty="0">
              <a:solidFill>
                <a:srgbClr val="F4EC88"/>
              </a:solidFill>
            </a:endParaRPr>
          </a:p>
        </p:txBody>
      </p:sp>
      <p:sp>
        <p:nvSpPr>
          <p:cNvPr id="5" name="Content Placeholder 4"/>
          <p:cNvSpPr>
            <a:spLocks noGrp="1"/>
          </p:cNvSpPr>
          <p:nvPr>
            <p:ph idx="1"/>
          </p:nvPr>
        </p:nvSpPr>
        <p:spPr>
          <a:xfrm>
            <a:off x="457200" y="1828800"/>
            <a:ext cx="8229600" cy="4572000"/>
          </a:xfrm>
        </p:spPr>
        <p:txBody>
          <a:bodyPr>
            <a:normAutofit/>
          </a:bodyPr>
          <a:lstStyle/>
          <a:p>
            <a:pPr marL="971550" lvl="1" indent="-514350">
              <a:buFont typeface="+mj-lt"/>
              <a:buAutoNum type="arabicPeriod"/>
            </a:pPr>
            <a:r>
              <a:rPr lang="en-US" dirty="0" smtClean="0"/>
              <a:t>Constraint based</a:t>
            </a:r>
          </a:p>
          <a:p>
            <a:pPr marL="971550" lvl="1" indent="-514350">
              <a:buFont typeface="+mj-lt"/>
              <a:buAutoNum type="arabicPeriod"/>
            </a:pPr>
            <a:r>
              <a:rPr lang="en-US" dirty="0" smtClean="0"/>
              <a:t>Bayesian</a:t>
            </a:r>
          </a:p>
        </p:txBody>
      </p:sp>
    </p:spTree>
    <p:extLst>
      <p:ext uri="{BB962C8B-B14F-4D97-AF65-F5344CB8AC3E}">
        <p14:creationId xmlns:p14="http://schemas.microsoft.com/office/powerpoint/2010/main" val="138157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a:solidFill>
                  <a:srgbClr val="F4EC88"/>
                </a:solidFill>
                <a:effectLst>
                  <a:outerShdw blurRad="38100" dist="38100" dir="2700000" algn="tl">
                    <a:srgbClr val="000000">
                      <a:alpha val="43137"/>
                    </a:srgbClr>
                  </a:outerShdw>
                </a:effectLst>
              </a:rPr>
              <a:t>Model </a:t>
            </a:r>
            <a:r>
              <a:rPr lang="en-US" sz="3600" b="1" dirty="0" smtClean="0">
                <a:solidFill>
                  <a:srgbClr val="F4EC88"/>
                </a:solidFill>
                <a:effectLst>
                  <a:outerShdw blurRad="38100" dist="38100" dir="2700000" algn="tl">
                    <a:srgbClr val="000000">
                      <a:alpha val="43137"/>
                    </a:srgbClr>
                  </a:outerShdw>
                </a:effectLst>
              </a:rPr>
              <a:t>Evaluation:</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Two Primary Approaches</a:t>
            </a:r>
            <a:endParaRPr lang="en-US" sz="3600" dirty="0">
              <a:solidFill>
                <a:srgbClr val="F4EC88"/>
              </a:solidFill>
            </a:endParaRPr>
          </a:p>
        </p:txBody>
      </p:sp>
      <p:sp>
        <p:nvSpPr>
          <p:cNvPr id="5" name="Content Placeholder 4"/>
          <p:cNvSpPr>
            <a:spLocks noGrp="1"/>
          </p:cNvSpPr>
          <p:nvPr>
            <p:ph idx="1"/>
          </p:nvPr>
        </p:nvSpPr>
        <p:spPr>
          <a:xfrm>
            <a:off x="457200" y="1828800"/>
            <a:ext cx="8229600" cy="4572000"/>
          </a:xfrm>
        </p:spPr>
        <p:txBody>
          <a:bodyPr>
            <a:normAutofit/>
          </a:bodyPr>
          <a:lstStyle/>
          <a:p>
            <a:pPr marL="971550" lvl="1" indent="-514350">
              <a:buFont typeface="+mj-lt"/>
              <a:buAutoNum type="arabicPeriod"/>
            </a:pPr>
            <a:r>
              <a:rPr lang="en-US" dirty="0" smtClean="0"/>
              <a:t>Constraint based</a:t>
            </a:r>
          </a:p>
          <a:p>
            <a:pPr marL="971550" lvl="1" indent="-514350">
              <a:buFont typeface="+mj-lt"/>
              <a:buAutoNum type="arabicPeriod"/>
            </a:pPr>
            <a:r>
              <a:rPr lang="en-US" dirty="0" smtClean="0"/>
              <a:t>Bayesian</a:t>
            </a:r>
          </a:p>
        </p:txBody>
      </p:sp>
      <p:sp>
        <p:nvSpPr>
          <p:cNvPr id="2" name="Oval 1"/>
          <p:cNvSpPr/>
          <p:nvPr/>
        </p:nvSpPr>
        <p:spPr>
          <a:xfrm>
            <a:off x="1295400" y="1828800"/>
            <a:ext cx="3048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0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a:solidFill>
                  <a:srgbClr val="F4EC88"/>
                </a:solidFill>
                <a:effectLst>
                  <a:outerShdw blurRad="38100" dist="38100" dir="2700000" algn="tl">
                    <a:srgbClr val="000000">
                      <a:alpha val="43137"/>
                    </a:srgbClr>
                  </a:outerShdw>
                </a:effectLst>
              </a:rPr>
              <a:t>Model </a:t>
            </a:r>
            <a:r>
              <a:rPr lang="en-US" sz="3600" b="1" dirty="0" smtClean="0">
                <a:solidFill>
                  <a:srgbClr val="F4EC88"/>
                </a:solidFill>
                <a:effectLst>
                  <a:outerShdw blurRad="38100" dist="38100" dir="2700000" algn="tl">
                    <a:srgbClr val="000000">
                      <a:alpha val="43137"/>
                    </a:srgbClr>
                  </a:outerShdw>
                </a:effectLst>
              </a:rPr>
              <a:t>Evaluation </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The </a:t>
            </a:r>
            <a:r>
              <a:rPr lang="en-US" sz="3600" b="1" dirty="0" smtClean="0">
                <a:solidFill>
                  <a:srgbClr val="FFCC00"/>
                </a:solidFill>
                <a:effectLst>
                  <a:outerShdw blurRad="38100" dist="38100" dir="2700000" algn="tl">
                    <a:srgbClr val="000000">
                      <a:alpha val="43137"/>
                    </a:srgbClr>
                  </a:outerShdw>
                </a:effectLst>
              </a:rPr>
              <a:t>Constraint-Based</a:t>
            </a:r>
            <a:r>
              <a:rPr lang="en-US" sz="3600" b="1" dirty="0" smtClean="0">
                <a:solidFill>
                  <a:srgbClr val="F4EC88"/>
                </a:solidFill>
                <a:effectLst>
                  <a:outerShdw blurRad="38100" dist="38100" dir="2700000" algn="tl">
                    <a:srgbClr val="000000">
                      <a:alpha val="43137"/>
                    </a:srgbClr>
                  </a:outerShdw>
                </a:effectLst>
              </a:rPr>
              <a:t> Approach</a:t>
            </a:r>
            <a:endParaRPr lang="en-US" sz="3600" dirty="0">
              <a:solidFill>
                <a:srgbClr val="F4EC88"/>
              </a:solidFill>
            </a:endParaRPr>
          </a:p>
        </p:txBody>
      </p:sp>
      <p:sp>
        <p:nvSpPr>
          <p:cNvPr id="5" name="Content Placeholder 4"/>
          <p:cNvSpPr>
            <a:spLocks noGrp="1"/>
          </p:cNvSpPr>
          <p:nvPr>
            <p:ph idx="1"/>
          </p:nvPr>
        </p:nvSpPr>
        <p:spPr>
          <a:xfrm>
            <a:off x="457200" y="1371600"/>
            <a:ext cx="8229600" cy="5029200"/>
          </a:xfrm>
        </p:spPr>
        <p:txBody>
          <a:bodyPr>
            <a:normAutofit/>
          </a:bodyPr>
          <a:lstStyle/>
          <a:p>
            <a:pPr marL="971550" lvl="1" indent="-514350">
              <a:buFont typeface="+mj-lt"/>
              <a:buAutoNum type="arabicPeriod"/>
            </a:pPr>
            <a:r>
              <a:rPr lang="en-US" dirty="0" smtClean="0"/>
              <a:t>Determine constraints that hold among the nodes (e.g., independence conditions based on statistical tests)</a:t>
            </a:r>
          </a:p>
          <a:p>
            <a:pPr marL="971550" lvl="1" indent="-514350">
              <a:buFont typeface="+mj-lt"/>
              <a:buAutoNum type="arabicPeriod"/>
            </a:pPr>
            <a:r>
              <a:rPr lang="en-US" dirty="0" smtClean="0"/>
              <a:t>Use the patterns of constraints to narrow the causal possibilities</a:t>
            </a:r>
          </a:p>
        </p:txBody>
      </p:sp>
    </p:spTree>
    <p:extLst>
      <p:ext uri="{BB962C8B-B14F-4D97-AF65-F5344CB8AC3E}">
        <p14:creationId xmlns:p14="http://schemas.microsoft.com/office/powerpoint/2010/main" val="26673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3600" b="1" dirty="0" smtClean="0">
                <a:solidFill>
                  <a:srgbClr val="F4EC88"/>
                </a:solidFill>
                <a:effectLst>
                  <a:outerShdw blurRad="38100" dist="38100" dir="2700000" algn="tl">
                    <a:srgbClr val="000000">
                      <a:alpha val="43137"/>
                    </a:srgbClr>
                  </a:outerShdw>
                </a:effectLst>
              </a:rPr>
              <a:t>Constraint-Based Evaluation: An Example</a:t>
            </a:r>
            <a:endParaRPr lang="en-US" sz="3600" dirty="0">
              <a:solidFill>
                <a:srgbClr val="F4EC88"/>
              </a:solidFill>
            </a:endParaRPr>
          </a:p>
        </p:txBody>
      </p:sp>
      <p:sp>
        <p:nvSpPr>
          <p:cNvPr id="5" name="Content Placeholder 4"/>
          <p:cNvSpPr>
            <a:spLocks noGrp="1"/>
          </p:cNvSpPr>
          <p:nvPr>
            <p:ph idx="1"/>
          </p:nvPr>
        </p:nvSpPr>
        <p:spPr>
          <a:xfrm>
            <a:off x="457200" y="868362"/>
            <a:ext cx="8229600" cy="5029200"/>
          </a:xfrm>
        </p:spPr>
        <p:txBody>
          <a:bodyPr>
            <a:normAutofit/>
          </a:bodyPr>
          <a:lstStyle/>
          <a:p>
            <a:pPr marL="457200" lvl="1" indent="0">
              <a:buNone/>
            </a:pPr>
            <a:r>
              <a:rPr lang="en-US" sz="2400" dirty="0" smtClean="0"/>
              <a:t>Suppose in searching over CBNs we apply statistical tests to the observational data* on </a:t>
            </a:r>
            <a:r>
              <a:rPr lang="en-US" sz="2400" i="1" dirty="0" smtClean="0"/>
              <a:t>A</a:t>
            </a:r>
            <a:r>
              <a:rPr lang="en-US" sz="2400" dirty="0" smtClean="0"/>
              <a:t>, </a:t>
            </a:r>
            <a:r>
              <a:rPr lang="en-US" sz="2400" i="1" dirty="0" smtClean="0"/>
              <a:t>B</a:t>
            </a:r>
            <a:r>
              <a:rPr lang="en-US" sz="2400" dirty="0" smtClean="0"/>
              <a:t>, and </a:t>
            </a:r>
            <a:r>
              <a:rPr lang="en-US" sz="2400" i="1" dirty="0" smtClean="0"/>
              <a:t>C</a:t>
            </a:r>
            <a:r>
              <a:rPr lang="en-US" sz="2400" dirty="0" smtClean="0"/>
              <a:t> and obtain the following constraints:</a:t>
            </a:r>
          </a:p>
          <a:p>
            <a:pPr lvl="1">
              <a:buFont typeface="Arial" panose="020B0604020202020204" pitchFamily="34" charset="0"/>
              <a:buChar char="•"/>
            </a:pPr>
            <a:r>
              <a:rPr lang="en-US" sz="2400" i="1" dirty="0" smtClean="0"/>
              <a:t>A</a:t>
            </a:r>
            <a:r>
              <a:rPr lang="en-US" sz="2400" dirty="0" smtClean="0"/>
              <a:t> </a:t>
            </a:r>
            <a:r>
              <a:rPr lang="en-US" sz="2400" dirty="0" err="1" smtClean="0"/>
              <a:t>dep</a:t>
            </a:r>
            <a:r>
              <a:rPr lang="en-US" sz="2400" dirty="0" smtClean="0"/>
              <a:t> </a:t>
            </a:r>
            <a:r>
              <a:rPr lang="en-US" sz="2400" i="1" dirty="0" smtClean="0"/>
              <a:t>B</a:t>
            </a:r>
          </a:p>
          <a:p>
            <a:pPr lvl="1">
              <a:buFont typeface="Arial" panose="020B0604020202020204" pitchFamily="34" charset="0"/>
              <a:buChar char="•"/>
            </a:pPr>
            <a:r>
              <a:rPr lang="en-US" sz="2400" i="1" dirty="0" smtClean="0"/>
              <a:t>B</a:t>
            </a:r>
            <a:r>
              <a:rPr lang="en-US" sz="2400" dirty="0" smtClean="0"/>
              <a:t> </a:t>
            </a:r>
            <a:r>
              <a:rPr lang="en-US" sz="2400" dirty="0" err="1" smtClean="0"/>
              <a:t>dep</a:t>
            </a:r>
            <a:r>
              <a:rPr lang="en-US" sz="2400" dirty="0" smtClean="0"/>
              <a:t> </a:t>
            </a:r>
            <a:r>
              <a:rPr lang="en-US" sz="2400" i="1" dirty="0" smtClean="0"/>
              <a:t>C</a:t>
            </a:r>
          </a:p>
          <a:p>
            <a:pPr lvl="1">
              <a:buFont typeface="Arial" panose="020B0604020202020204" pitchFamily="34" charset="0"/>
              <a:buChar char="•"/>
            </a:pPr>
            <a:r>
              <a:rPr lang="en-US" sz="2400" i="1" dirty="0" smtClean="0"/>
              <a:t>A</a:t>
            </a:r>
            <a:r>
              <a:rPr lang="en-US" sz="2400" dirty="0" smtClean="0"/>
              <a:t> dep </a:t>
            </a:r>
            <a:r>
              <a:rPr lang="en-US" sz="2400" i="1" dirty="0" smtClean="0"/>
              <a:t>C</a:t>
            </a:r>
          </a:p>
          <a:p>
            <a:pPr marL="457200" lvl="1" indent="0">
              <a:buNone/>
            </a:pPr>
            <a:endParaRPr lang="en-US" sz="1400" dirty="0" smtClean="0"/>
          </a:p>
          <a:p>
            <a:pPr marL="457200" lvl="1" indent="0">
              <a:buNone/>
            </a:pPr>
            <a:r>
              <a:rPr lang="en-US" sz="2400" dirty="0" smtClean="0"/>
              <a:t>Which of the following models is consistent with the above constraints?</a:t>
            </a:r>
            <a:endParaRPr lang="en-US" sz="2400" dirty="0"/>
          </a:p>
          <a:p>
            <a:pPr marL="0" indent="0">
              <a:buNone/>
            </a:pPr>
            <a:endParaRPr lang="en-US" i="1" dirty="0" smtClean="0"/>
          </a:p>
          <a:p>
            <a:pPr marL="457200" lvl="1" indent="0">
              <a:buNone/>
            </a:pPr>
            <a:endParaRPr lang="en-US" sz="1100" dirty="0" smtClean="0"/>
          </a:p>
          <a:p>
            <a:pPr marL="457200" lvl="1" indent="0">
              <a:buNone/>
            </a:pPr>
            <a:endParaRPr lang="en-US" dirty="0" smtClean="0"/>
          </a:p>
          <a:p>
            <a:pPr lvl="1">
              <a:buFont typeface="Arial" panose="020B0604020202020204" pitchFamily="34" charset="0"/>
              <a:buChar char="•"/>
            </a:pPr>
            <a:endParaRPr lang="en-US" dirty="0" smtClean="0"/>
          </a:p>
        </p:txBody>
      </p:sp>
      <p:grpSp>
        <p:nvGrpSpPr>
          <p:cNvPr id="6" name="Group 5"/>
          <p:cNvGrpSpPr/>
          <p:nvPr/>
        </p:nvGrpSpPr>
        <p:grpSpPr>
          <a:xfrm>
            <a:off x="1905000" y="5440362"/>
            <a:ext cx="4267200" cy="457200"/>
            <a:chOff x="2133600" y="1981200"/>
            <a:chExt cx="4267200" cy="457200"/>
          </a:xfrm>
        </p:grpSpPr>
        <p:sp>
          <p:nvSpPr>
            <p:cNvPr id="7" name="Oval 6"/>
            <p:cNvSpPr/>
            <p:nvPr/>
          </p:nvSpPr>
          <p:spPr>
            <a:xfrm>
              <a:off x="213360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8" name="Oval 7"/>
            <p:cNvSpPr/>
            <p:nvPr/>
          </p:nvSpPr>
          <p:spPr>
            <a:xfrm>
              <a:off x="376936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9" name="Oval 8"/>
            <p:cNvSpPr/>
            <p:nvPr/>
          </p:nvSpPr>
          <p:spPr>
            <a:xfrm>
              <a:off x="5405120" y="1981200"/>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10" name="Straight Arrow Connector 9"/>
            <p:cNvCxnSpPr/>
            <p:nvPr/>
          </p:nvCxnSpPr>
          <p:spPr>
            <a:xfrm>
              <a:off x="3129280" y="2286000"/>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65040" y="2282952"/>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905000" y="4504626"/>
            <a:ext cx="4267200" cy="457200"/>
            <a:chOff x="2133600" y="1350264"/>
            <a:chExt cx="4267200" cy="457200"/>
          </a:xfrm>
        </p:grpSpPr>
        <p:sp>
          <p:nvSpPr>
            <p:cNvPr id="13" name="Oval 12"/>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14" name="Oval 13"/>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15" name="Oval 14"/>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16" name="Straight Arrow Connector 15"/>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37742" y="6400851"/>
            <a:ext cx="8437475" cy="276999"/>
          </a:xfrm>
          <a:prstGeom prst="rect">
            <a:avLst/>
          </a:prstGeom>
          <a:noFill/>
        </p:spPr>
        <p:txBody>
          <a:bodyPr wrap="square" rtlCol="0">
            <a:spAutoFit/>
          </a:bodyPr>
          <a:lstStyle/>
          <a:p>
            <a:r>
              <a:rPr lang="en-US" sz="1200" dirty="0" smtClean="0"/>
              <a:t>* More generally, a combination of observational data, experimental data, and  background knowledge can be provided as input.</a:t>
            </a:r>
            <a:endParaRPr lang="en-US" sz="1200" dirty="0"/>
          </a:p>
        </p:txBody>
      </p:sp>
    </p:spTree>
    <p:extLst>
      <p:ext uri="{BB962C8B-B14F-4D97-AF65-F5344CB8AC3E}">
        <p14:creationId xmlns:p14="http://schemas.microsoft.com/office/powerpoint/2010/main" val="5522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Outline</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229600" cy="2743200"/>
          </a:xfrm>
        </p:spPr>
        <p:txBody>
          <a:bodyPr>
            <a:noAutofit/>
          </a:bodyPr>
          <a:lstStyle/>
          <a:p>
            <a:pPr marL="342900" lvl="1" indent="-342900">
              <a:spcBef>
                <a:spcPts val="1800"/>
              </a:spcBef>
              <a:buFont typeface="Arial" pitchFamily="34" charset="0"/>
              <a:buChar char="•"/>
            </a:pPr>
            <a:r>
              <a:rPr lang="en-US" sz="2400" dirty="0" smtClean="0"/>
              <a:t>What is the U.S. NIH big data </a:t>
            </a:r>
            <a:r>
              <a:rPr lang="en-US" sz="2400" dirty="0"/>
              <a:t>to </a:t>
            </a:r>
            <a:r>
              <a:rPr lang="en-US" sz="2400" dirty="0" smtClean="0"/>
              <a:t>knowledge </a:t>
            </a:r>
            <a:r>
              <a:rPr lang="en-US" sz="2400" dirty="0"/>
              <a:t>(BD2K) </a:t>
            </a:r>
            <a:r>
              <a:rPr lang="en-US" sz="2400" dirty="0" smtClean="0"/>
              <a:t>initiative?</a:t>
            </a:r>
            <a:endParaRPr lang="en-US" sz="2400" dirty="0"/>
          </a:p>
          <a:p>
            <a:pPr>
              <a:spcBef>
                <a:spcPts val="1800"/>
              </a:spcBef>
            </a:pPr>
            <a:r>
              <a:rPr lang="en-US" sz="2400" dirty="0" smtClean="0"/>
              <a:t>Why focus on the discovery of causal knowledge from big biomedical data?</a:t>
            </a:r>
          </a:p>
          <a:p>
            <a:pPr>
              <a:spcBef>
                <a:spcPts val="1800"/>
              </a:spcBef>
            </a:pPr>
            <a:r>
              <a:rPr lang="en-US" sz="2400" dirty="0" smtClean="0"/>
              <a:t>Why establish a Center for Causal Discovery (CCD)?</a:t>
            </a:r>
          </a:p>
          <a:p>
            <a:pPr>
              <a:spcBef>
                <a:spcPts val="1800"/>
              </a:spcBef>
            </a:pPr>
            <a:r>
              <a:rPr lang="en-US" sz="2400" dirty="0" smtClean="0"/>
              <a:t>What are some basic methods being used by CCD?</a:t>
            </a:r>
          </a:p>
          <a:p>
            <a:pPr>
              <a:spcBef>
                <a:spcPts val="1800"/>
              </a:spcBef>
            </a:pPr>
            <a:r>
              <a:rPr lang="en-US" sz="2400" dirty="0" smtClean="0"/>
              <a:t>What are the goals of the CCD?</a:t>
            </a:r>
            <a:endParaRPr lang="en-US" sz="2800" dirty="0" smtClean="0"/>
          </a:p>
          <a:p>
            <a:endParaRPr lang="en-US" sz="2800" dirty="0" smtClean="0"/>
          </a:p>
          <a:p>
            <a:endParaRPr lang="en-US" sz="2800" dirty="0" smtClean="0"/>
          </a:p>
          <a:p>
            <a:endParaRPr lang="en-US" sz="2800" dirty="0" smtClean="0"/>
          </a:p>
          <a:p>
            <a:pPr lvl="2"/>
            <a:endParaRPr lang="en-US" sz="2000" dirty="0" smtClean="0"/>
          </a:p>
        </p:txBody>
      </p:sp>
    </p:spTree>
    <p:extLst>
      <p:ext uri="{BB962C8B-B14F-4D97-AF65-F5344CB8AC3E}">
        <p14:creationId xmlns:p14="http://schemas.microsoft.com/office/powerpoint/2010/main" val="1512447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3600" b="1" dirty="0" smtClean="0">
                <a:solidFill>
                  <a:srgbClr val="F4EC88"/>
                </a:solidFill>
                <a:effectLst>
                  <a:outerShdw blurRad="38100" dist="38100" dir="2700000" algn="tl">
                    <a:srgbClr val="000000">
                      <a:alpha val="43137"/>
                    </a:srgbClr>
                  </a:outerShdw>
                </a:effectLst>
              </a:rPr>
              <a:t>Constraint-Based Evaluation: An Example</a:t>
            </a:r>
            <a:endParaRPr lang="en-US" sz="3600" dirty="0">
              <a:solidFill>
                <a:srgbClr val="F4EC88"/>
              </a:solidFill>
            </a:endParaRPr>
          </a:p>
        </p:txBody>
      </p:sp>
      <p:sp>
        <p:nvSpPr>
          <p:cNvPr id="5" name="Content Placeholder 4"/>
          <p:cNvSpPr>
            <a:spLocks noGrp="1"/>
          </p:cNvSpPr>
          <p:nvPr>
            <p:ph idx="1"/>
          </p:nvPr>
        </p:nvSpPr>
        <p:spPr>
          <a:xfrm>
            <a:off x="457200" y="868362"/>
            <a:ext cx="8229600" cy="5029200"/>
          </a:xfrm>
        </p:spPr>
        <p:txBody>
          <a:bodyPr>
            <a:normAutofit/>
          </a:bodyPr>
          <a:lstStyle/>
          <a:p>
            <a:pPr marL="457200" lvl="1" indent="0">
              <a:buNone/>
            </a:pPr>
            <a:r>
              <a:rPr lang="en-US" sz="2400" dirty="0" smtClean="0"/>
              <a:t>Suppose in searching over CBNs we apply statistical tests to the observational data on </a:t>
            </a:r>
            <a:r>
              <a:rPr lang="en-US" sz="2400" i="1" dirty="0" smtClean="0"/>
              <a:t>A</a:t>
            </a:r>
            <a:r>
              <a:rPr lang="en-US" sz="2400" dirty="0" smtClean="0"/>
              <a:t>, </a:t>
            </a:r>
            <a:r>
              <a:rPr lang="en-US" sz="2400" i="1" dirty="0" smtClean="0"/>
              <a:t>B</a:t>
            </a:r>
            <a:r>
              <a:rPr lang="en-US" sz="2400" dirty="0" smtClean="0"/>
              <a:t>, and </a:t>
            </a:r>
            <a:r>
              <a:rPr lang="en-US" sz="2400" i="1" dirty="0" smtClean="0"/>
              <a:t>C</a:t>
            </a:r>
            <a:r>
              <a:rPr lang="en-US" sz="2400" dirty="0" smtClean="0"/>
              <a:t> and obtain the following constraints:</a:t>
            </a:r>
          </a:p>
          <a:p>
            <a:pPr lvl="1">
              <a:buFont typeface="Arial" panose="020B0604020202020204" pitchFamily="34" charset="0"/>
              <a:buChar char="•"/>
            </a:pPr>
            <a:r>
              <a:rPr lang="en-US" sz="2400" i="1" dirty="0" smtClean="0"/>
              <a:t>A</a:t>
            </a:r>
            <a:r>
              <a:rPr lang="en-US" sz="2400" dirty="0" smtClean="0"/>
              <a:t> </a:t>
            </a:r>
            <a:r>
              <a:rPr lang="en-US" sz="2400" dirty="0" err="1" smtClean="0"/>
              <a:t>dep</a:t>
            </a:r>
            <a:r>
              <a:rPr lang="en-US" sz="2400" dirty="0" smtClean="0"/>
              <a:t> </a:t>
            </a:r>
            <a:r>
              <a:rPr lang="en-US" sz="2400" i="1" dirty="0" smtClean="0"/>
              <a:t>B</a:t>
            </a:r>
          </a:p>
          <a:p>
            <a:pPr lvl="1">
              <a:buFont typeface="Arial" panose="020B0604020202020204" pitchFamily="34" charset="0"/>
              <a:buChar char="•"/>
            </a:pPr>
            <a:r>
              <a:rPr lang="en-US" sz="2400" i="1" dirty="0" smtClean="0"/>
              <a:t>B</a:t>
            </a:r>
            <a:r>
              <a:rPr lang="en-US" sz="2400" dirty="0" smtClean="0"/>
              <a:t> </a:t>
            </a:r>
            <a:r>
              <a:rPr lang="en-US" sz="2400" dirty="0" err="1" smtClean="0"/>
              <a:t>dep</a:t>
            </a:r>
            <a:r>
              <a:rPr lang="en-US" sz="2400" dirty="0" smtClean="0"/>
              <a:t> </a:t>
            </a:r>
            <a:r>
              <a:rPr lang="en-US" sz="2400" i="1" dirty="0" smtClean="0"/>
              <a:t>C</a:t>
            </a:r>
          </a:p>
          <a:p>
            <a:pPr lvl="1">
              <a:buFont typeface="Arial" panose="020B0604020202020204" pitchFamily="34" charset="0"/>
              <a:buChar char="•"/>
            </a:pPr>
            <a:r>
              <a:rPr lang="en-US" sz="2400" i="1" dirty="0" smtClean="0"/>
              <a:t>A</a:t>
            </a:r>
            <a:r>
              <a:rPr lang="en-US" sz="2400" dirty="0" smtClean="0"/>
              <a:t> dep </a:t>
            </a:r>
            <a:r>
              <a:rPr lang="en-US" sz="2400" i="1" dirty="0" smtClean="0"/>
              <a:t>C</a:t>
            </a:r>
          </a:p>
          <a:p>
            <a:pPr marL="457200" lvl="1" indent="0">
              <a:buNone/>
            </a:pPr>
            <a:endParaRPr lang="en-US" sz="1400" dirty="0" smtClean="0"/>
          </a:p>
          <a:p>
            <a:pPr marL="457200" lvl="1" indent="0">
              <a:buNone/>
            </a:pPr>
            <a:r>
              <a:rPr lang="en-US" sz="2400" dirty="0" smtClean="0"/>
              <a:t>Which of the following models is consistent with those constraints?</a:t>
            </a:r>
            <a:endParaRPr lang="en-US" sz="2400" dirty="0"/>
          </a:p>
          <a:p>
            <a:pPr marL="0" indent="0">
              <a:buNone/>
            </a:pPr>
            <a:endParaRPr lang="en-US" i="1" dirty="0" smtClean="0"/>
          </a:p>
          <a:p>
            <a:pPr marL="457200" lvl="1" indent="0">
              <a:buNone/>
            </a:pPr>
            <a:endParaRPr lang="en-US" sz="1100" dirty="0" smtClean="0"/>
          </a:p>
          <a:p>
            <a:pPr marL="457200" lvl="1" indent="0">
              <a:buNone/>
            </a:pPr>
            <a:endParaRPr lang="en-US" dirty="0" smtClean="0"/>
          </a:p>
          <a:p>
            <a:pPr lvl="1">
              <a:buFont typeface="Arial" panose="020B0604020202020204" pitchFamily="34" charset="0"/>
              <a:buChar char="•"/>
            </a:pPr>
            <a:endParaRPr lang="en-US" dirty="0" smtClean="0"/>
          </a:p>
        </p:txBody>
      </p:sp>
      <p:grpSp>
        <p:nvGrpSpPr>
          <p:cNvPr id="12" name="Group 11"/>
          <p:cNvGrpSpPr/>
          <p:nvPr/>
        </p:nvGrpSpPr>
        <p:grpSpPr>
          <a:xfrm>
            <a:off x="1905000" y="4504626"/>
            <a:ext cx="4267200" cy="457200"/>
            <a:chOff x="2133600" y="1350264"/>
            <a:chExt cx="4267200" cy="457200"/>
          </a:xfrm>
        </p:grpSpPr>
        <p:sp>
          <p:nvSpPr>
            <p:cNvPr id="13" name="Oval 12"/>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A</a:t>
              </a:r>
              <a:endParaRPr lang="en-US" i="1" dirty="0">
                <a:solidFill>
                  <a:schemeClr val="bg1"/>
                </a:solidFill>
              </a:endParaRPr>
            </a:p>
          </p:txBody>
        </p:sp>
        <p:sp>
          <p:nvSpPr>
            <p:cNvPr id="14" name="Oval 13"/>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B</a:t>
              </a:r>
              <a:endParaRPr lang="en-US" i="1" dirty="0">
                <a:solidFill>
                  <a:schemeClr val="bg1"/>
                </a:solidFill>
              </a:endParaRPr>
            </a:p>
          </p:txBody>
        </p:sp>
        <p:sp>
          <p:nvSpPr>
            <p:cNvPr id="15" name="Oval 14"/>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C</a:t>
              </a:r>
              <a:endParaRPr lang="en-US" i="1" dirty="0">
                <a:solidFill>
                  <a:schemeClr val="bg1"/>
                </a:solidFill>
              </a:endParaRPr>
            </a:p>
          </p:txBody>
        </p:sp>
        <p:cxnSp>
          <p:nvCxnSpPr>
            <p:cNvPr id="16" name="Straight Arrow Connector 15"/>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627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3600" b="1" dirty="0" smtClean="0">
                <a:solidFill>
                  <a:srgbClr val="F4EC88"/>
                </a:solidFill>
                <a:effectLst>
                  <a:outerShdw blurRad="38100" dist="38100" dir="2700000" algn="tl">
                    <a:srgbClr val="000000">
                      <a:alpha val="43137"/>
                    </a:srgbClr>
                  </a:outerShdw>
                </a:effectLst>
              </a:rPr>
              <a:t>Several Key Causal Relationships</a:t>
            </a:r>
            <a:endParaRPr lang="en-US" sz="3600" dirty="0">
              <a:solidFill>
                <a:srgbClr val="F4EC88"/>
              </a:solidFill>
            </a:endParaRPr>
          </a:p>
        </p:txBody>
      </p:sp>
      <p:pic>
        <p:nvPicPr>
          <p:cNvPr id="18" name="Picture 17"/>
          <p:cNvPicPr/>
          <p:nvPr/>
        </p:nvPicPr>
        <p:blipFill rotWithShape="1">
          <a:blip r:embed="rId3"/>
          <a:srcRect l="23545" t="35228" r="44209" b="10136"/>
          <a:stretch/>
        </p:blipFill>
        <p:spPr bwMode="auto">
          <a:xfrm>
            <a:off x="2057400" y="1447800"/>
            <a:ext cx="4361180" cy="431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4420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676400"/>
          </a:xfrm>
        </p:spPr>
        <p:txBody>
          <a:bodyPr>
            <a:normAutofit/>
          </a:bodyPr>
          <a:lstStyle/>
          <a:p>
            <a:r>
              <a:rPr lang="en-US" sz="3600" b="1" dirty="0" smtClean="0">
                <a:solidFill>
                  <a:srgbClr val="F4EC88"/>
                </a:solidFill>
                <a:effectLst>
                  <a:outerShdw blurRad="38100" dist="38100" dir="2700000" algn="tl">
                    <a:srgbClr val="000000">
                      <a:alpha val="43137"/>
                    </a:srgbClr>
                  </a:outerShdw>
                </a:effectLst>
              </a:rPr>
              <a:t>Some Key Characteristics </a:t>
            </a:r>
            <a:br>
              <a:rPr lang="en-US" sz="3600" b="1" dirty="0" smtClean="0">
                <a:solidFill>
                  <a:srgbClr val="F4EC88"/>
                </a:solidFill>
                <a:effectLst>
                  <a:outerShdw blurRad="38100" dist="38100" dir="2700000" algn="tl">
                    <a:srgbClr val="000000">
                      <a:alpha val="43137"/>
                    </a:srgbClr>
                  </a:outerShdw>
                </a:effectLst>
              </a:rPr>
            </a:br>
            <a:r>
              <a:rPr lang="en-US" sz="3600" b="1" dirty="0" smtClean="0">
                <a:solidFill>
                  <a:srgbClr val="F4EC88"/>
                </a:solidFill>
                <a:effectLst>
                  <a:outerShdw blurRad="38100" dist="38100" dir="2700000" algn="tl">
                    <a:srgbClr val="000000">
                      <a:alpha val="43137"/>
                    </a:srgbClr>
                  </a:outerShdw>
                </a:effectLst>
              </a:rPr>
              <a:t>of Causal Discovery Problems</a:t>
            </a:r>
            <a:endParaRPr lang="en-US" sz="3600" dirty="0">
              <a:solidFill>
                <a:srgbClr val="F4EC88"/>
              </a:solidFill>
            </a:endParaRPr>
          </a:p>
        </p:txBody>
      </p:sp>
      <p:pic>
        <p:nvPicPr>
          <p:cNvPr id="5" name="Picture 4"/>
          <p:cNvPicPr/>
          <p:nvPr/>
        </p:nvPicPr>
        <p:blipFill rotWithShape="1">
          <a:blip r:embed="rId3"/>
          <a:srcRect l="23144" t="38350" r="19057" b="7464"/>
          <a:stretch/>
        </p:blipFill>
        <p:spPr bwMode="auto">
          <a:xfrm>
            <a:off x="1143000" y="1524000"/>
            <a:ext cx="6705600" cy="441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2087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Types of Big Data Problems Include …</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610600" cy="3200400"/>
          </a:xfrm>
        </p:spPr>
        <p:txBody>
          <a:bodyPr>
            <a:noAutofit/>
          </a:bodyPr>
          <a:lstStyle/>
          <a:p>
            <a:pPr marL="342900" lvl="1" indent="-342900">
              <a:spcBef>
                <a:spcPts val="1800"/>
              </a:spcBef>
              <a:buFont typeface="Arial" pitchFamily="34" charset="0"/>
              <a:buChar char="•"/>
            </a:pPr>
            <a:r>
              <a:rPr lang="en-US" sz="2400" dirty="0"/>
              <a:t>Volume of </a:t>
            </a:r>
            <a:r>
              <a:rPr lang="en-US" sz="2400" dirty="0" smtClean="0"/>
              <a:t>data  </a:t>
            </a:r>
          </a:p>
          <a:p>
            <a:pPr marL="742950" lvl="2" indent="-342900">
              <a:spcBef>
                <a:spcPts val="1800"/>
              </a:spcBef>
            </a:pPr>
            <a:r>
              <a:rPr lang="en-US" sz="2000" dirty="0" smtClean="0"/>
              <a:t>Number of samples</a:t>
            </a:r>
          </a:p>
          <a:p>
            <a:pPr marL="742950" lvl="2" indent="-342900">
              <a:spcBef>
                <a:spcPts val="1800"/>
              </a:spcBef>
            </a:pPr>
            <a:r>
              <a:rPr lang="en-US" sz="2000" dirty="0" smtClean="0"/>
              <a:t>Number of variables per sample</a:t>
            </a:r>
          </a:p>
          <a:p>
            <a:pPr marL="342900" lvl="1" indent="-342900">
              <a:spcBef>
                <a:spcPts val="1800"/>
              </a:spcBef>
              <a:buFont typeface="Arial" pitchFamily="34" charset="0"/>
              <a:buChar char="•"/>
            </a:pPr>
            <a:r>
              <a:rPr lang="en-US" sz="2400" dirty="0" smtClean="0"/>
              <a:t>Variety of data – the different types of data</a:t>
            </a:r>
          </a:p>
          <a:p>
            <a:pPr marL="342900" lvl="1" indent="-342900">
              <a:spcBef>
                <a:spcPts val="1800"/>
              </a:spcBef>
              <a:buFont typeface="Arial" pitchFamily="34" charset="0"/>
              <a:buChar char="•"/>
            </a:pPr>
            <a:r>
              <a:rPr lang="en-US" sz="2400" dirty="0" smtClean="0"/>
              <a:t>Velocity of data – how fast the data are being generated</a:t>
            </a:r>
          </a:p>
          <a:p>
            <a:pPr marL="342900" lvl="1" indent="-342900">
              <a:spcBef>
                <a:spcPts val="1800"/>
              </a:spcBef>
              <a:buFont typeface="Arial" pitchFamily="34" charset="0"/>
              <a:buChar char="•"/>
            </a:pPr>
            <a:r>
              <a:rPr lang="en-US" sz="2400" dirty="0" smtClean="0"/>
              <a:t>Veracity of data – the uncertainty in the data (e.g., noise, biases)</a:t>
            </a:r>
            <a:endParaRPr lang="en-US" sz="2800" dirty="0" smtClean="0"/>
          </a:p>
          <a:p>
            <a:endParaRPr lang="en-US" sz="2800" dirty="0" smtClean="0"/>
          </a:p>
          <a:p>
            <a:endParaRPr lang="en-US" sz="2800" dirty="0" smtClean="0"/>
          </a:p>
          <a:p>
            <a:endParaRPr lang="en-US" sz="2800" dirty="0" smtClean="0"/>
          </a:p>
          <a:p>
            <a:pPr lvl="2"/>
            <a:endParaRPr lang="en-US" sz="2000" dirty="0" smtClean="0"/>
          </a:p>
        </p:txBody>
      </p:sp>
    </p:spTree>
    <p:extLst>
      <p:ext uri="{BB962C8B-B14F-4D97-AF65-F5344CB8AC3E}">
        <p14:creationId xmlns:p14="http://schemas.microsoft.com/office/powerpoint/2010/main" val="35116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2268" y="984128"/>
            <a:ext cx="8084531" cy="1385166"/>
          </a:xfrm>
        </p:spPr>
        <p:txBody>
          <a:bodyPr>
            <a:noAutofit/>
          </a:bodyPr>
          <a:lstStyle/>
          <a:p>
            <a:r>
              <a:rPr lang="en-US" sz="4000" b="1" dirty="0">
                <a:solidFill>
                  <a:srgbClr val="F4EC88"/>
                </a:solidFill>
                <a:effectLst>
                  <a:outerShdw blurRad="38100" dist="38100" dir="2700000" algn="tl">
                    <a:srgbClr val="000000">
                      <a:alpha val="43137"/>
                    </a:srgbClr>
                  </a:outerShdw>
                </a:effectLst>
              </a:rPr>
              <a:t>What is the Big Data </a:t>
            </a:r>
            <a:r>
              <a:rPr lang="en-US" sz="4000" b="1" dirty="0" smtClean="0">
                <a:solidFill>
                  <a:srgbClr val="F4EC88"/>
                </a:solidFill>
                <a:effectLst>
                  <a:outerShdw blurRad="38100" dist="38100" dir="2700000" algn="tl">
                    <a:srgbClr val="000000">
                      <a:alpha val="43137"/>
                    </a:srgbClr>
                  </a:outerShdw>
                </a:effectLst>
              </a:rPr>
              <a:t>Problem on which the CCD is Primarily Focused?</a:t>
            </a:r>
            <a:endParaRPr lang="en-US" sz="20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1769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533400"/>
          </a:xfrm>
        </p:spPr>
        <p:txBody>
          <a:bodyPr>
            <a:noAutofit/>
          </a:bodyPr>
          <a:lstStyle/>
          <a:p>
            <a:r>
              <a:rPr lang="en-US" sz="2800" b="1" dirty="0" smtClean="0">
                <a:solidFill>
                  <a:srgbClr val="F4EC88"/>
                </a:solidFill>
                <a:effectLst>
                  <a:outerShdw blurRad="38100" dist="38100" dir="2700000" algn="tl">
                    <a:srgbClr val="000000">
                      <a:alpha val="43137"/>
                    </a:srgbClr>
                  </a:outerShdw>
                </a:effectLst>
              </a:rPr>
              <a:t>Causal Network Discovery Methods Have Been Applied Successfully to Small Biomedical Datasets</a:t>
            </a:r>
            <a:endParaRPr lang="en-US" sz="2800" b="1" dirty="0">
              <a:solidFill>
                <a:srgbClr val="F4EC88"/>
              </a:solidFill>
              <a:effectLst>
                <a:outerShdw blurRad="38100" dist="38100" dir="2700000" algn="tl">
                  <a:srgbClr val="000000">
                    <a:alpha val="43137"/>
                  </a:srgbClr>
                </a:outerShdw>
              </a:effectLst>
            </a:endParaRPr>
          </a:p>
        </p:txBody>
      </p:sp>
      <p:sp>
        <p:nvSpPr>
          <p:cNvPr id="6" name="TextBox 5"/>
          <p:cNvSpPr txBox="1"/>
          <p:nvPr/>
        </p:nvSpPr>
        <p:spPr>
          <a:xfrm>
            <a:off x="737716" y="6273225"/>
            <a:ext cx="8863484" cy="769441"/>
          </a:xfrm>
          <a:prstGeom prst="rect">
            <a:avLst/>
          </a:prstGeom>
          <a:noFill/>
        </p:spPr>
        <p:txBody>
          <a:bodyPr wrap="square" rtlCol="0">
            <a:spAutoFit/>
          </a:bodyPr>
          <a:lstStyle/>
          <a:p>
            <a:r>
              <a:rPr lang="en-US" sz="1400" dirty="0" smtClean="0"/>
              <a:t>Sachs K, </a:t>
            </a:r>
            <a:r>
              <a:rPr lang="en-US" sz="1400" dirty="0"/>
              <a:t>et </a:t>
            </a:r>
            <a:r>
              <a:rPr lang="en-US" sz="1400" dirty="0" smtClean="0"/>
              <a:t>al</a:t>
            </a:r>
            <a:r>
              <a:rPr lang="en-US" sz="1400" dirty="0"/>
              <a:t>. Protein-signaling networks learned from multi-parameter single-cell data of </a:t>
            </a:r>
            <a:endParaRPr lang="en-US" sz="1400" dirty="0" smtClean="0"/>
          </a:p>
          <a:p>
            <a:r>
              <a:rPr lang="en-US" sz="1400" dirty="0" smtClean="0"/>
              <a:t>human </a:t>
            </a:r>
            <a:r>
              <a:rPr lang="en-US" sz="1400" dirty="0"/>
              <a:t>T </a:t>
            </a:r>
            <a:r>
              <a:rPr lang="en-US" sz="1400" dirty="0" smtClean="0"/>
              <a:t>cells  </a:t>
            </a:r>
            <a:r>
              <a:rPr lang="en-US" sz="1400" i="1" dirty="0" smtClean="0"/>
              <a:t>Science </a:t>
            </a:r>
            <a:r>
              <a:rPr lang="en-US" sz="1400" dirty="0"/>
              <a:t>308 (2005) 523-529</a:t>
            </a:r>
            <a:r>
              <a:rPr lang="en-US" sz="1400" dirty="0" smtClean="0"/>
              <a:t>. (The figure above appears in this paper.)</a:t>
            </a:r>
            <a:endParaRPr lang="en-US" sz="1400" dirty="0"/>
          </a:p>
          <a:p>
            <a:r>
              <a:rPr lang="en-US" sz="1600" dirty="0" smtClean="0"/>
              <a:t>   </a:t>
            </a:r>
            <a:endParaRPr lang="en-US" sz="1600"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1977" r="46410" b="2834"/>
          <a:stretch/>
        </p:blipFill>
        <p:spPr bwMode="auto">
          <a:xfrm>
            <a:off x="762000" y="1752600"/>
            <a:ext cx="7086600" cy="4495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859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019800"/>
            <a:ext cx="8229600" cy="685800"/>
          </a:xfrm>
        </p:spPr>
        <p:txBody>
          <a:bodyPr>
            <a:noAutofit/>
          </a:bodyPr>
          <a:lstStyle/>
          <a:p>
            <a:pPr marL="0" indent="0">
              <a:buNone/>
            </a:pPr>
            <a:r>
              <a:rPr lang="en-US" sz="1400" dirty="0" err="1" smtClean="0"/>
              <a:t>Carro</a:t>
            </a:r>
            <a:r>
              <a:rPr lang="en-US" sz="1400" dirty="0" smtClean="0"/>
              <a:t> MS, et al. </a:t>
            </a:r>
            <a:r>
              <a:rPr lang="en-US" sz="1400" dirty="0"/>
              <a:t>The transcriptional network for mesenchymal transformation of brain </a:t>
            </a:r>
            <a:r>
              <a:rPr lang="en-US" sz="1400" dirty="0" err="1" smtClean="0"/>
              <a:t>tumours</a:t>
            </a:r>
            <a:r>
              <a:rPr lang="en-US" sz="1400" dirty="0" smtClean="0"/>
              <a:t>. </a:t>
            </a:r>
            <a:r>
              <a:rPr lang="en-US" sz="1400" i="1" dirty="0" smtClean="0"/>
              <a:t>Nature</a:t>
            </a:r>
            <a:r>
              <a:rPr lang="en-US" sz="1400" dirty="0" smtClean="0"/>
              <a:t> </a:t>
            </a:r>
          </a:p>
          <a:p>
            <a:pPr marL="0" indent="0">
              <a:buNone/>
            </a:pPr>
            <a:r>
              <a:rPr lang="en-US" sz="1400" dirty="0" smtClean="0"/>
              <a:t>463 (2010) 318-325.</a:t>
            </a:r>
            <a:r>
              <a:rPr lang="en-US" sz="1400" dirty="0"/>
              <a:t> . (The figure above appears in this paper.)</a:t>
            </a:r>
          </a:p>
          <a:p>
            <a:pPr marL="0" indent="0">
              <a:buNone/>
            </a:pPr>
            <a:endParaRPr lang="en-US" sz="1800" dirty="0"/>
          </a:p>
        </p:txBody>
      </p:sp>
      <p:pic>
        <p:nvPicPr>
          <p:cNvPr id="4100" name="Picture 4" descr="Transcriptional Network for Mesenchymal Transformation of Brain Tum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315200" cy="41686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82241" y="304799"/>
            <a:ext cx="7027117" cy="954107"/>
          </a:xfrm>
          <a:prstGeom prst="rect">
            <a:avLst/>
          </a:prstGeom>
        </p:spPr>
        <p:txBody>
          <a:bodyPr wrap="none">
            <a:spAutoFit/>
          </a:bodyPr>
          <a:lstStyle/>
          <a:p>
            <a:r>
              <a:rPr lang="en-US" sz="2800" b="1" dirty="0" smtClean="0">
                <a:solidFill>
                  <a:srgbClr val="F4EC88"/>
                </a:solidFill>
              </a:rPr>
              <a:t>The Methods Have Also Been Successfully</a:t>
            </a:r>
          </a:p>
          <a:p>
            <a:r>
              <a:rPr lang="en-US" sz="2800" b="1" dirty="0" smtClean="0">
                <a:solidFill>
                  <a:srgbClr val="F4EC88"/>
                </a:solidFill>
              </a:rPr>
              <a:t>Applied to Medium Sized Biomedical Datasets</a:t>
            </a:r>
            <a:endParaRPr lang="en-US" sz="2800" b="1" dirty="0"/>
          </a:p>
        </p:txBody>
      </p:sp>
    </p:spTree>
    <p:extLst>
      <p:ext uri="{BB962C8B-B14F-4D97-AF65-F5344CB8AC3E}">
        <p14:creationId xmlns:p14="http://schemas.microsoft.com/office/powerpoint/2010/main" val="1181919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382000" cy="1143000"/>
          </a:xfrm>
        </p:spPr>
        <p:txBody>
          <a:bodyPr>
            <a:noAutofit/>
          </a:bodyPr>
          <a:lstStyle/>
          <a:p>
            <a:r>
              <a:rPr lang="en-US" sz="2800" b="1" dirty="0" smtClean="0">
                <a:solidFill>
                  <a:srgbClr val="F4EC88"/>
                </a:solidFill>
                <a:effectLst>
                  <a:outerShdw blurRad="38100" dist="38100" dir="2700000" algn="tl">
                    <a:srgbClr val="000000">
                      <a:alpha val="43137"/>
                    </a:srgbClr>
                  </a:outerShdw>
                </a:effectLst>
              </a:rPr>
              <a:t>Most Algorithms Are Not Able to Handle Big Data Containing Many Thousands of Variables</a:t>
            </a:r>
            <a:endParaRPr lang="en-US" sz="2800" b="1" dirty="0">
              <a:solidFill>
                <a:srgbClr val="F4EC88"/>
              </a:solidFill>
              <a:effectLst>
                <a:outerShdw blurRad="38100" dist="38100" dir="2700000" algn="tl">
                  <a:srgbClr val="000000">
                    <a:alpha val="43137"/>
                  </a:srgbClr>
                </a:outerShdw>
              </a:effectLst>
            </a:endParaRPr>
          </a:p>
        </p:txBody>
      </p:sp>
      <p:pic>
        <p:nvPicPr>
          <p:cNvPr id="5122"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8" y="1371601"/>
            <a:ext cx="6927271"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4000" y="6077634"/>
            <a:ext cx="6781799" cy="584775"/>
          </a:xfrm>
          <a:prstGeom prst="rect">
            <a:avLst/>
          </a:prstGeom>
          <a:noFill/>
        </p:spPr>
        <p:txBody>
          <a:bodyPr wrap="square" rtlCol="0">
            <a:spAutoFit/>
          </a:bodyPr>
          <a:lstStyle/>
          <a:p>
            <a:r>
              <a:rPr lang="en-US" sz="1600" dirty="0" smtClean="0"/>
              <a:t>Yang X, et al. Validation </a:t>
            </a:r>
            <a:r>
              <a:rPr lang="en-US" sz="1600" dirty="0"/>
              <a:t>of candidate causal genes for obesity that affect shared metabolic pathways and </a:t>
            </a:r>
            <a:r>
              <a:rPr lang="en-US" sz="1600" dirty="0" smtClean="0"/>
              <a:t>networks. </a:t>
            </a:r>
            <a:r>
              <a:rPr lang="en-US" sz="1600" i="1" dirty="0" smtClean="0"/>
              <a:t>Nature Genetics </a:t>
            </a:r>
            <a:r>
              <a:rPr lang="en-US" sz="1600" dirty="0" smtClean="0"/>
              <a:t>41 (2009) 415-423.</a:t>
            </a:r>
            <a:endParaRPr lang="en-US" sz="1600" dirty="0"/>
          </a:p>
        </p:txBody>
      </p:sp>
    </p:spTree>
    <p:extLst>
      <p:ext uri="{BB962C8B-B14F-4D97-AF65-F5344CB8AC3E}">
        <p14:creationId xmlns:p14="http://schemas.microsoft.com/office/powerpoint/2010/main" val="187972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Our Big Data Problem:</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86000"/>
            <a:ext cx="8229600" cy="2743200"/>
          </a:xfrm>
        </p:spPr>
        <p:txBody>
          <a:bodyPr>
            <a:noAutofit/>
          </a:bodyPr>
          <a:lstStyle/>
          <a:p>
            <a:pPr marL="0" indent="0">
              <a:buNone/>
            </a:pPr>
            <a:r>
              <a:rPr lang="en-US" sz="2400" dirty="0" smtClean="0"/>
              <a:t>Analyze biomedical datasets containing </a:t>
            </a:r>
            <a:r>
              <a:rPr lang="en-US" sz="2400" dirty="0" smtClean="0">
                <a:solidFill>
                  <a:srgbClr val="F4EC88"/>
                </a:solidFill>
              </a:rPr>
              <a:t>a large number of variables</a:t>
            </a:r>
            <a:r>
              <a:rPr lang="en-US" sz="2400" dirty="0" smtClean="0"/>
              <a:t> in order to generate plausible hypotheses of the causal relationships that hold among those variables</a:t>
            </a:r>
          </a:p>
          <a:p>
            <a:endParaRPr lang="en-US" sz="2800" dirty="0" smtClean="0"/>
          </a:p>
          <a:p>
            <a:endParaRPr lang="en-US" sz="2800" dirty="0" smtClean="0"/>
          </a:p>
          <a:p>
            <a:endParaRPr lang="en-US" sz="2800" dirty="0" smtClean="0"/>
          </a:p>
          <a:p>
            <a:endParaRPr lang="en-US" sz="2800" dirty="0" smtClean="0"/>
          </a:p>
          <a:p>
            <a:pPr lvl="2"/>
            <a:endParaRPr lang="en-US" sz="2000" dirty="0" smtClean="0"/>
          </a:p>
        </p:txBody>
      </p:sp>
    </p:spTree>
    <p:extLst>
      <p:ext uri="{BB962C8B-B14F-4D97-AF65-F5344CB8AC3E}">
        <p14:creationId xmlns:p14="http://schemas.microsoft.com/office/powerpoint/2010/main" val="3743315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Big Data Problems Being Pursued in CCD</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610600" cy="3200400"/>
          </a:xfrm>
        </p:spPr>
        <p:txBody>
          <a:bodyPr>
            <a:noAutofit/>
          </a:bodyPr>
          <a:lstStyle/>
          <a:p>
            <a:pPr marL="342900" lvl="1" indent="-342900">
              <a:spcBef>
                <a:spcPts val="1800"/>
              </a:spcBef>
              <a:buFont typeface="Arial" pitchFamily="34" charset="0"/>
              <a:buChar char="•"/>
            </a:pPr>
            <a:r>
              <a:rPr lang="en-US" sz="2400" dirty="0"/>
              <a:t>Volume of data – the scale of the data </a:t>
            </a:r>
            <a:endParaRPr lang="en-US" sz="2400" dirty="0" smtClean="0"/>
          </a:p>
          <a:p>
            <a:pPr marL="742950" lvl="2" indent="-342900">
              <a:spcBef>
                <a:spcPts val="1800"/>
              </a:spcBef>
            </a:pPr>
            <a:r>
              <a:rPr lang="en-US" sz="2000" dirty="0" smtClean="0"/>
              <a:t>Number of samples</a:t>
            </a:r>
          </a:p>
          <a:p>
            <a:pPr marL="742950" lvl="2" indent="-342900">
              <a:spcBef>
                <a:spcPts val="1800"/>
              </a:spcBef>
            </a:pPr>
            <a:r>
              <a:rPr lang="en-US" sz="2000" dirty="0" smtClean="0">
                <a:solidFill>
                  <a:srgbClr val="FFFF00"/>
                </a:solidFill>
              </a:rPr>
              <a:t>Number of variables per sample</a:t>
            </a:r>
          </a:p>
          <a:p>
            <a:pPr marL="342900" lvl="1" indent="-342900">
              <a:spcBef>
                <a:spcPts val="1800"/>
              </a:spcBef>
              <a:buFont typeface="Arial" pitchFamily="34" charset="0"/>
              <a:buChar char="•"/>
            </a:pPr>
            <a:r>
              <a:rPr lang="en-US" sz="2400" dirty="0" smtClean="0"/>
              <a:t>Variety of data – the different types of data</a:t>
            </a:r>
          </a:p>
          <a:p>
            <a:pPr marL="342900" lvl="1" indent="-342900">
              <a:spcBef>
                <a:spcPts val="1800"/>
              </a:spcBef>
              <a:buFont typeface="Arial" pitchFamily="34" charset="0"/>
              <a:buChar char="•"/>
            </a:pPr>
            <a:r>
              <a:rPr lang="en-US" sz="2400" dirty="0" smtClean="0"/>
              <a:t>Velocity of data – how fast the data are being generated</a:t>
            </a:r>
          </a:p>
          <a:p>
            <a:pPr marL="342900" lvl="1" indent="-342900">
              <a:spcBef>
                <a:spcPts val="1800"/>
              </a:spcBef>
              <a:buFont typeface="Arial" pitchFamily="34" charset="0"/>
              <a:buChar char="•"/>
            </a:pPr>
            <a:r>
              <a:rPr lang="en-US" sz="2400" dirty="0" smtClean="0"/>
              <a:t>Veracity of data – the uncertainty in the data (e.g., noise, biases)</a:t>
            </a:r>
            <a:endParaRPr lang="en-US" sz="2800" dirty="0" smtClean="0"/>
          </a:p>
          <a:p>
            <a:endParaRPr lang="en-US" sz="2800" dirty="0" smtClean="0"/>
          </a:p>
          <a:p>
            <a:endParaRPr lang="en-US" sz="2800" dirty="0" smtClean="0"/>
          </a:p>
          <a:p>
            <a:endParaRPr lang="en-US" sz="2800" dirty="0" smtClean="0"/>
          </a:p>
          <a:p>
            <a:pPr lvl="2"/>
            <a:endParaRPr lang="en-US" sz="2000" dirty="0" smtClean="0"/>
          </a:p>
        </p:txBody>
      </p:sp>
    </p:spTree>
    <p:extLst>
      <p:ext uri="{BB962C8B-B14F-4D97-AF65-F5344CB8AC3E}">
        <p14:creationId xmlns:p14="http://schemas.microsoft.com/office/powerpoint/2010/main" val="4211654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NIH BD2K Centers of Excellence</a:t>
            </a:r>
            <a:endParaRPr lang="en-US" sz="36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0" y="1447800"/>
            <a:ext cx="8610600" cy="2743200"/>
          </a:xfrm>
        </p:spPr>
        <p:txBody>
          <a:bodyPr>
            <a:noAutofit/>
          </a:bodyPr>
          <a:lstStyle/>
          <a:p>
            <a:pPr lvl="1">
              <a:buFont typeface="Arial" pitchFamily="34" charset="0"/>
              <a:buChar char="•"/>
            </a:pPr>
            <a:r>
              <a:rPr lang="en-US" sz="2400" dirty="0" smtClean="0"/>
              <a:t>The Centers of Excellence are part of the overall NIH BD2K initiative, which started in 2012.</a:t>
            </a:r>
          </a:p>
          <a:p>
            <a:pPr lvl="1">
              <a:buFont typeface="Arial" pitchFamily="34" charset="0"/>
              <a:buChar char="•"/>
            </a:pPr>
            <a:r>
              <a:rPr lang="en-US" sz="2400" dirty="0" smtClean="0"/>
              <a:t>The goal </a:t>
            </a:r>
            <a:r>
              <a:rPr lang="en-US" sz="2400" dirty="0"/>
              <a:t>is to </a:t>
            </a:r>
            <a:r>
              <a:rPr lang="en-US" sz="2400" dirty="0" smtClean="0"/>
              <a:t>develop and disseminate computational methods and associated training in order to assist </a:t>
            </a:r>
            <a:r>
              <a:rPr lang="en-US" sz="2400" dirty="0"/>
              <a:t>biomedical researchers in using </a:t>
            </a:r>
            <a:r>
              <a:rPr lang="en-US" sz="2400" dirty="0" smtClean="0"/>
              <a:t>big  data </a:t>
            </a:r>
            <a:r>
              <a:rPr lang="en-US" sz="2400" dirty="0"/>
              <a:t>to significantly advance biomedical </a:t>
            </a:r>
            <a:r>
              <a:rPr lang="en-US" sz="2400" dirty="0" smtClean="0"/>
              <a:t>science.</a:t>
            </a:r>
            <a:endParaRPr lang="en-US" sz="2400" dirty="0"/>
          </a:p>
          <a:p>
            <a:pPr lvl="1">
              <a:buFont typeface="Arial" pitchFamily="34" charset="0"/>
              <a:buChar char="•"/>
            </a:pPr>
            <a:r>
              <a:rPr lang="en-US" sz="2400" dirty="0" smtClean="0"/>
              <a:t> </a:t>
            </a:r>
            <a:r>
              <a:rPr lang="en-US" sz="2400" b="1" i="1" dirty="0"/>
              <a:t>Biomedical Big Data is</a:t>
            </a:r>
            <a:r>
              <a:rPr lang="en-US" sz="2400" i="1" dirty="0"/>
              <a:t>  more than just very large data or a large number of data sources</a:t>
            </a:r>
            <a:r>
              <a:rPr lang="en-US" sz="2400" i="1" dirty="0" smtClean="0"/>
              <a:t>. It is diverse </a:t>
            </a:r>
            <a:r>
              <a:rPr lang="en-US" sz="2400" i="1" dirty="0"/>
              <a:t>and complex. It includes imaging, phenotypic, molecular, exposure, health, behavioral, and many other types of data. These data could be used to discover new drugs or to determine the genetic and environmental causes of human disease.</a:t>
            </a:r>
            <a:endParaRPr lang="en-US" sz="2400" i="1" dirty="0" smtClean="0">
              <a:solidFill>
                <a:srgbClr val="F4EC88"/>
              </a:solidFill>
            </a:endParaRPr>
          </a:p>
        </p:txBody>
      </p:sp>
      <p:pic>
        <p:nvPicPr>
          <p:cNvPr id="5" name="Picture 4"/>
          <p:cNvPicPr/>
          <p:nvPr/>
        </p:nvPicPr>
        <p:blipFill rotWithShape="1">
          <a:blip r:embed="rId3"/>
          <a:srcRect l="5000" t="44000" r="15576" b="8000"/>
          <a:stretch/>
        </p:blipFill>
        <p:spPr bwMode="auto">
          <a:xfrm>
            <a:off x="228600" y="990600"/>
            <a:ext cx="8763000" cy="152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886199" y="6233085"/>
            <a:ext cx="4515723" cy="369332"/>
          </a:xfrm>
          <a:prstGeom prst="rect">
            <a:avLst/>
          </a:prstGeom>
          <a:noFill/>
        </p:spPr>
        <p:txBody>
          <a:bodyPr wrap="none" rtlCol="0">
            <a:spAutoFit/>
          </a:bodyPr>
          <a:lstStyle/>
          <a:p>
            <a:r>
              <a:rPr lang="en-US" dirty="0"/>
              <a:t>https://datascience.nih.gov/bd2k/about/what</a:t>
            </a:r>
          </a:p>
        </p:txBody>
      </p:sp>
    </p:spTree>
    <p:extLst>
      <p:ext uri="{BB962C8B-B14F-4D97-AF65-F5344CB8AC3E}">
        <p14:creationId xmlns:p14="http://schemas.microsoft.com/office/powerpoint/2010/main" val="7817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r>
              <a:rPr lang="en-US" sz="3600" b="1" dirty="0">
                <a:solidFill>
                  <a:srgbClr val="F4EC88"/>
                </a:solidFill>
                <a:effectLst>
                  <a:outerShdw blurRad="38100" dist="38100" dir="2700000" algn="tl">
                    <a:srgbClr val="000000">
                      <a:alpha val="43137"/>
                    </a:srgbClr>
                  </a:outerShdw>
                </a:effectLst>
              </a:rPr>
              <a:t>Big Data Problems Being Pursued in CCD</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610600" cy="3200400"/>
          </a:xfrm>
        </p:spPr>
        <p:txBody>
          <a:bodyPr>
            <a:noAutofit/>
          </a:bodyPr>
          <a:lstStyle/>
          <a:p>
            <a:pPr marL="342900" lvl="1" indent="-342900">
              <a:spcBef>
                <a:spcPts val="1800"/>
              </a:spcBef>
              <a:buFont typeface="Arial" pitchFamily="34" charset="0"/>
              <a:buChar char="•"/>
            </a:pPr>
            <a:r>
              <a:rPr lang="en-US" sz="2400" dirty="0"/>
              <a:t>Volume of data – the scale of the data </a:t>
            </a:r>
            <a:endParaRPr lang="en-US" sz="2400" dirty="0" smtClean="0"/>
          </a:p>
          <a:p>
            <a:pPr marL="742950" lvl="2" indent="-342900">
              <a:spcBef>
                <a:spcPts val="1800"/>
              </a:spcBef>
            </a:pPr>
            <a:r>
              <a:rPr lang="en-US" sz="2000" dirty="0" smtClean="0"/>
              <a:t>Number of samples</a:t>
            </a:r>
          </a:p>
          <a:p>
            <a:pPr marL="742950" lvl="2" indent="-342900">
              <a:spcBef>
                <a:spcPts val="1800"/>
              </a:spcBef>
            </a:pPr>
            <a:r>
              <a:rPr lang="en-US" sz="2000" dirty="0" smtClean="0">
                <a:solidFill>
                  <a:srgbClr val="FFFF00"/>
                </a:solidFill>
              </a:rPr>
              <a:t>Number of variables per sample</a:t>
            </a:r>
          </a:p>
          <a:p>
            <a:pPr marL="342900" lvl="1" indent="-342900">
              <a:spcBef>
                <a:spcPts val="1800"/>
              </a:spcBef>
              <a:buFont typeface="Arial" pitchFamily="34" charset="0"/>
              <a:buChar char="•"/>
            </a:pPr>
            <a:r>
              <a:rPr lang="en-US" sz="2400" dirty="0" smtClean="0">
                <a:solidFill>
                  <a:srgbClr val="FFFF00"/>
                </a:solidFill>
              </a:rPr>
              <a:t>Variety of data – the different types of data</a:t>
            </a:r>
          </a:p>
          <a:p>
            <a:pPr marL="342900" lvl="1" indent="-342900">
              <a:spcBef>
                <a:spcPts val="1800"/>
              </a:spcBef>
              <a:buFont typeface="Arial" pitchFamily="34" charset="0"/>
              <a:buChar char="•"/>
            </a:pPr>
            <a:r>
              <a:rPr lang="en-US" sz="2400" dirty="0" smtClean="0"/>
              <a:t>Velocity of data – how fast the data are being generated</a:t>
            </a:r>
          </a:p>
          <a:p>
            <a:pPr marL="342900" lvl="1" indent="-342900">
              <a:spcBef>
                <a:spcPts val="1800"/>
              </a:spcBef>
              <a:buFont typeface="Arial" pitchFamily="34" charset="0"/>
              <a:buChar char="•"/>
            </a:pPr>
            <a:r>
              <a:rPr lang="en-US" sz="2400" dirty="0" smtClean="0">
                <a:solidFill>
                  <a:srgbClr val="FFFF00"/>
                </a:solidFill>
              </a:rPr>
              <a:t>Veracity of data – the uncertainty in the data (e.g., noise, biases)</a:t>
            </a:r>
            <a:endParaRPr lang="en-US" sz="2800" dirty="0" smtClean="0">
              <a:solidFill>
                <a:srgbClr val="FFFF00"/>
              </a:solidFill>
            </a:endParaRPr>
          </a:p>
          <a:p>
            <a:endParaRPr lang="en-US" sz="2800" dirty="0" smtClean="0"/>
          </a:p>
          <a:p>
            <a:endParaRPr lang="en-US" sz="2800" dirty="0" smtClean="0"/>
          </a:p>
          <a:p>
            <a:endParaRPr lang="en-US" sz="2800" dirty="0" smtClean="0"/>
          </a:p>
          <a:p>
            <a:pPr lvl="2"/>
            <a:endParaRPr lang="en-US" sz="2000" dirty="0" smtClean="0"/>
          </a:p>
        </p:txBody>
      </p:sp>
    </p:spTree>
    <p:extLst>
      <p:ext uri="{BB962C8B-B14F-4D97-AF65-F5344CB8AC3E}">
        <p14:creationId xmlns:p14="http://schemas.microsoft.com/office/powerpoint/2010/main" val="3476184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458200" cy="1143000"/>
          </a:xfrm>
        </p:spPr>
        <p:txBody>
          <a:bodyPr>
            <a:normAutofit/>
          </a:bodyPr>
          <a:lstStyle/>
          <a:p>
            <a:r>
              <a:rPr lang="en-US" sz="3600" b="1" dirty="0" smtClean="0">
                <a:solidFill>
                  <a:srgbClr val="F4EC88"/>
                </a:solidFill>
                <a:effectLst>
                  <a:outerShdw blurRad="38100" dist="38100" dir="2700000" algn="tl">
                    <a:srgbClr val="000000">
                      <a:alpha val="43137"/>
                    </a:srgbClr>
                  </a:outerShdw>
                </a:effectLst>
              </a:rPr>
              <a:t>Primary Aims of the CCD</a:t>
            </a:r>
            <a:endParaRPr lang="en-US" sz="28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447800"/>
            <a:ext cx="8382000" cy="4876800"/>
          </a:xfrm>
        </p:spPr>
        <p:txBody>
          <a:bodyPr>
            <a:normAutofit/>
          </a:bodyPr>
          <a:lstStyle/>
          <a:p>
            <a:r>
              <a:rPr lang="en-US" sz="2400" dirty="0" smtClean="0"/>
              <a:t>Aim 1</a:t>
            </a:r>
            <a:r>
              <a:rPr lang="en-US" sz="2400" dirty="0"/>
              <a:t>. Develop and implement state-of-the-art </a:t>
            </a:r>
            <a:r>
              <a:rPr lang="en-US" sz="2400" dirty="0" smtClean="0"/>
              <a:t>computational methods  to support causal discovery from </a:t>
            </a:r>
            <a:r>
              <a:rPr lang="en-US" sz="2400" dirty="0"/>
              <a:t>biomedical big </a:t>
            </a:r>
            <a:r>
              <a:rPr lang="en-US" sz="2400" dirty="0" smtClean="0"/>
              <a:t>data</a:t>
            </a:r>
          </a:p>
          <a:p>
            <a:r>
              <a:rPr lang="en-US" sz="2400" dirty="0" smtClean="0"/>
              <a:t>Aim 2</a:t>
            </a:r>
            <a:r>
              <a:rPr lang="en-US" sz="2400" dirty="0"/>
              <a:t>. Investigate </a:t>
            </a:r>
            <a:r>
              <a:rPr lang="en-US" sz="2400" dirty="0" smtClean="0"/>
              <a:t>four biomedical projects to test and drive algorithmic development</a:t>
            </a:r>
          </a:p>
          <a:p>
            <a:r>
              <a:rPr lang="en-US" sz="2400" dirty="0" smtClean="0"/>
              <a:t>Aim 3</a:t>
            </a:r>
            <a:r>
              <a:rPr lang="en-US" sz="2400" dirty="0"/>
              <a:t>. Disseminate </a:t>
            </a:r>
            <a:r>
              <a:rPr lang="en-US" sz="2400" dirty="0" smtClean="0"/>
              <a:t>these algorithmic methods and ideas widely </a:t>
            </a:r>
            <a:r>
              <a:rPr lang="en-US" sz="2400" dirty="0"/>
              <a:t>to biomedical researchers and data </a:t>
            </a:r>
            <a:r>
              <a:rPr lang="en-US" sz="2400" dirty="0" smtClean="0"/>
              <a:t>scientists</a:t>
            </a:r>
          </a:p>
          <a:p>
            <a:pPr lvl="1"/>
            <a:r>
              <a:rPr lang="en-US" sz="2000" dirty="0" smtClean="0"/>
              <a:t>Software: open source and free</a:t>
            </a:r>
          </a:p>
          <a:p>
            <a:pPr lvl="1"/>
            <a:r>
              <a:rPr lang="en-US" sz="2000" dirty="0" smtClean="0"/>
              <a:t>Training: online and in person</a:t>
            </a:r>
            <a:endParaRPr lang="en-US" sz="2000" dirty="0"/>
          </a:p>
          <a:p>
            <a:endParaRPr lang="en-US" sz="2400" dirty="0"/>
          </a:p>
          <a:p>
            <a:endParaRPr lang="en-US" sz="2400" dirty="0" smtClean="0"/>
          </a:p>
        </p:txBody>
      </p:sp>
    </p:spTree>
    <p:extLst>
      <p:ext uri="{BB962C8B-B14F-4D97-AF65-F5344CB8AC3E}">
        <p14:creationId xmlns:p14="http://schemas.microsoft.com/office/powerpoint/2010/main" val="30968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Driving Biomedical Projects (DBPs)</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746937" y="1357469"/>
            <a:ext cx="7239000" cy="2743200"/>
          </a:xfrm>
        </p:spPr>
        <p:txBody>
          <a:bodyPr>
            <a:noAutofit/>
          </a:bodyPr>
          <a:lstStyle/>
          <a:p>
            <a:pPr lvl="1">
              <a:spcAft>
                <a:spcPts val="1800"/>
              </a:spcAft>
              <a:buFont typeface="Arial" pitchFamily="34" charset="0"/>
              <a:buChar char="•"/>
            </a:pPr>
            <a:r>
              <a:rPr lang="en-US" sz="2400" dirty="0"/>
              <a:t>Discovery of cell signaling </a:t>
            </a:r>
            <a:r>
              <a:rPr lang="en-US" sz="2400" dirty="0" smtClean="0"/>
              <a:t>networks in cancer</a:t>
            </a:r>
          </a:p>
          <a:p>
            <a:pPr lvl="1">
              <a:spcAft>
                <a:spcPts val="1800"/>
              </a:spcAft>
              <a:buFont typeface="Arial" pitchFamily="34" charset="0"/>
              <a:buChar char="•"/>
            </a:pPr>
            <a:endParaRPr lang="en-US" sz="2400" dirty="0" smtClean="0"/>
          </a:p>
          <a:p>
            <a:pPr lvl="1">
              <a:spcAft>
                <a:spcPts val="1800"/>
              </a:spcAft>
              <a:buFont typeface="Arial" pitchFamily="34" charset="0"/>
              <a:buChar char="•"/>
            </a:pPr>
            <a:r>
              <a:rPr lang="en-US" sz="2400" dirty="0"/>
              <a:t>Discovery of the mechanisms of disease onset and progression in chronic obstructive pulmonary disease and idiopathic pulmonary </a:t>
            </a:r>
            <a:r>
              <a:rPr lang="en-US" sz="2400" dirty="0" smtClean="0"/>
              <a:t>fibrosis</a:t>
            </a:r>
          </a:p>
          <a:p>
            <a:pPr lvl="1">
              <a:spcAft>
                <a:spcPts val="1800"/>
              </a:spcAft>
              <a:buFont typeface="Arial" pitchFamily="34" charset="0"/>
              <a:buChar char="•"/>
            </a:pPr>
            <a:endParaRPr lang="en-US" sz="600" dirty="0" smtClean="0"/>
          </a:p>
          <a:p>
            <a:pPr lvl="1">
              <a:buFont typeface="Arial" pitchFamily="34" charset="0"/>
              <a:buChar char="•"/>
            </a:pPr>
            <a:r>
              <a:rPr lang="en-US" sz="2400" dirty="0"/>
              <a:t>Discovery of </a:t>
            </a:r>
            <a:r>
              <a:rPr lang="en-US" sz="2400" dirty="0" smtClean="0"/>
              <a:t>the functional (causal) connectivity </a:t>
            </a:r>
            <a:r>
              <a:rPr lang="en-US" sz="2400" dirty="0"/>
              <a:t>of regions of the human brain from fMRI </a:t>
            </a:r>
            <a:r>
              <a:rPr lang="en-US" sz="2400" dirty="0" smtClean="0"/>
              <a:t>data</a:t>
            </a:r>
          </a:p>
          <a:p>
            <a:pPr lvl="1">
              <a:buFont typeface="Arial" pitchFamily="34" charset="0"/>
              <a:buChar char="•"/>
            </a:pPr>
            <a:endParaRPr lang="en-US" sz="2000" dirty="0"/>
          </a:p>
          <a:p>
            <a:pPr lvl="1">
              <a:buFont typeface="Arial" pitchFamily="34" charset="0"/>
              <a:buChar char="•"/>
            </a:pPr>
            <a:r>
              <a:rPr lang="en-US" sz="2400" dirty="0" smtClean="0"/>
              <a:t>Investigate possible causes and subtypes of autism</a:t>
            </a:r>
          </a:p>
        </p:txBody>
      </p:sp>
      <p:pic>
        <p:nvPicPr>
          <p:cNvPr id="5" name="Picture 4" descr="Pathways in Cancer image by Aviva System Biology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17176"/>
            <a:ext cx="1945688" cy="1025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88" y="2740086"/>
            <a:ext cx="1143000" cy="132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279" y="4462140"/>
            <a:ext cx="948809" cy="9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79550" y="1218192"/>
            <a:ext cx="8226249" cy="1235100"/>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encrypted-tbn2.gstatic.com/images?q=tbn:ANd9GcRNkDfkSrKpiNvrcW-XEv2U4flB7rBSRZWo7vHkF5fbMuGSWkb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863" y="5660575"/>
            <a:ext cx="1546225" cy="9277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3456" y="6538523"/>
            <a:ext cx="1023037" cy="200055"/>
          </a:xfrm>
          <a:prstGeom prst="rect">
            <a:avLst/>
          </a:prstGeom>
          <a:noFill/>
        </p:spPr>
        <p:txBody>
          <a:bodyPr wrap="none" rtlCol="0">
            <a:spAutoFit/>
          </a:bodyPr>
          <a:lstStyle/>
          <a:p>
            <a:r>
              <a:rPr lang="en-US" sz="700" dirty="0" smtClean="0"/>
              <a:t>www.theguardian.com</a:t>
            </a:r>
            <a:endParaRPr lang="en-US" sz="700" dirty="0"/>
          </a:p>
        </p:txBody>
      </p:sp>
      <p:sp>
        <p:nvSpPr>
          <p:cNvPr id="10" name="Rounded Rectangle 9"/>
          <p:cNvSpPr/>
          <p:nvPr/>
        </p:nvSpPr>
        <p:spPr>
          <a:xfrm>
            <a:off x="131466" y="5506893"/>
            <a:ext cx="8783934" cy="1235100"/>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5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smtClean="0"/>
              <a:t>Develop </a:t>
            </a:r>
            <a:r>
              <a:rPr lang="en-US" dirty="0"/>
              <a:t>methods to identify driver (disease causing) somatic genomic alterations (SGAs) of tumors</a:t>
            </a:r>
          </a:p>
          <a:p>
            <a:pPr lvl="1">
              <a:buFont typeface="Arial" pitchFamily="34" charset="0"/>
              <a:buChar char="•"/>
            </a:pPr>
            <a:r>
              <a:rPr lang="en-US" dirty="0" smtClean="0"/>
              <a:t>Big Data: The Cancer Genome Atlas (TCGA)</a:t>
            </a:r>
          </a:p>
        </p:txBody>
      </p:sp>
    </p:spTree>
    <p:extLst>
      <p:ext uri="{BB962C8B-B14F-4D97-AF65-F5344CB8AC3E}">
        <p14:creationId xmlns:p14="http://schemas.microsoft.com/office/powerpoint/2010/main" val="53363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smtClean="0"/>
              <a:t>Develop </a:t>
            </a:r>
            <a:r>
              <a:rPr lang="en-US" dirty="0"/>
              <a:t>methods to identify driver (disease causing) somatic genomic alterations (SGAs) of tumors</a:t>
            </a:r>
          </a:p>
          <a:p>
            <a:pPr lvl="1">
              <a:buFont typeface="Arial" pitchFamily="34" charset="0"/>
              <a:buChar char="•"/>
            </a:pPr>
            <a:r>
              <a:rPr lang="en-US" dirty="0" smtClean="0"/>
              <a:t>Big Data: The Cancer Genome Atlas (TCGA)</a:t>
            </a:r>
          </a:p>
        </p:txBody>
      </p:sp>
      <p:graphicFrame>
        <p:nvGraphicFramePr>
          <p:cNvPr id="5" name="Table 4"/>
          <p:cNvGraphicFramePr>
            <a:graphicFrameLocks noGrp="1"/>
          </p:cNvGraphicFramePr>
          <p:nvPr>
            <p:extLst>
              <p:ext uri="{D42A27DB-BD31-4B8C-83A1-F6EECF244321}">
                <p14:modId xmlns:p14="http://schemas.microsoft.com/office/powerpoint/2010/main" val="1584332261"/>
              </p:ext>
            </p:extLst>
          </p:nvPr>
        </p:nvGraphicFramePr>
        <p:xfrm>
          <a:off x="1371600" y="2697480"/>
          <a:ext cx="5975261" cy="2143720"/>
        </p:xfrm>
        <a:graphic>
          <a:graphicData uri="http://schemas.openxmlformats.org/drawingml/2006/table">
            <a:tbl>
              <a:tblPr>
                <a:tableStyleId>{3C2FFA5D-87B4-456A-9821-1D502468CF0F}</a:tableStyleId>
              </a:tblPr>
              <a:tblGrid>
                <a:gridCol w="3917862"/>
                <a:gridCol w="2057399"/>
              </a:tblGrid>
              <a:tr h="343524">
                <a:tc>
                  <a:txBody>
                    <a:bodyPr/>
                    <a:lstStyle/>
                    <a:p>
                      <a:r>
                        <a:rPr lang="en-US" sz="2000" b="1" dirty="0"/>
                        <a:t>Available Cancer Types</a:t>
                      </a:r>
                      <a:endParaRPr lang="en-US" sz="2000" b="1" dirty="0">
                        <a:solidFill>
                          <a:schemeClr val="tx1"/>
                        </a:solidFill>
                      </a:endParaRPr>
                    </a:p>
                  </a:txBody>
                  <a:tcPr marL="28575" marR="28575" marT="28575" marB="28575" anchor="ctr"/>
                </a:tc>
                <a:tc>
                  <a:txBody>
                    <a:bodyPr/>
                    <a:lstStyle/>
                    <a:p>
                      <a:r>
                        <a:rPr lang="en-US" sz="2000" b="1" dirty="0"/>
                        <a:t># Cases with </a:t>
                      </a:r>
                      <a:r>
                        <a:rPr lang="en-US" sz="2000" b="1" dirty="0" smtClean="0"/>
                        <a:t>Data</a:t>
                      </a:r>
                      <a:endParaRPr lang="en-US" sz="2000" b="1" dirty="0">
                        <a:solidFill>
                          <a:schemeClr val="tx1"/>
                        </a:solidFill>
                      </a:endParaRPr>
                    </a:p>
                  </a:txBody>
                  <a:tcPr marL="28575" marR="28575" marT="28575" marB="28575" anchor="ctr"/>
                </a:tc>
              </a:tr>
              <a:tr h="314596">
                <a:tc>
                  <a:txBody>
                    <a:bodyPr/>
                    <a:lstStyle/>
                    <a:p>
                      <a:r>
                        <a:rPr lang="en-US" dirty="0"/>
                        <a:t>Acute </a:t>
                      </a:r>
                      <a:r>
                        <a:rPr lang="en-US" dirty="0" smtClean="0"/>
                        <a:t>Myeloid </a:t>
                      </a:r>
                      <a:r>
                        <a:rPr lang="en-US" dirty="0"/>
                        <a:t>Leukemia [LAML]</a:t>
                      </a:r>
                      <a:endParaRPr lang="en-US" dirty="0">
                        <a:solidFill>
                          <a:schemeClr val="tx1"/>
                        </a:solidFill>
                      </a:endParaRPr>
                    </a:p>
                  </a:txBody>
                  <a:tcPr marL="28575" marR="28575" marT="28575" marB="28575" anchor="ctr"/>
                </a:tc>
                <a:tc>
                  <a:txBody>
                    <a:bodyPr/>
                    <a:lstStyle/>
                    <a:p>
                      <a:r>
                        <a:rPr lang="en-US" dirty="0"/>
                        <a:t>200</a:t>
                      </a:r>
                      <a:endParaRPr lang="en-US" dirty="0">
                        <a:solidFill>
                          <a:schemeClr val="tx1"/>
                        </a:solidFill>
                      </a:endParaRPr>
                    </a:p>
                  </a:txBody>
                  <a:tcPr marL="28575" marR="28575" marT="28575" marB="28575" anchor="ctr"/>
                </a:tc>
              </a:tr>
              <a:tr h="314596">
                <a:tc>
                  <a:txBody>
                    <a:bodyPr/>
                    <a:lstStyle/>
                    <a:p>
                      <a:r>
                        <a:rPr lang="en-US" dirty="0"/>
                        <a:t>Adrenocortical carcinoma [ACC]</a:t>
                      </a:r>
                      <a:endParaRPr lang="en-US" dirty="0">
                        <a:solidFill>
                          <a:schemeClr val="tx1"/>
                        </a:solidFill>
                      </a:endParaRPr>
                    </a:p>
                  </a:txBody>
                  <a:tcPr marL="28575" marR="28575" marT="28575" marB="28575" anchor="ctr"/>
                </a:tc>
                <a:tc>
                  <a:txBody>
                    <a:bodyPr/>
                    <a:lstStyle/>
                    <a:p>
                      <a:r>
                        <a:rPr lang="en-US" dirty="0"/>
                        <a:t>80</a:t>
                      </a:r>
                      <a:endParaRPr lang="en-US" dirty="0">
                        <a:solidFill>
                          <a:schemeClr val="tx1"/>
                        </a:solidFill>
                      </a:endParaRPr>
                    </a:p>
                  </a:txBody>
                  <a:tcPr marL="28575" marR="28575" marT="28575" marB="28575" anchor="ctr"/>
                </a:tc>
              </a:tr>
              <a:tr h="455890">
                <a:tc>
                  <a:txBody>
                    <a:bodyPr/>
                    <a:lstStyle/>
                    <a:p>
                      <a:r>
                        <a:rPr lang="en-US" dirty="0"/>
                        <a:t>Bladder Urothelial Carcinoma [BLCA]</a:t>
                      </a:r>
                      <a:endParaRPr lang="en-US" dirty="0">
                        <a:solidFill>
                          <a:schemeClr val="tx1"/>
                        </a:solidFill>
                      </a:endParaRPr>
                    </a:p>
                  </a:txBody>
                  <a:tcPr marL="28575" marR="28575" marT="28575" marB="28575" anchor="ctr"/>
                </a:tc>
                <a:tc>
                  <a:txBody>
                    <a:bodyPr/>
                    <a:lstStyle/>
                    <a:p>
                      <a:r>
                        <a:rPr lang="en-US" dirty="0"/>
                        <a:t>412</a:t>
                      </a:r>
                      <a:endParaRPr lang="en-US" dirty="0">
                        <a:solidFill>
                          <a:schemeClr val="tx1"/>
                        </a:solidFill>
                      </a:endParaRPr>
                    </a:p>
                  </a:txBody>
                  <a:tcPr marL="28575" marR="28575" marT="28575" marB="28575" anchor="ctr"/>
                </a:tc>
              </a:tr>
              <a:tr h="314596">
                <a:tc>
                  <a:txBody>
                    <a:bodyPr/>
                    <a:lstStyle/>
                    <a:p>
                      <a:r>
                        <a:rPr lang="en-US" dirty="0"/>
                        <a:t>Brain Lower Grade Glioma [LGG]</a:t>
                      </a:r>
                      <a:endParaRPr lang="en-US" dirty="0">
                        <a:solidFill>
                          <a:schemeClr val="tx1"/>
                        </a:solidFill>
                      </a:endParaRPr>
                    </a:p>
                  </a:txBody>
                  <a:tcPr marL="28575" marR="28575" marT="28575" marB="28575" anchor="ctr"/>
                </a:tc>
                <a:tc>
                  <a:txBody>
                    <a:bodyPr/>
                    <a:lstStyle/>
                    <a:p>
                      <a:r>
                        <a:rPr lang="en-US" dirty="0"/>
                        <a:t>516</a:t>
                      </a:r>
                      <a:endParaRPr lang="en-US" dirty="0">
                        <a:solidFill>
                          <a:schemeClr val="tx1"/>
                        </a:solidFill>
                      </a:endParaRPr>
                    </a:p>
                  </a:txBody>
                  <a:tcPr marL="28575" marR="28575" marT="28575" marB="28575" anchor="ctr"/>
                </a:tc>
              </a:tr>
              <a:tr h="314596">
                <a:tc>
                  <a:txBody>
                    <a:bodyPr/>
                    <a:lstStyle/>
                    <a:p>
                      <a:r>
                        <a:rPr lang="en-US" dirty="0"/>
                        <a:t>Breast invasive carcinoma [BRCA]</a:t>
                      </a:r>
                      <a:endParaRPr lang="en-US" dirty="0">
                        <a:solidFill>
                          <a:schemeClr val="tx1"/>
                        </a:solidFill>
                      </a:endParaRPr>
                    </a:p>
                  </a:txBody>
                  <a:tcPr marL="28575" marR="28575" marT="28575" marB="28575" anchor="ctr"/>
                </a:tc>
                <a:tc>
                  <a:txBody>
                    <a:bodyPr/>
                    <a:lstStyle/>
                    <a:p>
                      <a:r>
                        <a:rPr lang="en-US" dirty="0"/>
                        <a:t>1098</a:t>
                      </a:r>
                      <a:endParaRPr lang="en-US" dirty="0">
                        <a:solidFill>
                          <a:schemeClr val="tx1"/>
                        </a:solidFill>
                      </a:endParaRPr>
                    </a:p>
                  </a:txBody>
                  <a:tcPr marL="28575" marR="28575" marT="28575" marB="28575" anchor="ctr"/>
                </a:tc>
              </a:tr>
            </a:tbl>
          </a:graphicData>
        </a:graphic>
      </p:graphicFrame>
      <p:sp>
        <p:nvSpPr>
          <p:cNvPr id="6" name="Oval 5"/>
          <p:cNvSpPr/>
          <p:nvPr/>
        </p:nvSpPr>
        <p:spPr>
          <a:xfrm>
            <a:off x="4206830" y="5052456"/>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06240" y="5562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06830" y="5296296"/>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970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p:txBody>
      </p:sp>
      <p:graphicFrame>
        <p:nvGraphicFramePr>
          <p:cNvPr id="5" name="Table 4"/>
          <p:cNvGraphicFramePr>
            <a:graphicFrameLocks noGrp="1"/>
          </p:cNvGraphicFramePr>
          <p:nvPr>
            <p:extLst>
              <p:ext uri="{D42A27DB-BD31-4B8C-83A1-F6EECF244321}">
                <p14:modId xmlns:p14="http://schemas.microsoft.com/office/powerpoint/2010/main" val="1584332261"/>
              </p:ext>
            </p:extLst>
          </p:nvPr>
        </p:nvGraphicFramePr>
        <p:xfrm>
          <a:off x="1371600" y="2697480"/>
          <a:ext cx="5975261" cy="2143720"/>
        </p:xfrm>
        <a:graphic>
          <a:graphicData uri="http://schemas.openxmlformats.org/drawingml/2006/table">
            <a:tbl>
              <a:tblPr>
                <a:tableStyleId>{3C2FFA5D-87B4-456A-9821-1D502468CF0F}</a:tableStyleId>
              </a:tblPr>
              <a:tblGrid>
                <a:gridCol w="3917862"/>
                <a:gridCol w="2057399"/>
              </a:tblGrid>
              <a:tr h="343524">
                <a:tc>
                  <a:txBody>
                    <a:bodyPr/>
                    <a:lstStyle/>
                    <a:p>
                      <a:r>
                        <a:rPr lang="en-US" sz="2000" b="1" dirty="0"/>
                        <a:t>Available Cancer Types</a:t>
                      </a:r>
                      <a:endParaRPr lang="en-US" sz="2000" b="1" dirty="0">
                        <a:solidFill>
                          <a:schemeClr val="tx1"/>
                        </a:solidFill>
                      </a:endParaRPr>
                    </a:p>
                  </a:txBody>
                  <a:tcPr marL="28575" marR="28575" marT="28575" marB="28575" anchor="ctr"/>
                </a:tc>
                <a:tc>
                  <a:txBody>
                    <a:bodyPr/>
                    <a:lstStyle/>
                    <a:p>
                      <a:r>
                        <a:rPr lang="en-US" sz="2000" b="1" dirty="0"/>
                        <a:t># Cases with </a:t>
                      </a:r>
                      <a:r>
                        <a:rPr lang="en-US" sz="2000" b="1" dirty="0" smtClean="0"/>
                        <a:t>Data</a:t>
                      </a:r>
                      <a:endParaRPr lang="en-US" sz="2000" b="1" dirty="0">
                        <a:solidFill>
                          <a:schemeClr val="tx1"/>
                        </a:solidFill>
                      </a:endParaRPr>
                    </a:p>
                  </a:txBody>
                  <a:tcPr marL="28575" marR="28575" marT="28575" marB="28575" anchor="ctr"/>
                </a:tc>
              </a:tr>
              <a:tr h="314596">
                <a:tc>
                  <a:txBody>
                    <a:bodyPr/>
                    <a:lstStyle/>
                    <a:p>
                      <a:r>
                        <a:rPr lang="en-US" dirty="0"/>
                        <a:t>Acute </a:t>
                      </a:r>
                      <a:r>
                        <a:rPr lang="en-US" dirty="0" smtClean="0"/>
                        <a:t>Myeloid </a:t>
                      </a:r>
                      <a:r>
                        <a:rPr lang="en-US" dirty="0"/>
                        <a:t>Leukemia [LAML]</a:t>
                      </a:r>
                      <a:endParaRPr lang="en-US" dirty="0">
                        <a:solidFill>
                          <a:schemeClr val="tx1"/>
                        </a:solidFill>
                      </a:endParaRPr>
                    </a:p>
                  </a:txBody>
                  <a:tcPr marL="28575" marR="28575" marT="28575" marB="28575" anchor="ctr"/>
                </a:tc>
                <a:tc>
                  <a:txBody>
                    <a:bodyPr/>
                    <a:lstStyle/>
                    <a:p>
                      <a:r>
                        <a:rPr lang="en-US" dirty="0"/>
                        <a:t>200</a:t>
                      </a:r>
                      <a:endParaRPr lang="en-US" dirty="0">
                        <a:solidFill>
                          <a:schemeClr val="tx1"/>
                        </a:solidFill>
                      </a:endParaRPr>
                    </a:p>
                  </a:txBody>
                  <a:tcPr marL="28575" marR="28575" marT="28575" marB="28575" anchor="ctr"/>
                </a:tc>
              </a:tr>
              <a:tr h="314596">
                <a:tc>
                  <a:txBody>
                    <a:bodyPr/>
                    <a:lstStyle/>
                    <a:p>
                      <a:r>
                        <a:rPr lang="en-US" dirty="0"/>
                        <a:t>Adrenocortical carcinoma [ACC]</a:t>
                      </a:r>
                      <a:endParaRPr lang="en-US" dirty="0">
                        <a:solidFill>
                          <a:schemeClr val="tx1"/>
                        </a:solidFill>
                      </a:endParaRPr>
                    </a:p>
                  </a:txBody>
                  <a:tcPr marL="28575" marR="28575" marT="28575" marB="28575" anchor="ctr"/>
                </a:tc>
                <a:tc>
                  <a:txBody>
                    <a:bodyPr/>
                    <a:lstStyle/>
                    <a:p>
                      <a:r>
                        <a:rPr lang="en-US" dirty="0"/>
                        <a:t>80</a:t>
                      </a:r>
                      <a:endParaRPr lang="en-US" dirty="0">
                        <a:solidFill>
                          <a:schemeClr val="tx1"/>
                        </a:solidFill>
                      </a:endParaRPr>
                    </a:p>
                  </a:txBody>
                  <a:tcPr marL="28575" marR="28575" marT="28575" marB="28575" anchor="ctr"/>
                </a:tc>
              </a:tr>
              <a:tr h="455890">
                <a:tc>
                  <a:txBody>
                    <a:bodyPr/>
                    <a:lstStyle/>
                    <a:p>
                      <a:r>
                        <a:rPr lang="en-US" dirty="0"/>
                        <a:t>Bladder Urothelial Carcinoma [BLCA]</a:t>
                      </a:r>
                      <a:endParaRPr lang="en-US" dirty="0">
                        <a:solidFill>
                          <a:schemeClr val="tx1"/>
                        </a:solidFill>
                      </a:endParaRPr>
                    </a:p>
                  </a:txBody>
                  <a:tcPr marL="28575" marR="28575" marT="28575" marB="28575" anchor="ctr"/>
                </a:tc>
                <a:tc>
                  <a:txBody>
                    <a:bodyPr/>
                    <a:lstStyle/>
                    <a:p>
                      <a:r>
                        <a:rPr lang="en-US" dirty="0"/>
                        <a:t>412</a:t>
                      </a:r>
                      <a:endParaRPr lang="en-US" dirty="0">
                        <a:solidFill>
                          <a:schemeClr val="tx1"/>
                        </a:solidFill>
                      </a:endParaRPr>
                    </a:p>
                  </a:txBody>
                  <a:tcPr marL="28575" marR="28575" marT="28575" marB="28575" anchor="ctr"/>
                </a:tc>
              </a:tr>
              <a:tr h="314596">
                <a:tc>
                  <a:txBody>
                    <a:bodyPr/>
                    <a:lstStyle/>
                    <a:p>
                      <a:r>
                        <a:rPr lang="en-US" dirty="0"/>
                        <a:t>Brain Lower Grade Glioma [LGG]</a:t>
                      </a:r>
                      <a:endParaRPr lang="en-US" dirty="0">
                        <a:solidFill>
                          <a:schemeClr val="tx1"/>
                        </a:solidFill>
                      </a:endParaRPr>
                    </a:p>
                  </a:txBody>
                  <a:tcPr marL="28575" marR="28575" marT="28575" marB="28575" anchor="ctr"/>
                </a:tc>
                <a:tc>
                  <a:txBody>
                    <a:bodyPr/>
                    <a:lstStyle/>
                    <a:p>
                      <a:r>
                        <a:rPr lang="en-US" dirty="0"/>
                        <a:t>516</a:t>
                      </a:r>
                      <a:endParaRPr lang="en-US" dirty="0">
                        <a:solidFill>
                          <a:schemeClr val="tx1"/>
                        </a:solidFill>
                      </a:endParaRPr>
                    </a:p>
                  </a:txBody>
                  <a:tcPr marL="28575" marR="28575" marT="28575" marB="28575" anchor="ctr"/>
                </a:tc>
              </a:tr>
              <a:tr h="314596">
                <a:tc>
                  <a:txBody>
                    <a:bodyPr/>
                    <a:lstStyle/>
                    <a:p>
                      <a:r>
                        <a:rPr lang="en-US" dirty="0"/>
                        <a:t>Breast invasive carcinoma [BRCA]</a:t>
                      </a:r>
                      <a:endParaRPr lang="en-US" dirty="0">
                        <a:solidFill>
                          <a:schemeClr val="tx1"/>
                        </a:solidFill>
                      </a:endParaRPr>
                    </a:p>
                  </a:txBody>
                  <a:tcPr marL="28575" marR="28575" marT="28575" marB="28575" anchor="ctr"/>
                </a:tc>
                <a:tc>
                  <a:txBody>
                    <a:bodyPr/>
                    <a:lstStyle/>
                    <a:p>
                      <a:r>
                        <a:rPr lang="en-US" dirty="0"/>
                        <a:t>1098</a:t>
                      </a:r>
                      <a:endParaRPr lang="en-US" dirty="0">
                        <a:solidFill>
                          <a:schemeClr val="tx1"/>
                        </a:solidFill>
                      </a:endParaRPr>
                    </a:p>
                  </a:txBody>
                  <a:tcPr marL="28575" marR="28575" marT="28575" marB="28575" anchor="ctr"/>
                </a:tc>
              </a:tr>
            </a:tbl>
          </a:graphicData>
        </a:graphic>
      </p:graphicFrame>
      <p:sp>
        <p:nvSpPr>
          <p:cNvPr id="6" name="Oval 5"/>
          <p:cNvSpPr/>
          <p:nvPr/>
        </p:nvSpPr>
        <p:spPr>
          <a:xfrm>
            <a:off x="4206830" y="5052456"/>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06240" y="5562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06830" y="5296296"/>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 y="4495800"/>
            <a:ext cx="7010400" cy="34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772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9632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p:txBody>
      </p:sp>
      <p:pic>
        <p:nvPicPr>
          <p:cNvPr id="7" name="Picture 6"/>
          <p:cNvPicPr/>
          <p:nvPr/>
        </p:nvPicPr>
        <p:blipFill rotWithShape="1">
          <a:blip r:embed="rId3"/>
          <a:srcRect l="8294" t="68010" r="32122" b="18154"/>
          <a:stretch/>
        </p:blipFill>
        <p:spPr bwMode="auto">
          <a:xfrm>
            <a:off x="838200" y="2795548"/>
            <a:ext cx="7493000" cy="1700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7820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p:txBody>
      </p:sp>
    </p:spTree>
    <p:extLst>
      <p:ext uri="{BB962C8B-B14F-4D97-AF65-F5344CB8AC3E}">
        <p14:creationId xmlns:p14="http://schemas.microsoft.com/office/powerpoint/2010/main" val="2714265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a:p>
            <a:pPr lvl="1">
              <a:buFont typeface="Arial" pitchFamily="34" charset="0"/>
              <a:buChar char="•"/>
            </a:pPr>
            <a:r>
              <a:rPr lang="en-US" dirty="0" smtClean="0"/>
              <a:t>Methods: Search for somatic alterations (A) that the data support as causing changes in the cellular behavior of tumors (G)</a:t>
            </a:r>
          </a:p>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spTree>
    <p:extLst>
      <p:ext uri="{BB962C8B-B14F-4D97-AF65-F5344CB8AC3E}">
        <p14:creationId xmlns:p14="http://schemas.microsoft.com/office/powerpoint/2010/main" val="399651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a:p>
            <a:pPr lvl="1">
              <a:buFont typeface="Arial" pitchFamily="34" charset="0"/>
              <a:buChar char="•"/>
            </a:pPr>
            <a:r>
              <a:rPr lang="en-US" dirty="0" smtClean="0"/>
              <a:t>Methods: </a:t>
            </a:r>
            <a:r>
              <a:rPr lang="en-US" dirty="0"/>
              <a:t>Search for somatic alterations (A) that the data support as causing changes in the cellular behavior </a:t>
            </a:r>
            <a:r>
              <a:rPr lang="en-US" dirty="0" smtClean="0"/>
              <a:t>of </a:t>
            </a:r>
            <a:r>
              <a:rPr lang="en-US" dirty="0"/>
              <a:t>tumors (G)</a:t>
            </a:r>
          </a:p>
          <a:p>
            <a:pPr lvl="1">
              <a:buFont typeface="Arial" pitchFamily="34" charset="0"/>
              <a:buChar char="•"/>
            </a:pPr>
            <a:endParaRPr lang="en-US" dirty="0" smtClean="0"/>
          </a:p>
          <a:p>
            <a:pPr marL="457200" lvl="1" indent="0">
              <a:buNone/>
            </a:pPr>
            <a:endParaRPr lang="en-US" dirty="0" smtClean="0"/>
          </a:p>
          <a:p>
            <a:pPr lvl="2"/>
            <a:endParaRPr lang="en-US" dirty="0"/>
          </a:p>
          <a:p>
            <a:pPr lvl="1">
              <a:buFont typeface="Arial" pitchFamily="34" charset="0"/>
              <a:buChar char="•"/>
            </a:pPr>
            <a:endParaRPr lang="en-US" dirty="0" smtClean="0"/>
          </a:p>
          <a:p>
            <a:pPr marL="457200" lvl="1" indent="0">
              <a:buNone/>
            </a:pPr>
            <a:endParaRPr lang="en-US" dirty="0"/>
          </a:p>
        </p:txBody>
      </p:sp>
    </p:spTree>
    <p:extLst>
      <p:ext uri="{BB962C8B-B14F-4D97-AF65-F5344CB8AC3E}">
        <p14:creationId xmlns:p14="http://schemas.microsoft.com/office/powerpoint/2010/main" val="1747261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382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Causal Discovery in Biomedicine</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458200" cy="2743200"/>
          </a:xfrm>
        </p:spPr>
        <p:txBody>
          <a:bodyPr>
            <a:noAutofit/>
          </a:bodyPr>
          <a:lstStyle/>
          <a:p>
            <a:pPr marL="457200" lvl="1" indent="0">
              <a:buNone/>
            </a:pPr>
            <a:r>
              <a:rPr lang="en-US" dirty="0" smtClean="0"/>
              <a:t>Science is centrally concerned with the discovery of causal relationships in nature.</a:t>
            </a:r>
          </a:p>
          <a:p>
            <a:pPr lvl="2"/>
            <a:r>
              <a:rPr lang="en-US" dirty="0" smtClean="0"/>
              <a:t>Understanding</a:t>
            </a:r>
          </a:p>
          <a:p>
            <a:pPr lvl="2"/>
            <a:r>
              <a:rPr lang="en-US" dirty="0" smtClean="0"/>
              <a:t>Prediction</a:t>
            </a:r>
          </a:p>
          <a:p>
            <a:pPr lvl="2"/>
            <a:r>
              <a:rPr lang="en-US" dirty="0" smtClean="0"/>
              <a:t>Control</a:t>
            </a:r>
          </a:p>
          <a:p>
            <a:pPr marL="457200" lvl="1" indent="0">
              <a:buNone/>
            </a:pPr>
            <a:endParaRPr lang="en-US" sz="1100" dirty="0"/>
          </a:p>
          <a:p>
            <a:pPr marL="457200" lvl="1" indent="0">
              <a:buNone/>
            </a:pPr>
            <a:r>
              <a:rPr lang="en-US" dirty="0" smtClean="0"/>
              <a:t>Examples:</a:t>
            </a:r>
          </a:p>
          <a:p>
            <a:pPr lvl="2"/>
            <a:r>
              <a:rPr lang="en-US" dirty="0" smtClean="0"/>
              <a:t>Determine the </a:t>
            </a:r>
            <a:r>
              <a:rPr lang="en-US" dirty="0"/>
              <a:t>genes </a:t>
            </a:r>
            <a:r>
              <a:rPr lang="en-US" dirty="0" smtClean="0"/>
              <a:t>and cell signaling pathways that cause breast cancer </a:t>
            </a:r>
            <a:endParaRPr lang="en-US" dirty="0"/>
          </a:p>
          <a:p>
            <a:pPr lvl="2"/>
            <a:r>
              <a:rPr lang="en-US" dirty="0" smtClean="0"/>
              <a:t>Discover the clinical effects of a new drug</a:t>
            </a:r>
          </a:p>
          <a:p>
            <a:pPr lvl="2"/>
            <a:r>
              <a:rPr lang="en-US" dirty="0" smtClean="0"/>
              <a:t>Uncover the mechanisms of pathogenicity of a recently mutated virus that is spreading rapidly in the population</a:t>
            </a:r>
            <a:endParaRPr lang="en-US" dirty="0"/>
          </a:p>
          <a:p>
            <a:pPr lvl="1"/>
            <a:endParaRPr lang="en-US" dirty="0" smtClean="0"/>
          </a:p>
          <a:p>
            <a:pPr lvl="2"/>
            <a:endParaRPr lang="en-US" dirty="0" smtClean="0"/>
          </a:p>
        </p:txBody>
      </p:sp>
    </p:spTree>
    <p:extLst>
      <p:ext uri="{BB962C8B-B14F-4D97-AF65-F5344CB8AC3E}">
        <p14:creationId xmlns:p14="http://schemas.microsoft.com/office/powerpoint/2010/main" val="37616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Cancer DBP: Goal 1</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a:t>Develop methods to identify driver (disease causing) somatic genomic alterations (SGAs) of tumors</a:t>
            </a:r>
          </a:p>
          <a:p>
            <a:pPr lvl="1">
              <a:buFont typeface="Arial" pitchFamily="34" charset="0"/>
              <a:buChar char="•"/>
            </a:pPr>
            <a:r>
              <a:rPr lang="en-US" dirty="0" smtClean="0"/>
              <a:t>Big Data: The Cancer Genome Atlas (TCGA)</a:t>
            </a:r>
          </a:p>
          <a:p>
            <a:pPr lvl="1">
              <a:buFont typeface="Arial" pitchFamily="34" charset="0"/>
              <a:buChar char="•"/>
            </a:pPr>
            <a:r>
              <a:rPr lang="en-US" dirty="0" smtClean="0"/>
              <a:t>Methods: </a:t>
            </a:r>
            <a:r>
              <a:rPr lang="en-US" dirty="0"/>
              <a:t>Search for somatic alterations (A) that the data support as causing changes in the cellular behavior </a:t>
            </a:r>
            <a:r>
              <a:rPr lang="en-US" dirty="0" smtClean="0"/>
              <a:t>of </a:t>
            </a:r>
            <a:r>
              <a:rPr lang="en-US" dirty="0"/>
              <a:t>tumors (G</a:t>
            </a:r>
            <a:r>
              <a:rPr lang="en-US" dirty="0" smtClean="0"/>
              <a:t>)</a:t>
            </a:r>
          </a:p>
          <a:p>
            <a:pPr lvl="1">
              <a:buFont typeface="Arial" pitchFamily="34" charset="0"/>
              <a:buChar char="•"/>
            </a:pPr>
            <a:r>
              <a:rPr lang="en-US" dirty="0"/>
              <a:t>General findings:</a:t>
            </a:r>
          </a:p>
          <a:p>
            <a:pPr lvl="2"/>
            <a:r>
              <a:rPr lang="en-US" dirty="0" smtClean="0"/>
              <a:t>Found many known </a:t>
            </a:r>
            <a:r>
              <a:rPr lang="en-US" dirty="0"/>
              <a:t>drivers of cancer</a:t>
            </a:r>
          </a:p>
          <a:p>
            <a:pPr lvl="2"/>
            <a:r>
              <a:rPr lang="en-US" dirty="0" smtClean="0"/>
              <a:t>Also found some mutations not known to be drivers of cancer that </a:t>
            </a:r>
            <a:r>
              <a:rPr lang="en-US" dirty="0"/>
              <a:t>we </a:t>
            </a:r>
            <a:r>
              <a:rPr lang="en-US" dirty="0" smtClean="0"/>
              <a:t>plan to test experimentally</a:t>
            </a:r>
            <a:endParaRPr lang="en-US" dirty="0"/>
          </a:p>
          <a:p>
            <a:pPr lvl="2"/>
            <a:endParaRPr lang="en-US" dirty="0"/>
          </a:p>
          <a:p>
            <a:pPr lvl="1">
              <a:buFont typeface="Arial" pitchFamily="34" charset="0"/>
              <a:buChar char="•"/>
            </a:pPr>
            <a:endParaRPr lang="en-US" dirty="0" smtClean="0"/>
          </a:p>
          <a:p>
            <a:pPr marL="457200" lvl="1" indent="0">
              <a:buNone/>
            </a:pPr>
            <a:endParaRPr lang="en-US" dirty="0"/>
          </a:p>
        </p:txBody>
      </p:sp>
    </p:spTree>
    <p:extLst>
      <p:ext uri="{BB962C8B-B14F-4D97-AF65-F5344CB8AC3E}">
        <p14:creationId xmlns:p14="http://schemas.microsoft.com/office/powerpoint/2010/main" val="3699060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0"/>
            <a:ext cx="87630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Causal Discovery in the Cloud</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52400" y="914400"/>
            <a:ext cx="8807533" cy="2743200"/>
          </a:xfrm>
        </p:spPr>
        <p:txBody>
          <a:bodyPr>
            <a:noAutofit/>
          </a:bodyPr>
          <a:lstStyle/>
          <a:p>
            <a:pPr lvl="1">
              <a:buFont typeface="Arial" pitchFamily="34" charset="0"/>
              <a:buChar char="•"/>
            </a:pPr>
            <a:r>
              <a:rPr lang="en-US" dirty="0" smtClean="0"/>
              <a:t>A collaboration between CCD and PIC-SURE BD2K Centers to develop a proof-of-principle system to share both data and analytic services in a secure and scalable manner in the cloud</a:t>
            </a:r>
          </a:p>
          <a:p>
            <a:pPr lvl="1">
              <a:buFont typeface="Arial" pitchFamily="34" charset="0"/>
              <a:buChar char="•"/>
            </a:pPr>
            <a:r>
              <a:rPr lang="en-US" dirty="0" smtClean="0"/>
              <a:t>Will use the </a:t>
            </a:r>
            <a:r>
              <a:rPr lang="fr-FR" dirty="0" err="1" smtClean="0"/>
              <a:t>Simons</a:t>
            </a:r>
            <a:r>
              <a:rPr lang="fr-FR" dirty="0" smtClean="0"/>
              <a:t> </a:t>
            </a:r>
            <a:r>
              <a:rPr lang="fr-FR" dirty="0" err="1" smtClean="0"/>
              <a:t>Foundation</a:t>
            </a:r>
            <a:r>
              <a:rPr lang="fr-FR" dirty="0" smtClean="0"/>
              <a:t> </a:t>
            </a:r>
            <a:r>
              <a:rPr lang="fr-FR" dirty="0" err="1" smtClean="0"/>
              <a:t>Autism</a:t>
            </a:r>
            <a:r>
              <a:rPr lang="fr-FR" dirty="0" smtClean="0"/>
              <a:t> </a:t>
            </a:r>
            <a:r>
              <a:rPr lang="fr-FR" dirty="0" err="1" smtClean="0"/>
              <a:t>Research</a:t>
            </a:r>
            <a:r>
              <a:rPr lang="fr-FR" dirty="0" smtClean="0"/>
              <a:t> data</a:t>
            </a:r>
          </a:p>
          <a:p>
            <a:pPr lvl="2"/>
            <a:r>
              <a:rPr lang="fr-FR" dirty="0" smtClean="0"/>
              <a:t>2500+ </a:t>
            </a:r>
            <a:r>
              <a:rPr lang="fr-FR" dirty="0" err="1" smtClean="0"/>
              <a:t>samples</a:t>
            </a:r>
            <a:endParaRPr lang="fr-FR" dirty="0" smtClean="0"/>
          </a:p>
          <a:p>
            <a:pPr lvl="2"/>
            <a:r>
              <a:rPr lang="fr-FR" dirty="0" err="1" smtClean="0"/>
              <a:t>Clinical</a:t>
            </a:r>
            <a:r>
              <a:rPr lang="fr-FR" dirty="0" smtClean="0"/>
              <a:t>, </a:t>
            </a:r>
            <a:r>
              <a:rPr lang="fr-FR" dirty="0" err="1" smtClean="0"/>
              <a:t>genomic</a:t>
            </a:r>
            <a:r>
              <a:rPr lang="fr-FR" dirty="0" smtClean="0"/>
              <a:t>, </a:t>
            </a:r>
            <a:r>
              <a:rPr lang="fr-FR" dirty="0" err="1" smtClean="0"/>
              <a:t>fMRI</a:t>
            </a:r>
            <a:r>
              <a:rPr lang="fr-FR" dirty="0" smtClean="0"/>
              <a:t>, and </a:t>
            </a:r>
            <a:r>
              <a:rPr lang="fr-FR" dirty="0" err="1" smtClean="0"/>
              <a:t>other</a:t>
            </a:r>
            <a:r>
              <a:rPr lang="fr-FR" dirty="0" smtClean="0"/>
              <a:t> types of data</a:t>
            </a:r>
          </a:p>
          <a:p>
            <a:pPr lvl="1">
              <a:buFont typeface="Arial" pitchFamily="34" charset="0"/>
              <a:buChar char="•"/>
            </a:pPr>
            <a:r>
              <a:rPr lang="fr-FR" dirty="0" err="1" smtClean="0"/>
              <a:t>Biomedical</a:t>
            </a:r>
            <a:r>
              <a:rPr lang="fr-FR" dirty="0" smtClean="0"/>
              <a:t> </a:t>
            </a:r>
            <a:r>
              <a:rPr lang="fr-FR" dirty="0" err="1" smtClean="0"/>
              <a:t>Aims</a:t>
            </a:r>
            <a:endParaRPr lang="fr-FR" dirty="0" smtClean="0"/>
          </a:p>
          <a:p>
            <a:pPr marL="914400" lvl="2" indent="0">
              <a:buNone/>
            </a:pPr>
            <a:r>
              <a:rPr lang="fr-FR" dirty="0" err="1" smtClean="0"/>
              <a:t>Develop</a:t>
            </a:r>
            <a:r>
              <a:rPr lang="fr-FR" dirty="0" smtClean="0"/>
              <a:t> insights </a:t>
            </a:r>
            <a:r>
              <a:rPr lang="fr-FR" dirty="0" err="1" smtClean="0"/>
              <a:t>into</a:t>
            </a:r>
            <a:r>
              <a:rPr lang="fr-FR" dirty="0" smtClean="0"/>
              <a:t> the causes and </a:t>
            </a:r>
            <a:r>
              <a:rPr lang="fr-FR" dirty="0" err="1" smtClean="0"/>
              <a:t>subtypes</a:t>
            </a:r>
            <a:r>
              <a:rPr lang="fr-FR" dirty="0" smtClean="0"/>
              <a:t> of </a:t>
            </a:r>
            <a:r>
              <a:rPr lang="fr-FR" dirty="0" err="1" smtClean="0"/>
              <a:t>autism</a:t>
            </a:r>
            <a:endParaRPr lang="fr-FR" dirty="0" smtClean="0"/>
          </a:p>
          <a:p>
            <a:pPr lvl="1">
              <a:buFont typeface="Arial" pitchFamily="34" charset="0"/>
              <a:buChar char="•"/>
            </a:pPr>
            <a:r>
              <a:rPr lang="fr-FR" dirty="0" err="1"/>
              <a:t>Computational</a:t>
            </a:r>
            <a:r>
              <a:rPr lang="fr-FR" dirty="0"/>
              <a:t> </a:t>
            </a:r>
            <a:r>
              <a:rPr lang="fr-FR" dirty="0" err="1"/>
              <a:t>Aims</a:t>
            </a:r>
            <a:endParaRPr lang="fr-FR" dirty="0"/>
          </a:p>
          <a:p>
            <a:pPr lvl="2"/>
            <a:r>
              <a:rPr lang="en-US" sz="2000" dirty="0"/>
              <a:t>Make complex data available in the cloud</a:t>
            </a:r>
          </a:p>
          <a:p>
            <a:pPr lvl="2"/>
            <a:r>
              <a:rPr lang="en-US" sz="2000" dirty="0"/>
              <a:t>Make causal discovery algorithms available in the cloud</a:t>
            </a:r>
          </a:p>
          <a:p>
            <a:pPr lvl="2"/>
            <a:r>
              <a:rPr lang="en-US" sz="2000" dirty="0"/>
              <a:t>Apply these algorithms to the data in the cloud</a:t>
            </a:r>
          </a:p>
          <a:p>
            <a:pPr marL="457200" lvl="1" indent="0">
              <a:buNone/>
            </a:pPr>
            <a:endParaRPr lang="en-US" dirty="0" smtClean="0"/>
          </a:p>
        </p:txBody>
      </p:sp>
    </p:spTree>
    <p:extLst>
      <p:ext uri="{BB962C8B-B14F-4D97-AF65-F5344CB8AC3E}">
        <p14:creationId xmlns:p14="http://schemas.microsoft.com/office/powerpoint/2010/main" val="16042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Summary</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8364" y="1042949"/>
            <a:ext cx="8887036" cy="2743200"/>
          </a:xfrm>
        </p:spPr>
        <p:txBody>
          <a:bodyPr>
            <a:noAutofit/>
          </a:bodyPr>
          <a:lstStyle/>
          <a:p>
            <a:pPr lvl="1">
              <a:buFont typeface="Arial" pitchFamily="34" charset="0"/>
              <a:buChar char="•"/>
            </a:pPr>
            <a:r>
              <a:rPr lang="en-US" dirty="0" smtClean="0"/>
              <a:t>The NIH BD2K initiative is focused on developing ways to enhance the translation of increasing amounts of digital data into biomedical knowledge. </a:t>
            </a:r>
          </a:p>
          <a:p>
            <a:pPr lvl="1">
              <a:buFont typeface="Arial" pitchFamily="34" charset="0"/>
              <a:buChar char="•"/>
            </a:pPr>
            <a:r>
              <a:rPr lang="en-US" dirty="0" smtClean="0"/>
              <a:t>Causal relationships are a central type of biomedical knowledge.</a:t>
            </a:r>
          </a:p>
          <a:p>
            <a:pPr lvl="1">
              <a:buFont typeface="Arial" pitchFamily="34" charset="0"/>
              <a:buChar char="•"/>
            </a:pPr>
            <a:r>
              <a:rPr lang="en-US" dirty="0" smtClean="0"/>
              <a:t>The Center for Causal Discovery (CCD) is focused on developing and making readily available algorithms and systems for generating plausible causal hypotheses from big biomedical data.</a:t>
            </a:r>
          </a:p>
          <a:p>
            <a:pPr lvl="1">
              <a:buFont typeface="Arial" pitchFamily="34" charset="0"/>
              <a:buChar char="•"/>
            </a:pPr>
            <a:r>
              <a:rPr lang="en-US" dirty="0" smtClean="0"/>
              <a:t>The CCD is exploring several biomedical problems to test and drive the development and refinement of causal discovery methods</a:t>
            </a:r>
          </a:p>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spTree>
    <p:extLst>
      <p:ext uri="{BB962C8B-B14F-4D97-AF65-F5344CB8AC3E}">
        <p14:creationId xmlns:p14="http://schemas.microsoft.com/office/powerpoint/2010/main" val="13185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3" y="228600"/>
            <a:ext cx="87630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Acknowledgements</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07867" y="1524000"/>
            <a:ext cx="8229600" cy="2743200"/>
          </a:xfrm>
        </p:spPr>
        <p:txBody>
          <a:bodyPr>
            <a:noAutofit/>
          </a:bodyPr>
          <a:lstStyle/>
          <a:p>
            <a:pPr lvl="1">
              <a:buFont typeface="Arial" pitchFamily="34" charset="0"/>
              <a:buChar char="•"/>
            </a:pPr>
            <a:r>
              <a:rPr lang="en-US" sz="2400" dirty="0" smtClean="0"/>
              <a:t>Thanks to the 40+ members of the Center for Causal Discovery for their contributions to the Center activities that are described here.</a:t>
            </a:r>
          </a:p>
          <a:p>
            <a:pPr lvl="1">
              <a:buFont typeface="Arial" pitchFamily="34" charset="0"/>
              <a:buChar char="•"/>
            </a:pPr>
            <a:endParaRPr lang="en-US" sz="1050" dirty="0" smtClean="0"/>
          </a:p>
          <a:p>
            <a:pPr lvl="1">
              <a:buFont typeface="Arial" pitchFamily="34" charset="0"/>
              <a:buChar char="•"/>
            </a:pPr>
            <a:r>
              <a:rPr lang="en-US" sz="2400" dirty="0"/>
              <a:t>The Center for Causal Discovery is supported by grant U54HG008540 awarded by the National Human Genome Research Institute through funds provided by the trans-NIH Big Data to Knowledge (BD2K) initiative (www.bd2k.nih.gov). The content </a:t>
            </a:r>
            <a:r>
              <a:rPr lang="en-US" sz="2400" dirty="0" smtClean="0"/>
              <a:t>of this presentation is </a:t>
            </a:r>
            <a:r>
              <a:rPr lang="en-US" sz="2400" dirty="0"/>
              <a:t>solely the responsibility of the authors and does not necessarily represent the official views of the National Institutes of Health. </a:t>
            </a:r>
          </a:p>
          <a:p>
            <a:pPr lvl="1">
              <a:buFont typeface="Arial" pitchFamily="34" charset="0"/>
              <a:buChar char="•"/>
            </a:pPr>
            <a:endParaRPr lang="en-US" dirty="0" smtClean="0"/>
          </a:p>
        </p:txBody>
      </p:sp>
    </p:spTree>
    <p:extLst>
      <p:ext uri="{BB962C8B-B14F-4D97-AF65-F5344CB8AC3E}">
        <p14:creationId xmlns:p14="http://schemas.microsoft.com/office/powerpoint/2010/main" val="2683311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4" y="1143000"/>
            <a:ext cx="8763000" cy="11430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Thank you</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924" y="2743200"/>
            <a:ext cx="8229600" cy="2743200"/>
          </a:xfrm>
        </p:spPr>
        <p:txBody>
          <a:bodyPr>
            <a:noAutofit/>
          </a:bodyPr>
          <a:lstStyle/>
          <a:p>
            <a:pPr marL="457200" lvl="1" indent="0" algn="ctr">
              <a:buNone/>
            </a:pPr>
            <a:r>
              <a:rPr lang="en-US" sz="2400" dirty="0" smtClean="0"/>
              <a:t>gfc@pitt.edu</a:t>
            </a:r>
          </a:p>
          <a:p>
            <a:pPr marL="457200" lvl="1" indent="0" algn="ctr">
              <a:buNone/>
            </a:pPr>
            <a:endParaRPr lang="en-US" sz="2400" dirty="0"/>
          </a:p>
          <a:p>
            <a:pPr marL="457200" lvl="1" indent="0" algn="ctr">
              <a:buNone/>
            </a:pPr>
            <a:r>
              <a:rPr lang="en-US" sz="2400" dirty="0" smtClean="0"/>
              <a:t>www.ccd.pitt.edu</a:t>
            </a:r>
            <a:endParaRPr lang="en-US" sz="2400" dirty="0"/>
          </a:p>
          <a:p>
            <a:pPr lvl="1">
              <a:buFont typeface="Arial" pitchFamily="34" charset="0"/>
              <a:buChar char="•"/>
            </a:pPr>
            <a:endParaRPr lang="en-US" dirty="0" smtClean="0"/>
          </a:p>
        </p:txBody>
      </p:sp>
    </p:spTree>
    <p:extLst>
      <p:ext uri="{BB962C8B-B14F-4D97-AF65-F5344CB8AC3E}">
        <p14:creationId xmlns:p14="http://schemas.microsoft.com/office/powerpoint/2010/main" val="39816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300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30000"/>
                                  </p:stCondLst>
                                  <p:childTnLst>
                                    <p:animEffect transition="out" filter="fade">
                                      <p:cBhvr>
                                        <p:cTn id="9" dur="500"/>
                                        <p:tgtEl>
                                          <p:spTgt spid="4">
                                            <p:txEl>
                                              <p:pRg st="0" end="0"/>
                                            </p:txEl>
                                          </p:spTgt>
                                        </p:tgtEl>
                                      </p:cBhvr>
                                    </p:animEffect>
                                    <p:set>
                                      <p:cBhvr>
                                        <p:cTn id="10" dur="1" fill="hold">
                                          <p:stCondLst>
                                            <p:cond delay="499"/>
                                          </p:stCondLst>
                                        </p:cTn>
                                        <p:tgtEl>
                                          <p:spTgt spid="4">
                                            <p:txEl>
                                              <p:pRg st="0" end="0"/>
                                            </p:txEl>
                                          </p:spTgt>
                                        </p:tgtEl>
                                        <p:attrNameLst>
                                          <p:attrName>style.visibility</p:attrName>
                                        </p:attrNameLst>
                                      </p:cBhvr>
                                      <p:to>
                                        <p:strVal val="hidden"/>
                                      </p:to>
                                    </p:set>
                                  </p:childTnLst>
                                </p:cTn>
                              </p:par>
                              <p:par>
                                <p:cTn id="11" presetID="10" presetClass="exit" presetSubtype="0" fill="hold" grpId="0" nodeType="withEffect">
                                  <p:stCondLst>
                                    <p:cond delay="3000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Why Establish a Center for Causal Discovery Now?</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229600" cy="2743200"/>
          </a:xfrm>
        </p:spPr>
        <p:txBody>
          <a:bodyPr>
            <a:noAutofit/>
          </a:bodyPr>
          <a:lstStyle/>
          <a:p>
            <a:r>
              <a:rPr lang="en-US" dirty="0" smtClean="0"/>
              <a:t>Algorithmic Advances</a:t>
            </a:r>
          </a:p>
          <a:p>
            <a:pPr marL="0" indent="0">
              <a:buNone/>
            </a:pPr>
            <a:r>
              <a:rPr lang="en-US" dirty="0" smtClean="0"/>
              <a:t>                      +</a:t>
            </a:r>
          </a:p>
          <a:p>
            <a:r>
              <a:rPr lang="en-US" dirty="0" smtClean="0"/>
              <a:t>Availability of Big Biomedical Data</a:t>
            </a:r>
          </a:p>
          <a:p>
            <a:pPr lvl="2"/>
            <a:endParaRPr lang="en-US" dirty="0" smtClean="0"/>
          </a:p>
        </p:txBody>
      </p:sp>
    </p:spTree>
    <p:extLst>
      <p:ext uri="{BB962C8B-B14F-4D97-AF65-F5344CB8AC3E}">
        <p14:creationId xmlns:p14="http://schemas.microsoft.com/office/powerpoint/2010/main" val="51296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382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Algorithmic Advances</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295399"/>
            <a:ext cx="6553200" cy="4737229"/>
          </a:xfrm>
        </p:spPr>
        <p:txBody>
          <a:bodyPr>
            <a:noAutofit/>
          </a:bodyPr>
          <a:lstStyle/>
          <a:p>
            <a:pPr lvl="1">
              <a:spcAft>
                <a:spcPts val="1800"/>
              </a:spcAft>
              <a:buFont typeface="Arial" panose="020B0604020202020204" pitchFamily="34" charset="0"/>
              <a:buChar char="•"/>
            </a:pPr>
            <a:r>
              <a:rPr lang="en-US" sz="2400" dirty="0" smtClean="0"/>
              <a:t>In the past 25 years, there has been tremendous progress in the development of computational methods for representing and discovering causal networks from a combination of data and knowledge.</a:t>
            </a:r>
          </a:p>
          <a:p>
            <a:pPr lvl="1">
              <a:spcAft>
                <a:spcPts val="1800"/>
              </a:spcAft>
              <a:buFont typeface="Arial" panose="020B0604020202020204" pitchFamily="34" charset="0"/>
              <a:buChar char="•"/>
            </a:pPr>
            <a:r>
              <a:rPr lang="en-US" sz="2400" dirty="0" smtClean="0"/>
              <a:t>These methods are often applicable to biomedical data.</a:t>
            </a:r>
          </a:p>
          <a:p>
            <a:pPr lvl="2"/>
            <a:endParaRPr lang="en-US" dirty="0" smtClean="0"/>
          </a:p>
        </p:txBody>
      </p:sp>
      <p:pic>
        <p:nvPicPr>
          <p:cNvPr id="5" name="Picture 4"/>
          <p:cNvPicPr/>
          <p:nvPr/>
        </p:nvPicPr>
        <p:blipFill rotWithShape="1">
          <a:blip r:embed="rId3"/>
          <a:srcRect l="2951" t="32112" r="80374" b="26293"/>
          <a:stretch/>
        </p:blipFill>
        <p:spPr bwMode="auto">
          <a:xfrm flipH="1">
            <a:off x="520724" y="2185085"/>
            <a:ext cx="433221" cy="542525"/>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0724" y="1524000"/>
            <a:ext cx="415206" cy="56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15988" t="41896" r="16615" b="7033"/>
          <a:stretch/>
        </p:blipFill>
        <p:spPr bwMode="auto">
          <a:xfrm flipH="1">
            <a:off x="529143" y="2844526"/>
            <a:ext cx="433221" cy="51411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srcRect l="15015" t="43019" r="19820" b="10542"/>
          <a:stretch/>
        </p:blipFill>
        <p:spPr bwMode="auto">
          <a:xfrm flipH="1">
            <a:off x="529143" y="3448286"/>
            <a:ext cx="433221" cy="514114"/>
          </a:xfrm>
          <a:prstGeom prst="rect">
            <a:avLst/>
          </a:prstGeom>
          <a:ln>
            <a:noFill/>
          </a:ln>
          <a:extLst>
            <a:ext uri="{53640926-AAD7-44D8-BBD7-CCE9431645EC}">
              <a14:shadowObscured xmlns:a14="http://schemas.microsoft.com/office/drawing/2010/main"/>
            </a:ext>
          </a:extLst>
        </p:spPr>
      </p:pic>
      <p:grpSp>
        <p:nvGrpSpPr>
          <p:cNvPr id="12" name="Group 11"/>
          <p:cNvGrpSpPr/>
          <p:nvPr/>
        </p:nvGrpSpPr>
        <p:grpSpPr>
          <a:xfrm>
            <a:off x="7467600" y="1369606"/>
            <a:ext cx="1493520" cy="3000756"/>
            <a:chOff x="3992880" y="1828800"/>
            <a:chExt cx="1493520" cy="3608832"/>
          </a:xfrm>
        </p:grpSpPr>
        <p:sp>
          <p:nvSpPr>
            <p:cNvPr id="13" name="Flowchart: Process 12"/>
            <p:cNvSpPr/>
            <p:nvPr/>
          </p:nvSpPr>
          <p:spPr>
            <a:xfrm>
              <a:off x="4059936" y="2436876"/>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4062984" y="3066288"/>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4059936" y="3715512"/>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3992880" y="4343400"/>
              <a:ext cx="713232" cy="472701"/>
            </a:xfrm>
            <a:prstGeom prst="flowChartDecision">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Alternate Process 16"/>
            <p:cNvSpPr/>
            <p:nvPr/>
          </p:nvSpPr>
          <p:spPr>
            <a:xfrm>
              <a:off x="4087368" y="1828800"/>
              <a:ext cx="554736" cy="304800"/>
            </a:xfrm>
            <a:prstGeom prst="flowChartAlternate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7" idx="2"/>
              <a:endCxn id="13" idx="0"/>
            </p:cNvCxnSpPr>
            <p:nvPr/>
          </p:nvCxnSpPr>
          <p:spPr>
            <a:xfrm>
              <a:off x="4364736" y="2133600"/>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49496" y="2744724"/>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9496" y="3372612"/>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49496" y="4021836"/>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flipV="1">
              <a:off x="4706112" y="4579750"/>
              <a:ext cx="78028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86400" y="3219450"/>
              <a:ext cx="0" cy="136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4" idx="3"/>
            </p:cNvCxnSpPr>
            <p:nvPr/>
          </p:nvCxnSpPr>
          <p:spPr>
            <a:xfrm flipH="1">
              <a:off x="4672584" y="3219450"/>
              <a:ext cx="8138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4090416" y="5132832"/>
              <a:ext cx="554736" cy="304800"/>
            </a:xfrm>
            <a:prstGeom prst="flowChartAlternate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364736" y="4816101"/>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889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38200"/>
          </a:xfrm>
        </p:spPr>
        <p:txBody>
          <a:bodyPr>
            <a:noAutofit/>
          </a:bodyPr>
          <a:lstStyle/>
          <a:p>
            <a:r>
              <a:rPr lang="en-US" sz="4000" b="1" dirty="0" smtClean="0">
                <a:solidFill>
                  <a:srgbClr val="F4EC88"/>
                </a:solidFill>
                <a:effectLst>
                  <a:outerShdw blurRad="38100" dist="38100" dir="2700000" algn="tl">
                    <a:srgbClr val="000000">
                      <a:alpha val="43137"/>
                    </a:srgbClr>
                  </a:outerShdw>
                </a:effectLst>
              </a:rPr>
              <a:t>Availability of Big Biomedical Data</a:t>
            </a:r>
            <a:endParaRPr lang="en-US" sz="40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3790088"/>
            <a:ext cx="8229600" cy="2743200"/>
          </a:xfrm>
        </p:spPr>
        <p:txBody>
          <a:bodyPr>
            <a:noAutofit/>
          </a:bodyPr>
          <a:lstStyle/>
          <a:p>
            <a:pPr lvl="1">
              <a:buFont typeface="Arial" panose="020B0604020202020204" pitchFamily="34" charset="0"/>
              <a:buChar char="•"/>
            </a:pPr>
            <a:r>
              <a:rPr lang="en-US" sz="2400" dirty="0" smtClean="0"/>
              <a:t>The variety, richness, and quantity of biomedical data have been increasing very rapidly.</a:t>
            </a:r>
          </a:p>
          <a:p>
            <a:pPr lvl="2"/>
            <a:r>
              <a:rPr lang="en-US" sz="2000" dirty="0" smtClean="0"/>
              <a:t>High-throughput molecular data (e.g., whole-genome sequencing)</a:t>
            </a:r>
          </a:p>
          <a:p>
            <a:pPr lvl="2"/>
            <a:r>
              <a:rPr lang="en-US" sz="2000" dirty="0" smtClean="0"/>
              <a:t>Clinical EMR data</a:t>
            </a:r>
          </a:p>
          <a:p>
            <a:pPr lvl="2"/>
            <a:r>
              <a:rPr lang="en-US" sz="2000" dirty="0" smtClean="0"/>
              <a:t>Population health data from social media and mobile sensors</a:t>
            </a:r>
          </a:p>
          <a:p>
            <a:pPr lvl="1">
              <a:buFont typeface="Arial" panose="020B0604020202020204" pitchFamily="34" charset="0"/>
              <a:buChar char="•"/>
            </a:pPr>
            <a:r>
              <a:rPr lang="en-US" sz="2400" dirty="0" smtClean="0"/>
              <a:t>The appropriate analysis of these data has great potential to advance biomedical science.</a:t>
            </a:r>
          </a:p>
          <a:p>
            <a:pPr lvl="2"/>
            <a:endParaRPr lang="en-US" dirty="0" smtClean="0"/>
          </a:p>
        </p:txBody>
      </p:sp>
      <p:pic>
        <p:nvPicPr>
          <p:cNvPr id="1026" name="Picture 2" descr="http://aldousvoice.files.wordpress.com/2014/06/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88842"/>
            <a:ext cx="3276600" cy="22919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3505200"/>
            <a:ext cx="3657600" cy="230832"/>
          </a:xfrm>
          <a:prstGeom prst="rect">
            <a:avLst/>
          </a:prstGeom>
          <a:noFill/>
        </p:spPr>
        <p:txBody>
          <a:bodyPr wrap="square" rtlCol="0">
            <a:spAutoFit/>
          </a:bodyPr>
          <a:lstStyle/>
          <a:p>
            <a:r>
              <a:rPr lang="en-US" sz="900" dirty="0"/>
              <a:t>http://aldousvoice.files.wordpress.com/2014/06/database.jpg</a:t>
            </a:r>
          </a:p>
        </p:txBody>
      </p:sp>
    </p:spTree>
    <p:extLst>
      <p:ext uri="{BB962C8B-B14F-4D97-AF65-F5344CB8AC3E}">
        <p14:creationId xmlns:p14="http://schemas.microsoft.com/office/powerpoint/2010/main" val="389932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8" y="381000"/>
            <a:ext cx="8458200" cy="838200"/>
          </a:xfrm>
        </p:spPr>
        <p:txBody>
          <a:bodyPr>
            <a:noAutofit/>
          </a:bodyPr>
          <a:lstStyle/>
          <a:p>
            <a:r>
              <a:rPr lang="en-US" sz="2800" b="1" dirty="0" smtClean="0">
                <a:solidFill>
                  <a:srgbClr val="F4EC88"/>
                </a:solidFill>
                <a:effectLst>
                  <a:outerShdw blurRad="38100" dist="38100" dir="2700000" algn="tl">
                    <a:srgbClr val="000000">
                      <a:alpha val="43137"/>
                    </a:srgbClr>
                  </a:outerShdw>
                </a:effectLst>
              </a:rPr>
              <a:t>The Time Seems Right to Disseminate These Algorithms to Scientists to Use in Analyzing Biomedical Data </a:t>
            </a:r>
            <a:br>
              <a:rPr lang="en-US" sz="2800" b="1" dirty="0" smtClean="0">
                <a:solidFill>
                  <a:srgbClr val="F4EC88"/>
                </a:solidFill>
                <a:effectLst>
                  <a:outerShdw blurRad="38100" dist="38100" dir="2700000" algn="tl">
                    <a:srgbClr val="000000">
                      <a:alpha val="43137"/>
                    </a:srgbClr>
                  </a:outerShdw>
                </a:effectLst>
              </a:rPr>
            </a:br>
            <a:r>
              <a:rPr lang="en-US" sz="2800" b="1" dirty="0" smtClean="0">
                <a:solidFill>
                  <a:srgbClr val="F4EC88"/>
                </a:solidFill>
                <a:effectLst>
                  <a:outerShdw blurRad="38100" dist="38100" dir="2700000" algn="tl">
                    <a:srgbClr val="000000">
                      <a:alpha val="43137"/>
                    </a:srgbClr>
                  </a:outerShdw>
                </a:effectLst>
              </a:rPr>
              <a:t>to Help Discover Causal Relationships</a:t>
            </a:r>
            <a:endParaRPr lang="en-US" sz="2800" b="1" dirty="0">
              <a:solidFill>
                <a:srgbClr val="F4EC88"/>
              </a:solidFill>
              <a:effectLst>
                <a:outerShdw blurRad="38100" dist="38100" dir="2700000" algn="tl">
                  <a:srgbClr val="000000">
                    <a:alpha val="43137"/>
                  </a:srgbClr>
                </a:outerShdw>
              </a:effectLst>
            </a:endParaRPr>
          </a:p>
        </p:txBody>
      </p:sp>
      <p:pic>
        <p:nvPicPr>
          <p:cNvPr id="1026" name="Picture 2" descr="http://aldousvoice.files.wordpress.com/2014/06/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663300"/>
            <a:ext cx="2224600" cy="1556103"/>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p:nvGrpSpPr>
        <p:grpSpPr>
          <a:xfrm>
            <a:off x="3541776" y="2053105"/>
            <a:ext cx="1493520" cy="3000756"/>
            <a:chOff x="3992880" y="1828800"/>
            <a:chExt cx="1493520" cy="3608832"/>
          </a:xfrm>
        </p:grpSpPr>
        <p:sp>
          <p:nvSpPr>
            <p:cNvPr id="78" name="Flowchart: Process 77"/>
            <p:cNvSpPr/>
            <p:nvPr/>
          </p:nvSpPr>
          <p:spPr>
            <a:xfrm>
              <a:off x="4059936" y="2436876"/>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Process 78"/>
            <p:cNvSpPr/>
            <p:nvPr/>
          </p:nvSpPr>
          <p:spPr>
            <a:xfrm>
              <a:off x="4062984" y="3066288"/>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Process 79"/>
            <p:cNvSpPr/>
            <p:nvPr/>
          </p:nvSpPr>
          <p:spPr>
            <a:xfrm>
              <a:off x="4059936" y="3715512"/>
              <a:ext cx="609600" cy="306324"/>
            </a:xfrm>
            <a:prstGeom prst="flowChart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cision 80"/>
            <p:cNvSpPr/>
            <p:nvPr/>
          </p:nvSpPr>
          <p:spPr>
            <a:xfrm>
              <a:off x="3992880" y="4343400"/>
              <a:ext cx="713232" cy="472701"/>
            </a:xfrm>
            <a:prstGeom prst="flowChartDecision">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Alternate Process 81"/>
            <p:cNvSpPr/>
            <p:nvPr/>
          </p:nvSpPr>
          <p:spPr>
            <a:xfrm>
              <a:off x="4087368" y="1828800"/>
              <a:ext cx="554736" cy="304800"/>
            </a:xfrm>
            <a:prstGeom prst="flowChartAlternate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a:stCxn id="82" idx="2"/>
              <a:endCxn id="78" idx="0"/>
            </p:cNvCxnSpPr>
            <p:nvPr/>
          </p:nvCxnSpPr>
          <p:spPr>
            <a:xfrm>
              <a:off x="4364736" y="2133600"/>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349496" y="2744724"/>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349496" y="3372612"/>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349496" y="4021836"/>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1" idx="3"/>
            </p:cNvCxnSpPr>
            <p:nvPr/>
          </p:nvCxnSpPr>
          <p:spPr>
            <a:xfrm flipV="1">
              <a:off x="4706112" y="4579750"/>
              <a:ext cx="78028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486400" y="3219450"/>
              <a:ext cx="0" cy="1360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79" idx="3"/>
            </p:cNvCxnSpPr>
            <p:nvPr/>
          </p:nvCxnSpPr>
          <p:spPr>
            <a:xfrm flipH="1">
              <a:off x="4672584" y="3219450"/>
              <a:ext cx="8138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Flowchart: Alternate Process 89"/>
            <p:cNvSpPr/>
            <p:nvPr/>
          </p:nvSpPr>
          <p:spPr>
            <a:xfrm>
              <a:off x="4090416" y="5132832"/>
              <a:ext cx="554736" cy="304800"/>
            </a:xfrm>
            <a:prstGeom prst="flowChartAlternateProcess">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p:cNvCxnSpPr/>
            <p:nvPr/>
          </p:nvCxnSpPr>
          <p:spPr>
            <a:xfrm>
              <a:off x="4364736" y="4816101"/>
              <a:ext cx="0" cy="303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 name="Right Arrow 92"/>
          <p:cNvSpPr/>
          <p:nvPr/>
        </p:nvSpPr>
        <p:spPr>
          <a:xfrm>
            <a:off x="5181600" y="3181212"/>
            <a:ext cx="978408"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4" descr="Transcriptional Network for Mesenchymal Transformation of Brain Tum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644464"/>
            <a:ext cx="2604739" cy="1484333"/>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p:cNvSpPr/>
          <p:nvPr/>
        </p:nvSpPr>
        <p:spPr>
          <a:xfrm>
            <a:off x="2667000" y="3209436"/>
            <a:ext cx="419100" cy="454670"/>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4293811"/>
            <a:ext cx="2046907" cy="369332"/>
          </a:xfrm>
          <a:prstGeom prst="rect">
            <a:avLst/>
          </a:prstGeom>
          <a:noFill/>
        </p:spPr>
        <p:txBody>
          <a:bodyPr wrap="none" rtlCol="0">
            <a:spAutoFit/>
          </a:bodyPr>
          <a:lstStyle/>
          <a:p>
            <a:r>
              <a:rPr lang="en-US" dirty="0" smtClean="0"/>
              <a:t>Big Biomedical Data</a:t>
            </a:r>
            <a:endParaRPr lang="en-US" dirty="0"/>
          </a:p>
        </p:txBody>
      </p:sp>
      <p:sp>
        <p:nvSpPr>
          <p:cNvPr id="23" name="TextBox 22"/>
          <p:cNvSpPr txBox="1"/>
          <p:nvPr/>
        </p:nvSpPr>
        <p:spPr>
          <a:xfrm>
            <a:off x="2636949" y="5170105"/>
            <a:ext cx="2825582" cy="369332"/>
          </a:xfrm>
          <a:prstGeom prst="rect">
            <a:avLst/>
          </a:prstGeom>
          <a:noFill/>
        </p:spPr>
        <p:txBody>
          <a:bodyPr wrap="none" rtlCol="0">
            <a:spAutoFit/>
          </a:bodyPr>
          <a:lstStyle/>
          <a:p>
            <a:r>
              <a:rPr lang="en-US" dirty="0" smtClean="0"/>
              <a:t>Causal Discovery Algorithms</a:t>
            </a:r>
            <a:endParaRPr lang="en-US" dirty="0"/>
          </a:p>
        </p:txBody>
      </p:sp>
      <p:sp>
        <p:nvSpPr>
          <p:cNvPr id="24" name="TextBox 23"/>
          <p:cNvSpPr txBox="1"/>
          <p:nvPr/>
        </p:nvSpPr>
        <p:spPr>
          <a:xfrm>
            <a:off x="6871469" y="4219403"/>
            <a:ext cx="1796646" cy="369332"/>
          </a:xfrm>
          <a:prstGeom prst="rect">
            <a:avLst/>
          </a:prstGeom>
          <a:noFill/>
        </p:spPr>
        <p:txBody>
          <a:bodyPr wrap="none" rtlCol="0">
            <a:spAutoFit/>
          </a:bodyPr>
          <a:lstStyle/>
          <a:p>
            <a:r>
              <a:rPr lang="en-US" dirty="0" smtClean="0"/>
              <a:t>Causal Networks</a:t>
            </a:r>
          </a:p>
        </p:txBody>
      </p:sp>
    </p:spTree>
    <p:extLst>
      <p:ext uri="{BB962C8B-B14F-4D97-AF65-F5344CB8AC3E}">
        <p14:creationId xmlns:p14="http://schemas.microsoft.com/office/powerpoint/2010/main" val="64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28"/>
          <p:cNvSpPr>
            <a:spLocks noChangeArrowheads="1"/>
          </p:cNvSpPr>
          <p:nvPr/>
        </p:nvSpPr>
        <p:spPr bwMode="auto">
          <a:xfrm>
            <a:off x="3434601" y="1313202"/>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sp>
        <p:nvSpPr>
          <p:cNvPr id="7" name="Flowchart: Magnetic Disk 23"/>
          <p:cNvSpPr>
            <a:spLocks noChangeArrowheads="1"/>
          </p:cNvSpPr>
          <p:nvPr/>
        </p:nvSpPr>
        <p:spPr bwMode="auto">
          <a:xfrm>
            <a:off x="2132226" y="3124200"/>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cxnSp>
        <p:nvCxnSpPr>
          <p:cNvPr id="10" name="Straight Arrow Connector 9"/>
          <p:cNvCxnSpPr/>
          <p:nvPr/>
        </p:nvCxnSpPr>
        <p:spPr>
          <a:xfrm flipH="1" flipV="1">
            <a:off x="6649355" y="2376151"/>
            <a:ext cx="15685" cy="120903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198246" y="4011353"/>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4"/>
          </p:cNvCxnSpPr>
          <p:nvPr/>
        </p:nvCxnSpPr>
        <p:spPr>
          <a:xfrm flipV="1">
            <a:off x="3323257" y="3548346"/>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79970" y="1953087"/>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23257" y="4742997"/>
            <a:ext cx="763328" cy="906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76620" y="1969746"/>
            <a:ext cx="15168" cy="1010923"/>
          </a:xfrm>
          <a:prstGeom prst="straightConnector1">
            <a:avLst/>
          </a:prstGeom>
          <a:ln w="127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787011" y="1984701"/>
            <a:ext cx="935294" cy="0"/>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132226" y="4437519"/>
            <a:ext cx="1191031" cy="601278"/>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Knowledge</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86585" y="2998539"/>
            <a:ext cx="1111661" cy="2040258"/>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Rounded Rectangle 18"/>
          <p:cNvSpPr/>
          <p:nvPr/>
        </p:nvSpPr>
        <p:spPr>
          <a:xfrm>
            <a:off x="6037819" y="3585187"/>
            <a:ext cx="1254442" cy="852332"/>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Networks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ounded Rectangle 19"/>
          <p:cNvSpPr/>
          <p:nvPr/>
        </p:nvSpPr>
        <p:spPr>
          <a:xfrm>
            <a:off x="5990427" y="1431464"/>
            <a:ext cx="1317855" cy="944687"/>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Hypotheses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The Basic CCD Workflow</a:t>
            </a:r>
            <a:endParaRPr lang="en-US" sz="3200" b="1" dirty="0">
              <a:solidFill>
                <a:srgbClr val="F4EC88"/>
              </a:solidFill>
              <a:effectLst>
                <a:outerShdw blurRad="38100" dist="38100" dir="2700000" algn="tl">
                  <a:srgbClr val="000000">
                    <a:alpha val="43137"/>
                  </a:srgbClr>
                </a:outerShdw>
              </a:effectLst>
            </a:endParaRPr>
          </a:p>
        </p:txBody>
      </p:sp>
      <p:sp>
        <p:nvSpPr>
          <p:cNvPr id="21" name="Oval Callout 20"/>
          <p:cNvSpPr/>
          <p:nvPr/>
        </p:nvSpPr>
        <p:spPr>
          <a:xfrm>
            <a:off x="254530" y="1455617"/>
            <a:ext cx="1657408" cy="1668583"/>
          </a:xfrm>
          <a:prstGeom prst="wedgeEllipseCallout">
            <a:avLst>
              <a:gd name="adj1" fmla="val 65790"/>
              <a:gd name="adj2" fmla="val 546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Both observational and experimental data</a:t>
            </a:r>
            <a:endParaRPr lang="en-US" sz="1400" dirty="0">
              <a:solidFill>
                <a:schemeClr val="bg1"/>
              </a:solidFill>
            </a:endParaRPr>
          </a:p>
        </p:txBody>
      </p:sp>
    </p:spTree>
    <p:extLst>
      <p:ext uri="{BB962C8B-B14F-4D97-AF65-F5344CB8AC3E}">
        <p14:creationId xmlns:p14="http://schemas.microsoft.com/office/powerpoint/2010/main" val="40841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10687</TotalTime>
  <Words>4111</Words>
  <Application>Microsoft Office PowerPoint</Application>
  <PresentationFormat>On-screen Show (4:3)</PresentationFormat>
  <Paragraphs>465</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Center for Causal Discovery (CCD) of Biomedical Knowledge from Big Data  </vt:lpstr>
      <vt:lpstr>Outline</vt:lpstr>
      <vt:lpstr>NIH BD2K Centers of Excellence</vt:lpstr>
      <vt:lpstr>Causal Discovery in Biomedicine</vt:lpstr>
      <vt:lpstr>Why Establish a Center for Causal Discovery Now?</vt:lpstr>
      <vt:lpstr>Algorithmic Advances</vt:lpstr>
      <vt:lpstr>Availability of Big Biomedical Data</vt:lpstr>
      <vt:lpstr>The Time Seems Right to Disseminate These Algorithms to Scientists to Use in Analyzing Biomedical Data  to Help Discover Causal Relationships</vt:lpstr>
      <vt:lpstr>The Basic CCD Workflow</vt:lpstr>
      <vt:lpstr>Basic Components Needed to Learn Causal Networks from Data</vt:lpstr>
      <vt:lpstr>Model Representation: Causal Bayesian Networks (CBNs)</vt:lpstr>
      <vt:lpstr>Model Representation: Causal Bayesian Networks (CBNs)</vt:lpstr>
      <vt:lpstr>Model Representation: Causal Bayesian Networks (CBNs)</vt:lpstr>
      <vt:lpstr>Model Search</vt:lpstr>
      <vt:lpstr>Model Search</vt:lpstr>
      <vt:lpstr>Model Evaluation: Two Primary Approaches</vt:lpstr>
      <vt:lpstr>Model Evaluation: Two Primary Approaches</vt:lpstr>
      <vt:lpstr>Model Evaluation  The Constraint-Based Approach</vt:lpstr>
      <vt:lpstr>Constraint-Based Evaluation: An Example</vt:lpstr>
      <vt:lpstr>Constraint-Based Evaluation: An Example</vt:lpstr>
      <vt:lpstr>Several Key Causal Relationships</vt:lpstr>
      <vt:lpstr>Some Key Characteristics  of Causal Discovery Problems</vt:lpstr>
      <vt:lpstr>Types of Big Data Problems Include …</vt:lpstr>
      <vt:lpstr>What is the Big Data Problem on which the CCD is Primarily Focused?</vt:lpstr>
      <vt:lpstr>Causal Network Discovery Methods Have Been Applied Successfully to Small Biomedical Datasets</vt:lpstr>
      <vt:lpstr>PowerPoint Presentation</vt:lpstr>
      <vt:lpstr>Most Algorithms Are Not Able to Handle Big Data Containing Many Thousands of Variables</vt:lpstr>
      <vt:lpstr>Our Big Data Problem:</vt:lpstr>
      <vt:lpstr>Big Data Problems Being Pursued in CCD</vt:lpstr>
      <vt:lpstr>Big Data Problems Being Pursued in CCD</vt:lpstr>
      <vt:lpstr>Primary Aims of the CCD</vt:lpstr>
      <vt:lpstr>Driving Biomedical Projects (DBPs)</vt:lpstr>
      <vt:lpstr>Cancer DBP: Goal 1</vt:lpstr>
      <vt:lpstr>Cancer DBP: Goal 1</vt:lpstr>
      <vt:lpstr>Cancer DBP: Goal 1</vt:lpstr>
      <vt:lpstr>Cancer DBP: Goal 1</vt:lpstr>
      <vt:lpstr>Cancer DBP: Goal 1</vt:lpstr>
      <vt:lpstr>Cancer DBP: Goal 1</vt:lpstr>
      <vt:lpstr>Cancer DBP: Goal 1</vt:lpstr>
      <vt:lpstr>Cancer DBP: Goal 1</vt:lpstr>
      <vt:lpstr>Causal Discovery in the Cloud</vt:lpstr>
      <vt:lpstr>Summary</vt:lpstr>
      <vt:lpstr>Acknowledgements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gfc</dc:creator>
  <cp:lastModifiedBy>Sara Mishamandani</cp:lastModifiedBy>
  <cp:revision>528</cp:revision>
  <dcterms:created xsi:type="dcterms:W3CDTF">2013-09-07T00:25:04Z</dcterms:created>
  <dcterms:modified xsi:type="dcterms:W3CDTF">2015-11-04T14:36:19Z</dcterms:modified>
</cp:coreProperties>
</file>