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Lst>
  <p:notesMasterIdLst>
    <p:notesMasterId r:id="rId12"/>
  </p:notesMasterIdLst>
  <p:sldIdLst>
    <p:sldId id="264" r:id="rId4"/>
    <p:sldId id="260" r:id="rId5"/>
    <p:sldId id="262" r:id="rId6"/>
    <p:sldId id="263" r:id="rId7"/>
    <p:sldId id="261" r:id="rId8"/>
    <p:sldId id="258" r:id="rId9"/>
    <p:sldId id="259"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43" autoAdjust="0"/>
  </p:normalViewPr>
  <p:slideViewPr>
    <p:cSldViewPr>
      <p:cViewPr>
        <p:scale>
          <a:sx n="87" d="100"/>
          <a:sy n="87" d="100"/>
        </p:scale>
        <p:origin x="-16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09D54-7A64-4026-B13D-6F5373B13D8D}"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3B895-ACE1-4E03-89E9-F347776A7EEF}" type="slidenum">
              <a:rPr lang="en-US" smtClean="0"/>
              <a:t>‹#›</a:t>
            </a:fld>
            <a:endParaRPr lang="en-US"/>
          </a:p>
        </p:txBody>
      </p:sp>
    </p:spTree>
    <p:extLst>
      <p:ext uri="{BB962C8B-B14F-4D97-AF65-F5344CB8AC3E}">
        <p14:creationId xmlns:p14="http://schemas.microsoft.com/office/powerpoint/2010/main" val="161464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the third session of this series, we will hear from </a:t>
            </a:r>
            <a:r>
              <a:rPr lang="en-US" sz="1200" b="0" i="0" kern="1200" dirty="0" smtClean="0">
                <a:solidFill>
                  <a:schemeClr val="tx1"/>
                </a:solidFill>
                <a:effectLst/>
                <a:latin typeface="+mn-lt"/>
                <a:ea typeface="+mn-ea"/>
                <a:cs typeface="+mn-cs"/>
              </a:rPr>
              <a:t>data science experts who are developing tools through NIH-funded grants to establish infrastructure to coordinate data and develop sophisticated approaches to utilize big data to advance our understanding of human health and disease. </a:t>
            </a:r>
            <a:r>
              <a:rPr lang="en-US" dirty="0" smtClean="0"/>
              <a:t/>
            </a:r>
            <a:br>
              <a:rPr lang="en-US" dirty="0" smtClean="0"/>
            </a:br>
            <a:endParaRPr lang="en-US" dirty="0" smtClean="0"/>
          </a:p>
          <a:p>
            <a:r>
              <a:rPr lang="en-US" dirty="0" smtClean="0"/>
              <a:t>Before we turn it over to our presenters,</a:t>
            </a:r>
            <a:r>
              <a:rPr lang="en-US" baseline="0" dirty="0" smtClean="0"/>
              <a:t> I wanted to quickly introduce two NIH-funded programs they will be discussing today: The </a:t>
            </a:r>
            <a:r>
              <a:rPr lang="en-US" sz="1200" kern="1200" dirty="0" smtClean="0">
                <a:solidFill>
                  <a:schemeClr val="tx1"/>
                </a:solidFill>
                <a:effectLst/>
                <a:latin typeface="+mn-lt"/>
                <a:ea typeface="+mn-ea"/>
                <a:cs typeface="+mn-cs"/>
              </a:rPr>
              <a:t>NIEHS Children's Health Exposure Analysis Resource (CHEAR) and the NIH Big Data to Knowledge Initiative.</a:t>
            </a:r>
            <a:r>
              <a:rPr lang="en-US" sz="1200" kern="1200" baseline="0" dirty="0" smtClean="0">
                <a:solidFill>
                  <a:schemeClr val="tx1"/>
                </a:solidFill>
                <a:effectLst/>
                <a:latin typeface="+mn-lt"/>
                <a:ea typeface="+mn-ea"/>
                <a:cs typeface="+mn-cs"/>
              </a:rPr>
              <a:t> In the first presentation, you will hear from Susan </a:t>
            </a:r>
            <a:r>
              <a:rPr lang="en-US" sz="1200" kern="1200" baseline="0" dirty="0" err="1" smtClean="0">
                <a:solidFill>
                  <a:schemeClr val="tx1"/>
                </a:solidFill>
                <a:effectLst/>
                <a:latin typeface="+mn-lt"/>
                <a:ea typeface="+mn-ea"/>
                <a:cs typeface="+mn-cs"/>
              </a:rPr>
              <a:t>Teitelbaum</a:t>
            </a:r>
            <a:r>
              <a:rPr lang="en-US" sz="1200" kern="1200" baseline="0" dirty="0" smtClean="0">
                <a:solidFill>
                  <a:schemeClr val="tx1"/>
                </a:solidFill>
                <a:effectLst/>
                <a:latin typeface="+mn-lt"/>
                <a:ea typeface="+mn-ea"/>
                <a:cs typeface="+mn-cs"/>
              </a:rPr>
              <a:t>, Patricia </a:t>
            </a:r>
            <a:r>
              <a:rPr lang="en-US" sz="1200" kern="1200" baseline="0" dirty="0" err="1" smtClean="0">
                <a:solidFill>
                  <a:schemeClr val="tx1"/>
                </a:solidFill>
                <a:effectLst/>
                <a:latin typeface="+mn-lt"/>
                <a:ea typeface="+mn-ea"/>
                <a:cs typeface="+mn-cs"/>
              </a:rPr>
              <a:t>Kovatch</a:t>
            </a:r>
            <a:r>
              <a:rPr lang="en-US" sz="1200" kern="1200" baseline="0" dirty="0" smtClean="0">
                <a:solidFill>
                  <a:schemeClr val="tx1"/>
                </a:solidFill>
                <a:effectLst/>
                <a:latin typeface="+mn-lt"/>
                <a:ea typeface="+mn-ea"/>
                <a:cs typeface="+mn-cs"/>
              </a:rPr>
              <a:t>, and Deborah McGuinness who recently received a CHEAR award. In the second presentation, you will hear Greg Cooper, the director of the Center for Causal Discovery, </a:t>
            </a:r>
            <a:r>
              <a:rPr lang="en-US" sz="1200" kern="1200" dirty="0" smtClean="0">
                <a:solidFill>
                  <a:schemeClr val="tx1"/>
                </a:solidFill>
                <a:effectLst/>
                <a:latin typeface="+mn-lt"/>
                <a:ea typeface="+mn-ea"/>
                <a:cs typeface="+mn-cs"/>
              </a:rPr>
              <a:t>which is an NIH-funded Big Data to Knowledge Center of Excellence.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1E3B895-ACE1-4E03-89E9-F347776A7EEF}" type="slidenum">
              <a:rPr lang="en-US" smtClean="0"/>
              <a:t>1</a:t>
            </a:fld>
            <a:endParaRPr lang="en-US"/>
          </a:p>
        </p:txBody>
      </p:sp>
    </p:spTree>
    <p:extLst>
      <p:ext uri="{BB962C8B-B14F-4D97-AF65-F5344CB8AC3E}">
        <p14:creationId xmlns:p14="http://schemas.microsoft.com/office/powerpoint/2010/main" val="426671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t>Our first presenters, </a:t>
            </a:r>
            <a:r>
              <a:rPr lang="en-US" sz="1200" kern="1200" dirty="0" smtClean="0">
                <a:solidFill>
                  <a:schemeClr val="tx1"/>
                </a:solidFill>
                <a:effectLst/>
                <a:latin typeface="+mn-lt"/>
                <a:ea typeface="+mn-ea"/>
                <a:cs typeface="+mn-cs"/>
              </a:rPr>
              <a:t>Susan </a:t>
            </a:r>
            <a:r>
              <a:rPr lang="en-US" sz="1200" kern="1200" dirty="0" err="1" smtClean="0">
                <a:solidFill>
                  <a:schemeClr val="tx1"/>
                </a:solidFill>
                <a:effectLst/>
                <a:latin typeface="+mn-lt"/>
                <a:ea typeface="+mn-ea"/>
                <a:cs typeface="+mn-cs"/>
              </a:rPr>
              <a:t>Teitelbaum</a:t>
            </a:r>
            <a:r>
              <a:rPr lang="en-US" sz="1200" kern="1200" dirty="0" smtClean="0">
                <a:solidFill>
                  <a:schemeClr val="tx1"/>
                </a:solidFill>
                <a:effectLst/>
                <a:latin typeface="+mn-lt"/>
                <a:ea typeface="+mn-ea"/>
                <a:cs typeface="+mn-cs"/>
              </a:rPr>
              <a:t> and Patricia </a:t>
            </a:r>
            <a:r>
              <a:rPr lang="en-US" sz="1200" kern="1200" dirty="0" err="1" smtClean="0">
                <a:solidFill>
                  <a:schemeClr val="tx1"/>
                </a:solidFill>
                <a:effectLst/>
                <a:latin typeface="+mn-lt"/>
                <a:ea typeface="+mn-ea"/>
                <a:cs typeface="+mn-cs"/>
              </a:rPr>
              <a:t>Kovatch</a:t>
            </a:r>
            <a:r>
              <a:rPr lang="en-US" sz="1200" kern="1200" dirty="0" smtClean="0">
                <a:solidFill>
                  <a:schemeClr val="tx1"/>
                </a:solidFill>
                <a:effectLst/>
                <a:latin typeface="+mn-lt"/>
                <a:ea typeface="+mn-ea"/>
                <a:cs typeface="+mn-cs"/>
              </a:rPr>
              <a:t> from the Icahn School of Medicine at Mount Sinai, and Deborah McGuinness from the Rensselaer Polytechnic Institute, are recent NIEHS Children's Health Exposure Analysis Resource (CHEAR) awardees.</a:t>
            </a:r>
            <a:endParaRPr lang="en-US" sz="1200" b="0" dirty="0" smtClean="0"/>
          </a:p>
          <a:p>
            <a:pPr marL="0" indent="0">
              <a:buNone/>
            </a:pPr>
            <a:endParaRPr lang="en-US" sz="1200" b="0" dirty="0" smtClean="0"/>
          </a:p>
          <a:p>
            <a:pPr marL="0" indent="0">
              <a:buNone/>
            </a:pPr>
            <a:r>
              <a:rPr lang="en-US" sz="1200" b="0" dirty="0" smtClean="0"/>
              <a:t>CHEAR is a new program </a:t>
            </a:r>
            <a:r>
              <a:rPr lang="en-US" sz="1200" b="0" baseline="0" dirty="0" smtClean="0"/>
              <a:t>that </a:t>
            </a:r>
            <a:r>
              <a:rPr lang="en-US" sz="1200" b="0" dirty="0" smtClean="0"/>
              <a:t>continues the original intent of the National Children’s Study. </a:t>
            </a:r>
          </a:p>
          <a:p>
            <a:pPr marL="228600" indent="-228600">
              <a:buFont typeface="+mj-lt"/>
              <a:buAutoNum type="arabicPeriod"/>
            </a:pPr>
            <a:r>
              <a:rPr lang="en-US" sz="1200" b="0" dirty="0" smtClean="0"/>
              <a:t>First, it will advance our understanding of the impact of environmental exposures on children’s health and development.  </a:t>
            </a:r>
          </a:p>
          <a:p>
            <a:pPr marL="228600" indent="-228600">
              <a:buFont typeface="+mj-lt"/>
              <a:buAutoNum type="arabicPeriod"/>
            </a:pPr>
            <a:r>
              <a:rPr lang="en-US" sz="1200" dirty="0" smtClean="0"/>
              <a:t>Second, it will provide access to infrastructure for adding comprehensive exposure analysis of biological samples to existing epidemiological and clinical studies involving research in children’s health.</a:t>
            </a:r>
          </a:p>
          <a:p>
            <a:pPr marL="0" indent="0">
              <a:buNone/>
            </a:pPr>
            <a:endParaRPr lang="en-US" sz="1200" dirty="0" smtClean="0"/>
          </a:p>
          <a:p>
            <a:pPr marL="0" indent="0">
              <a:buNone/>
            </a:pPr>
            <a:r>
              <a:rPr lang="en-US" sz="1200" dirty="0" smtClean="0"/>
              <a:t>Nearly $144 million in new grants will develop tools and measures for investigating environmental exposures from the womb through later years in a child’s life.</a:t>
            </a:r>
          </a:p>
          <a:p>
            <a:pPr marL="0" indent="0">
              <a:buNone/>
            </a:pPr>
            <a:endParaRPr lang="en-US" sz="1200" dirty="0" smtClean="0"/>
          </a:p>
          <a:p>
            <a:pPr marL="0" indent="0">
              <a:buNone/>
            </a:pPr>
            <a:r>
              <a:rPr lang="en-US" sz="1200" dirty="0" smtClean="0"/>
              <a:t>Exposures measured by CHEAR will encompass </a:t>
            </a:r>
            <a:r>
              <a:rPr lang="en-US" sz="1200" b="1" dirty="0" smtClean="0"/>
              <a:t>the breadth of the exposome, the totality of biological, psycho-social, chemical, and physical exposures</a:t>
            </a:r>
            <a:r>
              <a:rPr lang="en-US" sz="1200" dirty="0" smtClean="0"/>
              <a:t> through the use of both comprehensive targeted and non-targeted methods of analysis.</a:t>
            </a:r>
          </a:p>
          <a:p>
            <a:pPr marL="0" indent="0">
              <a:buNone/>
            </a:pPr>
            <a:endParaRPr lang="en-US" sz="1200" dirty="0" smtClean="0"/>
          </a:p>
          <a:p>
            <a:pPr marL="0" indent="0">
              <a:buNone/>
            </a:pPr>
            <a:endParaRPr lang="en-US" sz="1200" dirty="0" smtClean="0"/>
          </a:p>
          <a:p>
            <a:pPr marL="0" indent="0">
              <a:buNone/>
            </a:pPr>
            <a:endParaRPr lang="en-US" sz="1200" dirty="0" smtClean="0"/>
          </a:p>
          <a:p>
            <a:pPr marL="457200" lvl="1" indent="0">
              <a:buNone/>
            </a:pPr>
            <a:endParaRPr lang="en-US" dirty="0" smtClean="0"/>
          </a:p>
          <a:p>
            <a:pPr marL="0" indent="0">
              <a:buNone/>
            </a:pPr>
            <a:endParaRPr lang="en-US" dirty="0"/>
          </a:p>
        </p:txBody>
      </p:sp>
      <p:sp>
        <p:nvSpPr>
          <p:cNvPr id="4" name="Date Placeholder 3"/>
          <p:cNvSpPr>
            <a:spLocks noGrp="1"/>
          </p:cNvSpPr>
          <p:nvPr>
            <p:ph type="dt" idx="10"/>
          </p:nvPr>
        </p:nvSpPr>
        <p:spPr/>
        <p:txBody>
          <a:bodyPr/>
          <a:lstStyle/>
          <a:p>
            <a:pPr>
              <a:defRPr/>
            </a:pPr>
            <a:fld id="{6E3721AD-C750-4688-B55F-16CFE2C14ED1}" type="datetime1">
              <a:rPr lang="en-US" smtClean="0">
                <a:solidFill>
                  <a:srgbClr val="000000"/>
                </a:solidFill>
              </a:rPr>
              <a:pPr>
                <a:defRPr/>
              </a:pPr>
              <a:t>11/4/2015</a:t>
            </a:fld>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3C2A77F2-9261-4619-9404-B93725081605}"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86502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rPr>
              <a:t>The CHEAR infrastructure is comprised of three distinct units:</a:t>
            </a: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 typeface="Arial"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First, the </a:t>
            </a:r>
            <a:r>
              <a:rPr kumimoji="0" lang="en-US" sz="12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National Exposure Assessment Laboratory Network </a:t>
            </a:r>
            <a:r>
              <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 </a:t>
            </a:r>
            <a:r>
              <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will provide access to state-of-the-art infrastructure for analysis of biological samples as well as understanding biological responses associated with those exposures. </a:t>
            </a:r>
          </a:p>
          <a:p>
            <a:pPr marL="0" indent="0">
              <a:lnSpc>
                <a:spcPts val="2400"/>
              </a:lnSpc>
              <a:spcBef>
                <a:spcPts val="600"/>
              </a:spcBef>
              <a:buNone/>
            </a:pPr>
            <a:endParaRPr lang="en-US" sz="2400" dirty="0" smtClean="0"/>
          </a:p>
          <a:p>
            <a:pPr marL="0" indent="0">
              <a:lnSpc>
                <a:spcPts val="2400"/>
              </a:lnSpc>
              <a:spcBef>
                <a:spcPts val="600"/>
              </a:spcBef>
              <a:buNone/>
            </a:pPr>
            <a:r>
              <a:rPr lang="en-US" sz="2400" dirty="0" smtClean="0"/>
              <a:t>The </a:t>
            </a:r>
            <a:r>
              <a:rPr lang="en-US" sz="2400" b="1" dirty="0" smtClean="0"/>
              <a:t>main emphasis for these Hubs is to provide capacity for targeted analyses </a:t>
            </a:r>
            <a:r>
              <a:rPr lang="en-US" sz="2400" dirty="0" smtClean="0"/>
              <a:t>using state-of-the-art assays specific to known compounds or stressors, such as the methods used by the CDC National Biomonitoring Program</a:t>
            </a:r>
            <a:r>
              <a:rPr lang="en-US" sz="2400" dirty="0" smtClean="0"/>
              <a:t>. </a:t>
            </a:r>
            <a:r>
              <a:rPr lang="en-US" sz="2400" b="0" baseline="0" dirty="0" smtClean="0"/>
              <a:t>With a few exceptions, each of these labs are essentially looking at similar target class compounds. </a:t>
            </a:r>
            <a:endParaRPr lang="en-US" sz="2400" dirty="0" smtClean="0"/>
          </a:p>
          <a:p>
            <a:pPr marL="0" indent="0">
              <a:lnSpc>
                <a:spcPts val="2400"/>
              </a:lnSpc>
              <a:spcBef>
                <a:spcPts val="600"/>
              </a:spcBef>
              <a:buNone/>
            </a:pPr>
            <a:endParaRPr lang="en-US" sz="2400" dirty="0" smtClean="0"/>
          </a:p>
          <a:p>
            <a:pPr marL="0" indent="0">
              <a:lnSpc>
                <a:spcPts val="2400"/>
              </a:lnSpc>
              <a:spcBef>
                <a:spcPts val="600"/>
              </a:spcBef>
              <a:buNone/>
            </a:pPr>
            <a:r>
              <a:rPr lang="en-US" sz="2400" dirty="0" smtClean="0"/>
              <a:t>These labs will also be conducting Untargeted Analysis,</a:t>
            </a:r>
            <a:r>
              <a:rPr lang="en-US" sz="2400" baseline="0" dirty="0" smtClean="0"/>
              <a:t> measuring biological response indicators, and will include a developmental core to develop and validate new methods for future analytic services. </a:t>
            </a:r>
            <a:r>
              <a:rPr lang="en-US" sz="2400" dirty="0" smtClean="0"/>
              <a:t> </a:t>
            </a:r>
          </a:p>
          <a:p>
            <a:pPr marL="0" indent="0">
              <a:lnSpc>
                <a:spcPts val="2400"/>
              </a:lnSpc>
              <a:spcBef>
                <a:spcPts val="600"/>
              </a:spcBef>
              <a:buNone/>
            </a:pPr>
            <a:endParaRPr lang="en-US" sz="2400" dirty="0" smtClean="0"/>
          </a:p>
        </p:txBody>
      </p:sp>
      <p:sp>
        <p:nvSpPr>
          <p:cNvPr id="4" name="Date Placeholder 3"/>
          <p:cNvSpPr>
            <a:spLocks noGrp="1"/>
          </p:cNvSpPr>
          <p:nvPr>
            <p:ph type="dt" idx="10"/>
          </p:nvPr>
        </p:nvSpPr>
        <p:spPr/>
        <p:txBody>
          <a:bodyPr/>
          <a:lstStyle/>
          <a:p>
            <a:pPr>
              <a:defRPr/>
            </a:pPr>
            <a:fld id="{B7007290-4AA8-4F6A-A88B-7C5B9220B66B}" type="datetime1">
              <a:rPr lang="en-US" smtClean="0">
                <a:solidFill>
                  <a:prstClr val="black"/>
                </a:solidFill>
              </a:rPr>
              <a:pPr>
                <a:defRPr/>
              </a:pPr>
              <a:t>11/4/2015</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D86A6862-23CE-45E4-840F-CE64826BCEE9}"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74188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0" fontAlgn="base" latinLnBrk="0" hangingPunct="0">
              <a:lnSpc>
                <a:spcPct val="100000"/>
              </a:lnSpc>
              <a:spcBef>
                <a:spcPct val="30000"/>
              </a:spcBef>
              <a:spcAft>
                <a:spcPct val="0"/>
              </a:spcAft>
              <a:buClrTx/>
              <a:buSz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Second, the Data Repository, Analysis, and Science Center</a:t>
            </a:r>
            <a:r>
              <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 (or Data Center) is a data and analytics support resource providing a repository for all data and support for statistical analysis and interpretation. This resource will also lead the development of community based data standards and support the development of technologies and metadata standards. This is the Center we will hear about today.</a:t>
            </a:r>
          </a:p>
          <a:p>
            <a:pPr marL="0" marR="0" lvl="0" indent="0" algn="l" defTabSz="914400" rtl="0" eaLnBrk="0" fontAlgn="base" latinLnBrk="0" hangingPunct="0">
              <a:lnSpc>
                <a:spcPct val="100000"/>
              </a:lnSpc>
              <a:spcBef>
                <a:spcPct val="30000"/>
              </a:spcBef>
              <a:spcAft>
                <a:spcPct val="0"/>
              </a:spcAft>
              <a:buClrTx/>
              <a:buSz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Third, the Coordinating Center</a:t>
            </a:r>
            <a:r>
              <a:rPr kumimoji="0" lang="en-US" sz="12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  provides administrative management of the resource including an interface to the research community and an index of additional exposure analysis tools not included within the CHEAR infrastructure. The main access to CHEAR will be through the Coordinating Center which will provide pre-application consulting services in support of study design and analysis, as well as develop and oversee a proposal process.</a:t>
            </a:r>
          </a:p>
          <a:p>
            <a:pPr marL="0" indent="0" defTabSz="932871" eaLnBrk="1" fontAlgn="auto" hangingPunct="1">
              <a:lnSpc>
                <a:spcPts val="2400"/>
              </a:lnSpc>
              <a:spcBef>
                <a:spcPts val="600"/>
              </a:spcBef>
              <a:spcAft>
                <a:spcPts val="0"/>
              </a:spcAft>
              <a:buNone/>
              <a:defRPr/>
            </a:pPr>
            <a:r>
              <a:rPr lang="en-US" sz="2400" dirty="0"/>
              <a:t/>
            </a:r>
            <a:br>
              <a:rPr lang="en-US" sz="2400" dirty="0"/>
            </a:br>
            <a:endParaRPr lang="en-US" sz="2400" dirty="0"/>
          </a:p>
        </p:txBody>
      </p:sp>
      <p:sp>
        <p:nvSpPr>
          <p:cNvPr id="4" name="Date Placeholder 3"/>
          <p:cNvSpPr>
            <a:spLocks noGrp="1"/>
          </p:cNvSpPr>
          <p:nvPr>
            <p:ph type="dt" idx="10"/>
          </p:nvPr>
        </p:nvSpPr>
        <p:spPr/>
        <p:txBody>
          <a:bodyPr/>
          <a:lstStyle/>
          <a:p>
            <a:pPr>
              <a:defRPr/>
            </a:pPr>
            <a:fld id="{B7007290-4AA8-4F6A-A88B-7C5B9220B66B}" type="datetime1">
              <a:rPr lang="en-US" smtClean="0">
                <a:solidFill>
                  <a:prstClr val="black"/>
                </a:solidFill>
              </a:rPr>
              <a:pPr>
                <a:defRPr/>
              </a:pPr>
              <a:t>11/4/2015</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D86A6862-23CE-45E4-840F-CE64826BCEE9}"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89379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lnSpc>
                <a:spcPts val="2400"/>
              </a:lnSpc>
              <a:spcBef>
                <a:spcPts val="600"/>
              </a:spcBef>
              <a:buNone/>
            </a:pPr>
            <a:r>
              <a:rPr lang="en-US" sz="2400" dirty="0" smtClean="0"/>
              <a:t>These research projects, funded with fiscal year 2015 dollars, are designed to provide researchers with an expanded range of tools to accurately measure, record and analyze environmental exposures.</a:t>
            </a:r>
          </a:p>
          <a:p>
            <a:pPr marL="0" indent="0">
              <a:lnSpc>
                <a:spcPts val="2400"/>
              </a:lnSpc>
              <a:spcBef>
                <a:spcPts val="600"/>
              </a:spcBef>
              <a:buNone/>
            </a:pPr>
            <a:endParaRPr lang="en-US" sz="2400" dirty="0" smtClean="0"/>
          </a:p>
          <a:p>
            <a:pPr marL="0" indent="0">
              <a:lnSpc>
                <a:spcPts val="2400"/>
              </a:lnSpc>
              <a:spcBef>
                <a:spcPts val="600"/>
              </a:spcBef>
              <a:buNone/>
            </a:pPr>
            <a:r>
              <a:rPr lang="en-US" sz="2400" dirty="0" smtClean="0"/>
              <a:t>Greater accuracy will help improve our understanding of how these exposures change human biology to affect child health and development. </a:t>
            </a:r>
          </a:p>
          <a:p>
            <a:pPr marL="0" indent="0">
              <a:lnSpc>
                <a:spcPts val="2400"/>
              </a:lnSpc>
              <a:spcBef>
                <a:spcPts val="600"/>
              </a:spcBef>
              <a:buNone/>
            </a:pPr>
            <a:endParaRPr lang="en-US" sz="2400" dirty="0" smtClean="0"/>
          </a:p>
          <a:p>
            <a:pPr marL="0" indent="0">
              <a:lnSpc>
                <a:spcPts val="2400"/>
              </a:lnSpc>
              <a:spcBef>
                <a:spcPts val="600"/>
              </a:spcBef>
              <a:buNone/>
            </a:pPr>
            <a:r>
              <a:rPr lang="en-US" sz="2400" dirty="0" smtClean="0"/>
              <a:t>The</a:t>
            </a:r>
            <a:r>
              <a:rPr lang="en-US" sz="2400" baseline="0" dirty="0" smtClean="0"/>
              <a:t> </a:t>
            </a:r>
            <a:r>
              <a:rPr lang="en-US" sz="2400" dirty="0" smtClean="0"/>
              <a:t>research will continue to inform programs aimed at developing strategies to reduce the risk of childhood illnesses and disabilities. </a:t>
            </a:r>
          </a:p>
          <a:p>
            <a:pPr marL="0" indent="0">
              <a:lnSpc>
                <a:spcPts val="2400"/>
              </a:lnSpc>
              <a:spcBef>
                <a:spcPts val="600"/>
              </a:spcBef>
              <a:buNone/>
            </a:pPr>
            <a:endParaRPr lang="en-US" sz="2400" dirty="0" smtClean="0"/>
          </a:p>
          <a:p>
            <a:pPr marL="0" indent="0">
              <a:lnSpc>
                <a:spcPts val="2400"/>
              </a:lnSpc>
              <a:spcBef>
                <a:spcPts val="600"/>
              </a:spcBef>
              <a:buNone/>
            </a:pPr>
            <a:endParaRPr lang="en-US" sz="2400" dirty="0"/>
          </a:p>
        </p:txBody>
      </p:sp>
      <p:sp>
        <p:nvSpPr>
          <p:cNvPr id="4" name="Date Placeholder 3"/>
          <p:cNvSpPr>
            <a:spLocks noGrp="1"/>
          </p:cNvSpPr>
          <p:nvPr>
            <p:ph type="dt" idx="10"/>
          </p:nvPr>
        </p:nvSpPr>
        <p:spPr/>
        <p:txBody>
          <a:bodyPr/>
          <a:lstStyle/>
          <a:p>
            <a:pPr>
              <a:defRPr/>
            </a:pPr>
            <a:fld id="{B7007290-4AA8-4F6A-A88B-7C5B9220B66B}" type="datetime1">
              <a:rPr lang="en-US" smtClean="0">
                <a:solidFill>
                  <a:srgbClr val="000000"/>
                </a:solidFill>
              </a:rPr>
              <a:pPr>
                <a:defRPr/>
              </a:pPr>
              <a:t>11/4/2015</a:t>
            </a:fld>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fld id="{D86A6862-23CE-45E4-840F-CE64826BCEE9}"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00867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Greg Cooper, who will be presenting in</a:t>
            </a:r>
            <a:r>
              <a:rPr lang="en-US" baseline="0" dirty="0" smtClean="0"/>
              <a:t> the latter portion of the webinar, is a member of the Center for Causal Discovery at Pittsburgh, an inaugural member of the </a:t>
            </a:r>
            <a:r>
              <a:rPr lang="en-US" sz="1200" b="0" i="0" kern="1200" dirty="0" smtClean="0">
                <a:solidFill>
                  <a:schemeClr val="tx1"/>
                </a:solidFill>
                <a:effectLst/>
                <a:latin typeface="+mn-lt"/>
                <a:ea typeface="+mn-ea"/>
                <a:cs typeface="+mn-cs"/>
              </a:rPr>
              <a:t>NIH Big Data to Knowledge (BD2K) Consortium.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NIH</a:t>
            </a:r>
            <a:r>
              <a:rPr lang="en-US" baseline="0" dirty="0" smtClean="0"/>
              <a:t> launched the Big Data to Knowledge (BD2K) Initiative in 2012 – a trans-NIH initiative that aims to </a:t>
            </a:r>
            <a:r>
              <a:rPr lang="en-US" dirty="0" smtClean="0"/>
              <a:t>support research and development of innovative tools to maximize the integration of big data and data science into biomedical research.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BD2K Centers program has established 11 Centers of Excellence for Big Data Computing and one Center that is a collaborative project with the NIH Common Fund LINCS program, the LINCS-BD2K Perturbation Data Coordination and Integration Center. The centers are located all across the United States. They are large-scale projects aiming to develop new approaches, methods, software tools, and related resources. The Centers will also provide training to advance Big Data science in the context of biomedical research. The 12 BD2K Centers function with the other BD2K grantees as a consortium and collaborate with one another, with the purpose of furthering every aspect of the field of biomedical data science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ability to harvest the wealth</a:t>
            </a:r>
            <a:r>
              <a:rPr lang="en-US" baseline="0" dirty="0" smtClean="0"/>
              <a:t> of information contained in biomedical Big Data will advance our understanding of human health and disease.</a:t>
            </a:r>
            <a:endParaRPr lang="en-US" dirty="0" smtClean="0"/>
          </a:p>
          <a:p>
            <a:endParaRPr lang="en-US"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1E3B895-ACE1-4E03-89E9-F347776A7EEF}" type="slidenum">
              <a:rPr lang="en-US" smtClean="0"/>
              <a:t>6</a:t>
            </a:fld>
            <a:endParaRPr lang="en-US"/>
          </a:p>
        </p:txBody>
      </p:sp>
    </p:spTree>
    <p:extLst>
      <p:ext uri="{BB962C8B-B14F-4D97-AF65-F5344CB8AC3E}">
        <p14:creationId xmlns:p14="http://schemas.microsoft.com/office/powerpoint/2010/main" val="418501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The</a:t>
            </a:r>
            <a:r>
              <a:rPr lang="en-US" b="1" baseline="0" dirty="0" smtClean="0"/>
              <a:t> BD2K initiative has five main points of emphasis:</a:t>
            </a:r>
          </a:p>
          <a:p>
            <a:pPr marL="0" indent="0">
              <a:buFont typeface="Arial" panose="020B0604020202020204" pitchFamily="34" charset="0"/>
              <a:buNone/>
            </a:pPr>
            <a:endParaRPr lang="en-US" b="1" dirty="0" smtClean="0"/>
          </a:p>
          <a:p>
            <a:pPr marL="171450" indent="-171450">
              <a:buFont typeface="Arial" panose="020B0604020202020204" pitchFamily="34" charset="0"/>
              <a:buChar char="•"/>
            </a:pPr>
            <a:r>
              <a:rPr lang="en-US" b="1" dirty="0" smtClean="0"/>
              <a:t>Sustainability:</a:t>
            </a:r>
            <a:r>
              <a:rPr lang="en-US" b="1" baseline="0" dirty="0" smtClean="0"/>
              <a:t> </a:t>
            </a:r>
            <a:r>
              <a:rPr lang="en-US" b="0" baseline="0" dirty="0" smtClean="0"/>
              <a:t>H</a:t>
            </a:r>
            <a:r>
              <a:rPr lang="en-US" dirty="0" smtClean="0"/>
              <a:t>ow to maintain a vibrant research infrastructure driven by digital data at a time when budgets are flat, yet data are growing at an unprecedented rate.</a:t>
            </a:r>
          </a:p>
          <a:p>
            <a:endParaRPr lang="en-US" b="1" dirty="0" smtClean="0"/>
          </a:p>
          <a:p>
            <a:pPr marL="171450" indent="-171450">
              <a:buFont typeface="Arial" panose="020B0604020202020204" pitchFamily="34" charset="0"/>
              <a:buChar char="•"/>
            </a:pPr>
            <a:r>
              <a:rPr lang="en-US" b="1" dirty="0" smtClean="0"/>
              <a:t>Training:</a:t>
            </a:r>
            <a:r>
              <a:rPr lang="en-US" b="1" baseline="0" dirty="0" smtClean="0"/>
              <a:t> </a:t>
            </a:r>
            <a:r>
              <a:rPr lang="en-US" b="0" baseline="0" dirty="0" smtClean="0"/>
              <a:t>S</a:t>
            </a:r>
            <a:r>
              <a:rPr lang="en-US" dirty="0" smtClean="0"/>
              <a:t>upporting the workforce of tomorrow when biomedical research increasing relies on computational, mathematical, and statistical analysis and beyond.</a:t>
            </a:r>
          </a:p>
          <a:p>
            <a:endParaRPr lang="en-US" b="1" dirty="0" smtClean="0"/>
          </a:p>
          <a:p>
            <a:pPr marL="171450" indent="-171450">
              <a:buFont typeface="Arial" panose="020B0604020202020204" pitchFamily="34" charset="0"/>
              <a:buChar char="•"/>
            </a:pPr>
            <a:r>
              <a:rPr lang="en-US" b="1" dirty="0" smtClean="0"/>
              <a:t>Innovation:</a:t>
            </a:r>
            <a:r>
              <a:rPr lang="en-US" b="1" baseline="0" dirty="0" smtClean="0"/>
              <a:t> </a:t>
            </a:r>
            <a:r>
              <a:rPr lang="en-US" b="0" baseline="0" dirty="0" smtClean="0"/>
              <a:t>T</a:t>
            </a:r>
            <a:r>
              <a:rPr lang="en-US" dirty="0" smtClean="0"/>
              <a:t>hrough the </a:t>
            </a:r>
            <a:r>
              <a:rPr lang="en-US" u="none" dirty="0" smtClean="0">
                <a:solidFill>
                  <a:schemeClr val="tx1"/>
                </a:solidFill>
              </a:rPr>
              <a:t>BD2K </a:t>
            </a:r>
            <a:r>
              <a:rPr lang="en-US" dirty="0" smtClean="0"/>
              <a:t>initiative, stimulating the best developments in the data science community.</a:t>
            </a:r>
          </a:p>
          <a:p>
            <a:endParaRPr lang="en-US" b="1" dirty="0" smtClean="0"/>
          </a:p>
          <a:p>
            <a:pPr marL="171450" indent="-171450">
              <a:buFont typeface="Arial" panose="020B0604020202020204" pitchFamily="34" charset="0"/>
              <a:buChar char="•"/>
            </a:pPr>
            <a:r>
              <a:rPr lang="en-US" b="1" dirty="0" smtClean="0"/>
              <a:t>Process:</a:t>
            </a:r>
            <a:r>
              <a:rPr lang="en-US" b="1" baseline="0" dirty="0" smtClean="0"/>
              <a:t> </a:t>
            </a:r>
            <a:r>
              <a:rPr lang="en-US" b="0" baseline="0" dirty="0" smtClean="0"/>
              <a:t>R</a:t>
            </a:r>
            <a:r>
              <a:rPr lang="en-US" dirty="0" smtClean="0"/>
              <a:t>efining NIH internal processes to make the most of the data revolution.</a:t>
            </a:r>
          </a:p>
          <a:p>
            <a:endParaRPr lang="en-US" b="1" dirty="0" smtClean="0"/>
          </a:p>
          <a:p>
            <a:pPr marL="171450" indent="-171450">
              <a:buFont typeface="Arial" panose="020B0604020202020204" pitchFamily="34" charset="0"/>
              <a:buChar char="•"/>
            </a:pPr>
            <a:r>
              <a:rPr lang="en-US" b="1" dirty="0" smtClean="0"/>
              <a:t>Communication:</a:t>
            </a:r>
            <a:r>
              <a:rPr lang="en-US" b="1" baseline="0" dirty="0" smtClean="0"/>
              <a:t> </a:t>
            </a:r>
            <a:r>
              <a:rPr lang="en-US" b="0" baseline="0" dirty="0" smtClean="0"/>
              <a:t>B</a:t>
            </a:r>
            <a:r>
              <a:rPr lang="en-US" dirty="0" smtClean="0"/>
              <a:t>reaking down barriers to new initiatives, as data have no boundaries as defined by national or agency funding.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E3B895-ACE1-4E03-89E9-F347776A7EEF}" type="slidenum">
              <a:rPr lang="en-US" smtClean="0"/>
              <a:t>7</a:t>
            </a:fld>
            <a:endParaRPr lang="en-US"/>
          </a:p>
        </p:txBody>
      </p:sp>
    </p:spTree>
    <p:extLst>
      <p:ext uri="{BB962C8B-B14F-4D97-AF65-F5344CB8AC3E}">
        <p14:creationId xmlns:p14="http://schemas.microsoft.com/office/powerpoint/2010/main" val="371567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webinar series </a:t>
            </a:r>
            <a:r>
              <a:rPr lang="en-US" sz="1200" b="0" i="0" kern="1200" dirty="0" smtClean="0">
                <a:solidFill>
                  <a:schemeClr val="tx1"/>
                </a:solidFill>
                <a:effectLst/>
                <a:latin typeface="+mn-lt"/>
                <a:ea typeface="+mn-ea"/>
                <a:cs typeface="+mn-cs"/>
              </a:rPr>
              <a:t>explores challenges and opportunities for integrating datasets to solve complex environmental health problems.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having this webinar series</a:t>
            </a:r>
            <a:r>
              <a:rPr lang="en-US" baseline="0" dirty="0" smtClean="0"/>
              <a:t> to begin the conversation about how we might accomplish this.</a:t>
            </a:r>
            <a:endParaRPr lang="en-US" dirty="0" smtClean="0"/>
          </a:p>
          <a:p>
            <a:endParaRPr lang="en-US" dirty="0" smtClean="0"/>
          </a:p>
          <a:p>
            <a:r>
              <a:rPr lang="en-US" dirty="0" smtClean="0"/>
              <a:t>This map of publications from the SRP shows SRP publications distributed based on the journals that published the work.</a:t>
            </a:r>
          </a:p>
          <a:p>
            <a:r>
              <a:rPr lang="en-US" dirty="0" smtClean="0"/>
              <a:t>This diversity of research across the science spectrum helps to illustrate the diversity of data being generated by the program.</a:t>
            </a:r>
          </a:p>
          <a:p>
            <a:r>
              <a:rPr lang="en-US" dirty="0"/>
              <a:t> </a:t>
            </a:r>
          </a:p>
          <a:p>
            <a:r>
              <a:rPr lang="en-US" dirty="0"/>
              <a:t>Here are a few questions we need to address to begin moving toward integrating data</a:t>
            </a:r>
            <a:r>
              <a:rPr lang="en-US" dirty="0" smtClean="0"/>
              <a:t>. These </a:t>
            </a:r>
            <a:r>
              <a:rPr lang="en-US" dirty="0"/>
              <a:t>questions emphasize the need for </a:t>
            </a:r>
            <a:r>
              <a:rPr lang="en-US" b="1" u="sng" dirty="0"/>
              <a:t>data sharing</a:t>
            </a:r>
            <a:r>
              <a:rPr lang="en-US" dirty="0"/>
              <a:t>, which is an NIH priority. Data sharing is essential for expedited translation of research results into knowledge to improve human health</a:t>
            </a:r>
            <a:r>
              <a:rPr lang="en-US" dirty="0" smtClean="0"/>
              <a:t>. Today, we will hear</a:t>
            </a:r>
            <a:r>
              <a:rPr lang="en-US" baseline="0" dirty="0" smtClean="0"/>
              <a:t> from speakers that are developing ways to establish infrastructure to share and coordinate data with the ultimate goal of protecting human health and reducing the burden of disease.</a:t>
            </a:r>
            <a:endParaRPr lang="en-US" dirty="0"/>
          </a:p>
          <a:p>
            <a:r>
              <a:rPr lang="en-US" dirty="0"/>
              <a:t> </a:t>
            </a:r>
          </a:p>
          <a:p>
            <a:r>
              <a:rPr lang="en-US" dirty="0"/>
              <a:t> </a:t>
            </a:r>
            <a:endParaRPr lang="en-US" dirty="0" smtClean="0"/>
          </a:p>
        </p:txBody>
      </p:sp>
      <p:sp>
        <p:nvSpPr>
          <p:cNvPr id="4" name="Slide Number Placeholder 3"/>
          <p:cNvSpPr>
            <a:spLocks noGrp="1"/>
          </p:cNvSpPr>
          <p:nvPr>
            <p:ph type="sldNum" sz="quarter" idx="10"/>
          </p:nvPr>
        </p:nvSpPr>
        <p:spPr/>
        <p:txBody>
          <a:bodyPr/>
          <a:lstStyle/>
          <a:p>
            <a:fld id="{89664CBA-87FC-422E-B2AF-9E63E888A795}" type="slidenum">
              <a:rPr lang="en-US" smtClean="0"/>
              <a:t>8</a:t>
            </a:fld>
            <a:endParaRPr lang="en-US"/>
          </a:p>
        </p:txBody>
      </p:sp>
    </p:spTree>
    <p:extLst>
      <p:ext uri="{BB962C8B-B14F-4D97-AF65-F5344CB8AC3E}">
        <p14:creationId xmlns:p14="http://schemas.microsoft.com/office/powerpoint/2010/main" val="22785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1858963" y="6459538"/>
            <a:ext cx="54260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lnSpc>
                <a:spcPct val="90000"/>
              </a:lnSpc>
              <a:spcBef>
                <a:spcPct val="0"/>
              </a:spcBef>
              <a:spcAft>
                <a:spcPct val="0"/>
              </a:spcAft>
              <a:defRPr/>
            </a:pPr>
            <a:r>
              <a:rPr lang="en-US" sz="1100" smtClean="0">
                <a:solidFill>
                  <a:srgbClr val="000000"/>
                </a:solidFill>
                <a:cs typeface="Arial" charset="0"/>
              </a:rPr>
              <a:t> National Institutes of Health • U.S. Department of Health and Human Services</a:t>
            </a:r>
          </a:p>
        </p:txBody>
      </p:sp>
      <p:cxnSp>
        <p:nvCxnSpPr>
          <p:cNvPr id="6" name="Straight Connector 5"/>
          <p:cNvCxnSpPr/>
          <p:nvPr/>
        </p:nvCxnSpPr>
        <p:spPr>
          <a:xfrm>
            <a:off x="0" y="1152525"/>
            <a:ext cx="9144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75" y="239713"/>
            <a:ext cx="589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44475" y="1828800"/>
            <a:ext cx="8684372" cy="1492623"/>
          </a:xfrm>
          <a:noFill/>
          <a:ln w="9525">
            <a:noFill/>
            <a:miter lim="800000"/>
            <a:headEnd/>
            <a:tailEnd/>
          </a:ln>
        </p:spPr>
        <p:txBody>
          <a:bodyPr anchor="b"/>
          <a:lstStyle>
            <a:lvl1pPr algn="ctr">
              <a:defRPr lang="en-US" sz="4400">
                <a:latin typeface="+mj-lt"/>
              </a:defRPr>
            </a:lvl1pPr>
          </a:lstStyle>
          <a:p>
            <a:pPr lvl="0"/>
            <a:r>
              <a:rPr lang="en-US" dirty="0" smtClean="0"/>
              <a:t>Click to edit Master title style</a:t>
            </a:r>
            <a:endParaRPr lang="en-US" dirty="0"/>
          </a:p>
        </p:txBody>
      </p:sp>
      <p:sp>
        <p:nvSpPr>
          <p:cNvPr id="3075" name="Rectangle 3"/>
          <p:cNvSpPr>
            <a:spLocks noGrp="1" noChangeArrowheads="1"/>
          </p:cNvSpPr>
          <p:nvPr>
            <p:ph type="subTitle" idx="1"/>
          </p:nvPr>
        </p:nvSpPr>
        <p:spPr>
          <a:xfrm>
            <a:off x="244475" y="3550024"/>
            <a:ext cx="8684371" cy="1703014"/>
          </a:xfrm>
          <a:noFill/>
          <a:ln w="9525">
            <a:noFill/>
            <a:miter lim="800000"/>
            <a:headEnd/>
            <a:tailEnd/>
          </a:ln>
        </p:spPr>
        <p:txBody>
          <a:bodyPr/>
          <a:lstStyle>
            <a:lvl1pPr marL="0" indent="0" algn="ctr">
              <a:lnSpc>
                <a:spcPct val="100000"/>
              </a:lnSpc>
              <a:buNone/>
              <a:defRPr lang="en-US" sz="2600" b="1" dirty="0">
                <a:latin typeface="+mn-lt"/>
                <a:ea typeface="ＭＳ Ｐゴシック" charset="-128"/>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305035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620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90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484095" y="1640262"/>
            <a:ext cx="4007224"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918" y="1640262"/>
            <a:ext cx="3980329"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561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1858963" y="6459538"/>
            <a:ext cx="54260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lnSpc>
                <a:spcPct val="90000"/>
              </a:lnSpc>
              <a:spcBef>
                <a:spcPct val="0"/>
              </a:spcBef>
              <a:spcAft>
                <a:spcPct val="0"/>
              </a:spcAft>
              <a:defRPr/>
            </a:pPr>
            <a:r>
              <a:rPr lang="en-US" sz="1100" smtClean="0">
                <a:solidFill>
                  <a:srgbClr val="000000"/>
                </a:solidFill>
                <a:cs typeface="Arial" charset="0"/>
              </a:rPr>
              <a:t> National Institutes of Health • U.S. Department of Health and Human Services</a:t>
            </a:r>
          </a:p>
        </p:txBody>
      </p:sp>
      <p:cxnSp>
        <p:nvCxnSpPr>
          <p:cNvPr id="6" name="Straight Connector 5"/>
          <p:cNvCxnSpPr/>
          <p:nvPr/>
        </p:nvCxnSpPr>
        <p:spPr>
          <a:xfrm>
            <a:off x="0" y="1152525"/>
            <a:ext cx="9144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475" y="239713"/>
            <a:ext cx="589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44475" y="1828800"/>
            <a:ext cx="8684372" cy="1492623"/>
          </a:xfrm>
          <a:noFill/>
          <a:ln w="9525">
            <a:noFill/>
            <a:miter lim="800000"/>
            <a:headEnd/>
            <a:tailEnd/>
          </a:ln>
        </p:spPr>
        <p:txBody>
          <a:bodyPr anchor="b"/>
          <a:lstStyle>
            <a:lvl1pPr algn="ctr">
              <a:defRPr lang="en-US" sz="4400">
                <a:latin typeface="+mj-lt"/>
              </a:defRPr>
            </a:lvl1pPr>
          </a:lstStyle>
          <a:p>
            <a:pPr lvl="0"/>
            <a:r>
              <a:rPr lang="en-US" dirty="0" smtClean="0"/>
              <a:t>Click to edit Master title style</a:t>
            </a:r>
            <a:endParaRPr lang="en-US" dirty="0"/>
          </a:p>
        </p:txBody>
      </p:sp>
      <p:sp>
        <p:nvSpPr>
          <p:cNvPr id="3075" name="Rectangle 3"/>
          <p:cNvSpPr>
            <a:spLocks noGrp="1" noChangeArrowheads="1"/>
          </p:cNvSpPr>
          <p:nvPr>
            <p:ph type="subTitle" idx="1"/>
          </p:nvPr>
        </p:nvSpPr>
        <p:spPr>
          <a:xfrm>
            <a:off x="244475" y="3550024"/>
            <a:ext cx="8684371" cy="1703014"/>
          </a:xfrm>
          <a:noFill/>
          <a:ln w="9525">
            <a:noFill/>
            <a:miter lim="800000"/>
            <a:headEnd/>
            <a:tailEnd/>
          </a:ln>
        </p:spPr>
        <p:txBody>
          <a:bodyPr/>
          <a:lstStyle>
            <a:lvl1pPr marL="0" indent="0" algn="ctr">
              <a:lnSpc>
                <a:spcPct val="100000"/>
              </a:lnSpc>
              <a:buNone/>
              <a:defRPr lang="en-US" sz="2600" b="1" dirty="0">
                <a:latin typeface="+mn-lt"/>
                <a:ea typeface="ＭＳ Ｐゴシック" charset="-128"/>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111497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1200"/>
              </a:spcBef>
              <a:defRPr sz="2400"/>
            </a:lvl1pPr>
            <a:lvl2pPr>
              <a:lnSpc>
                <a:spcPct val="90000"/>
              </a:lnSpc>
              <a:spcBef>
                <a:spcPts val="1200"/>
              </a:spcBef>
              <a:defRPr sz="2400"/>
            </a:lvl2pPr>
            <a:lvl3pPr>
              <a:lnSpc>
                <a:spcPct val="90000"/>
              </a:lnSpc>
              <a:spcBef>
                <a:spcPts val="1200"/>
              </a:spcBef>
              <a:defRPr sz="2400"/>
            </a:lvl3pPr>
            <a:lvl4pPr>
              <a:lnSpc>
                <a:spcPct val="90000"/>
              </a:lnSpc>
              <a:spcBef>
                <a:spcPts val="1200"/>
              </a:spcBef>
              <a:defRPr sz="2400"/>
            </a:lvl4pPr>
            <a:lvl5pPr>
              <a:lnSpc>
                <a:spcPct val="90000"/>
              </a:lnSpc>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811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42046" y="1600200"/>
            <a:ext cx="4276165" cy="4906926"/>
          </a:xfrm>
        </p:spPr>
        <p:txBody>
          <a:bodyPr/>
          <a:lstStyle>
            <a:lvl1pPr>
              <a:lnSpc>
                <a:spcPct val="90000"/>
              </a:lnSpc>
              <a:spcBef>
                <a:spcPts val="1200"/>
              </a:spcBef>
              <a:defRPr/>
            </a:lvl1pPr>
            <a:lvl2pPr>
              <a:lnSpc>
                <a:spcPct val="90000"/>
              </a:lnSpc>
              <a:spcBef>
                <a:spcPts val="1200"/>
              </a:spcBef>
              <a:defRPr/>
            </a:lvl2pPr>
            <a:lvl3pPr>
              <a:lnSpc>
                <a:spcPct val="90000"/>
              </a:lnSpc>
              <a:spcBef>
                <a:spcPts val="1200"/>
              </a:spcBef>
              <a:defRPr/>
            </a:lvl3pPr>
            <a:lvl4pPr>
              <a:lnSpc>
                <a:spcPct val="90000"/>
              </a:lnSpc>
              <a:spcBef>
                <a:spcPts val="1200"/>
              </a:spcBef>
              <a:defRPr/>
            </a:lvl4pPr>
            <a:lvl5pPr>
              <a:lnSpc>
                <a:spcPct val="90000"/>
              </a:lnSpc>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0"/>
          </p:nvPr>
        </p:nvSpPr>
        <p:spPr>
          <a:xfrm>
            <a:off x="4652682" y="1612900"/>
            <a:ext cx="4276165" cy="4894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504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7009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96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484095" y="1640262"/>
            <a:ext cx="4007224"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918" y="1640262"/>
            <a:ext cx="3980329"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039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1200"/>
              </a:spcBef>
              <a:defRPr sz="2400"/>
            </a:lvl1pPr>
            <a:lvl2pPr>
              <a:lnSpc>
                <a:spcPct val="90000"/>
              </a:lnSpc>
              <a:spcBef>
                <a:spcPts val="1200"/>
              </a:spcBef>
              <a:defRPr sz="2400"/>
            </a:lvl2pPr>
            <a:lvl3pPr>
              <a:lnSpc>
                <a:spcPct val="90000"/>
              </a:lnSpc>
              <a:spcBef>
                <a:spcPts val="1200"/>
              </a:spcBef>
              <a:defRPr sz="2400"/>
            </a:lvl3pPr>
            <a:lvl4pPr>
              <a:lnSpc>
                <a:spcPct val="90000"/>
              </a:lnSpc>
              <a:spcBef>
                <a:spcPts val="1200"/>
              </a:spcBef>
              <a:defRPr sz="2400"/>
            </a:lvl4pPr>
            <a:lvl5pPr>
              <a:lnSpc>
                <a:spcPct val="90000"/>
              </a:lnSpc>
              <a:spcBef>
                <a:spcPts val="12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677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42046" y="1600200"/>
            <a:ext cx="4276165" cy="4906926"/>
          </a:xfrm>
        </p:spPr>
        <p:txBody>
          <a:bodyPr/>
          <a:lstStyle>
            <a:lvl1pPr>
              <a:lnSpc>
                <a:spcPct val="90000"/>
              </a:lnSpc>
              <a:spcBef>
                <a:spcPts val="1200"/>
              </a:spcBef>
              <a:defRPr/>
            </a:lvl1pPr>
            <a:lvl2pPr>
              <a:lnSpc>
                <a:spcPct val="90000"/>
              </a:lnSpc>
              <a:spcBef>
                <a:spcPts val="1200"/>
              </a:spcBef>
              <a:defRPr/>
            </a:lvl2pPr>
            <a:lvl3pPr>
              <a:lnSpc>
                <a:spcPct val="90000"/>
              </a:lnSpc>
              <a:spcBef>
                <a:spcPts val="1200"/>
              </a:spcBef>
              <a:defRPr/>
            </a:lvl3pPr>
            <a:lvl4pPr>
              <a:lnSpc>
                <a:spcPct val="90000"/>
              </a:lnSpc>
              <a:spcBef>
                <a:spcPts val="1200"/>
              </a:spcBef>
              <a:defRPr/>
            </a:lvl4pPr>
            <a:lvl5pPr>
              <a:lnSpc>
                <a:spcPct val="90000"/>
              </a:lnSpc>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0"/>
          </p:nvPr>
        </p:nvSpPr>
        <p:spPr>
          <a:xfrm>
            <a:off x="4652682" y="1612900"/>
            <a:ext cx="4276165" cy="4894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30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113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9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p:cNvSpPr txBox="1">
            <a:spLocks noChangeArrowheads="1"/>
          </p:cNvSpPr>
          <p:nvPr/>
        </p:nvSpPr>
        <p:spPr bwMode="auto">
          <a:xfrm>
            <a:off x="1858963" y="6459538"/>
            <a:ext cx="54260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lnSpc>
                <a:spcPct val="90000"/>
              </a:lnSpc>
              <a:spcBef>
                <a:spcPct val="0"/>
              </a:spcBef>
              <a:spcAft>
                <a:spcPct val="0"/>
              </a:spcAft>
              <a:defRPr/>
            </a:pPr>
            <a:r>
              <a:rPr lang="en-US" sz="1100" smtClean="0">
                <a:solidFill>
                  <a:srgbClr val="000000"/>
                </a:solidFill>
                <a:cs typeface="Arial" charset="0"/>
              </a:rPr>
              <a:t> National Institutes of Health • U.S. Department of Health and Human Services</a:t>
            </a:r>
          </a:p>
        </p:txBody>
      </p:sp>
      <p:cxnSp>
        <p:nvCxnSpPr>
          <p:cNvPr id="6" name="Straight Connector 5"/>
          <p:cNvCxnSpPr/>
          <p:nvPr/>
        </p:nvCxnSpPr>
        <p:spPr>
          <a:xfrm>
            <a:off x="0" y="1152525"/>
            <a:ext cx="9144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2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475" y="239713"/>
            <a:ext cx="589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44475" y="1828800"/>
            <a:ext cx="8684372" cy="1492623"/>
          </a:xfrm>
          <a:noFill/>
          <a:ln w="9525">
            <a:noFill/>
            <a:miter lim="800000"/>
            <a:headEnd/>
            <a:tailEnd/>
          </a:ln>
        </p:spPr>
        <p:txBody>
          <a:bodyPr anchor="b"/>
          <a:lstStyle>
            <a:lvl1pPr algn="ctr">
              <a:defRPr lang="en-US" sz="4400">
                <a:latin typeface="+mj-lt"/>
              </a:defRPr>
            </a:lvl1pPr>
          </a:lstStyle>
          <a:p>
            <a:pPr lvl="0"/>
            <a:r>
              <a:rPr lang="en-US" smtClean="0"/>
              <a:t>Click to edit Master title style</a:t>
            </a:r>
            <a:endParaRPr lang="en-US" dirty="0"/>
          </a:p>
        </p:txBody>
      </p:sp>
      <p:sp>
        <p:nvSpPr>
          <p:cNvPr id="3075" name="Rectangle 3"/>
          <p:cNvSpPr>
            <a:spLocks noGrp="1" noChangeArrowheads="1"/>
          </p:cNvSpPr>
          <p:nvPr>
            <p:ph type="subTitle" idx="1"/>
          </p:nvPr>
        </p:nvSpPr>
        <p:spPr>
          <a:xfrm>
            <a:off x="244475" y="3550024"/>
            <a:ext cx="8684371" cy="1703014"/>
          </a:xfrm>
          <a:noFill/>
          <a:ln w="9525">
            <a:noFill/>
            <a:miter lim="800000"/>
            <a:headEnd/>
            <a:tailEnd/>
          </a:ln>
        </p:spPr>
        <p:txBody>
          <a:bodyPr/>
          <a:lstStyle>
            <a:lvl1pPr marL="0" indent="0" algn="ctr">
              <a:lnSpc>
                <a:spcPct val="100000"/>
              </a:lnSpc>
              <a:buNone/>
              <a:defRPr lang="en-US" sz="2600" b="1" dirty="0">
                <a:latin typeface="+mn-lt"/>
                <a:ea typeface="ＭＳ Ｐゴシック" charset="-128"/>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297556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1200"/>
              </a:spcBef>
              <a:defRPr sz="2400"/>
            </a:lvl1pPr>
            <a:lvl2pPr>
              <a:lnSpc>
                <a:spcPct val="90000"/>
              </a:lnSpc>
              <a:spcBef>
                <a:spcPts val="1200"/>
              </a:spcBef>
              <a:defRPr sz="2400"/>
            </a:lvl2pPr>
            <a:lvl3pPr>
              <a:lnSpc>
                <a:spcPct val="90000"/>
              </a:lnSpc>
              <a:spcBef>
                <a:spcPts val="1200"/>
              </a:spcBef>
              <a:defRPr sz="2400"/>
            </a:lvl3pPr>
            <a:lvl4pPr>
              <a:lnSpc>
                <a:spcPct val="90000"/>
              </a:lnSpc>
              <a:spcBef>
                <a:spcPts val="1200"/>
              </a:spcBef>
              <a:defRPr sz="2400"/>
            </a:lvl4pPr>
            <a:lvl5pPr>
              <a:lnSpc>
                <a:spcPct val="90000"/>
              </a:lnSpc>
              <a:spcBef>
                <a:spcPts val="12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93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42047" y="2057400"/>
            <a:ext cx="8686800" cy="4416426"/>
          </a:xfrm>
        </p:spPr>
        <p:txBody>
          <a:bodyPr/>
          <a:lstStyle>
            <a:lvl1pPr>
              <a:lnSpc>
                <a:spcPct val="90000"/>
              </a:lnSpc>
              <a:spcBef>
                <a:spcPts val="1200"/>
              </a:spcBef>
              <a:defRPr sz="2400"/>
            </a:lvl1pPr>
            <a:lvl2pPr>
              <a:lnSpc>
                <a:spcPct val="90000"/>
              </a:lnSpc>
              <a:spcBef>
                <a:spcPts val="1200"/>
              </a:spcBef>
              <a:defRPr sz="2400"/>
            </a:lvl2pPr>
            <a:lvl3pPr>
              <a:lnSpc>
                <a:spcPct val="90000"/>
              </a:lnSpc>
              <a:spcBef>
                <a:spcPts val="1200"/>
              </a:spcBef>
              <a:defRPr sz="2400"/>
            </a:lvl3pPr>
            <a:lvl4pPr>
              <a:lnSpc>
                <a:spcPct val="90000"/>
              </a:lnSpc>
              <a:spcBef>
                <a:spcPts val="1200"/>
              </a:spcBef>
              <a:defRPr sz="2400"/>
            </a:lvl4pPr>
            <a:lvl5pPr>
              <a:lnSpc>
                <a:spcPct val="90000"/>
              </a:lnSpc>
              <a:spcBef>
                <a:spcPts val="12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242047" y="1506538"/>
            <a:ext cx="8686800" cy="469900"/>
          </a:xfrm>
        </p:spPr>
        <p:txBody>
          <a:bodyPr/>
          <a:lstStyle>
            <a:lvl1pPr marL="0" indent="0">
              <a:buNone/>
              <a:defRPr sz="2800" b="1">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31534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42046" y="1600200"/>
            <a:ext cx="4276165" cy="4906926"/>
          </a:xfrm>
        </p:spPr>
        <p:txBody>
          <a:bodyPr/>
          <a:lstStyle>
            <a:lvl1pPr>
              <a:lnSpc>
                <a:spcPct val="90000"/>
              </a:lnSpc>
              <a:spcBef>
                <a:spcPts val="1200"/>
              </a:spcBef>
              <a:defRPr/>
            </a:lvl1pPr>
            <a:lvl2pPr>
              <a:lnSpc>
                <a:spcPct val="90000"/>
              </a:lnSpc>
              <a:spcBef>
                <a:spcPts val="1200"/>
              </a:spcBef>
              <a:defRPr/>
            </a:lvl2pPr>
            <a:lvl3pPr>
              <a:lnSpc>
                <a:spcPct val="90000"/>
              </a:lnSpc>
              <a:spcBef>
                <a:spcPts val="1200"/>
              </a:spcBef>
              <a:defRPr/>
            </a:lvl3pPr>
            <a:lvl4pPr>
              <a:lnSpc>
                <a:spcPct val="90000"/>
              </a:lnSpc>
              <a:spcBef>
                <a:spcPts val="1200"/>
              </a:spcBef>
              <a:defRPr/>
            </a:lvl4pPr>
            <a:lvl5pPr>
              <a:lnSpc>
                <a:spcPct val="90000"/>
              </a:lnSpc>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0"/>
          </p:nvPr>
        </p:nvSpPr>
        <p:spPr>
          <a:xfrm>
            <a:off x="4652682" y="1612900"/>
            <a:ext cx="4276165" cy="4894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998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2047" y="914400"/>
            <a:ext cx="8686800" cy="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42047" y="1600200"/>
            <a:ext cx="8686800" cy="48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768350"/>
            <a:ext cx="9144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31"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88" y="123825"/>
            <a:ext cx="44529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92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sldNum="0" hdr="0" ftr="0"/>
  <p:txStyles>
    <p:titleStyle>
      <a:lvl1pPr algn="l" rtl="0" eaLnBrk="1" fontAlgn="base" hangingPunct="1">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cs typeface="ＭＳ Ｐゴシック" pitchFamily="-112" charset="-128"/>
        </a:defRPr>
      </a:lvl1pPr>
      <a:lvl2pPr marL="576263" indent="-23653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2pPr>
      <a:lvl3pPr marL="857250" indent="-1666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3pPr>
      <a:lvl4pPr marL="1139825" indent="-16827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4pPr>
      <a:lvl5pPr marL="1433513" indent="-1793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2047" y="914400"/>
            <a:ext cx="8686800" cy="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42047" y="1600200"/>
            <a:ext cx="8686800" cy="48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8" name="Picture 1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768350"/>
            <a:ext cx="9144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29363" y="6456363"/>
            <a:ext cx="2814637" cy="401637"/>
          </a:xfrm>
          <a:prstGeom prst="rect">
            <a:avLst/>
          </a:prstGeom>
          <a:noFill/>
        </p:spPr>
        <p:txBody>
          <a:bodyPr wrap="none" rIns="137160" bIns="91440" anchor="b">
            <a:spAutoFit/>
          </a:bodyPr>
          <a:lstStyle/>
          <a:p>
            <a:pPr algn="r" fontAlgn="base">
              <a:lnSpc>
                <a:spcPct val="90000"/>
              </a:lnSpc>
              <a:spcBef>
                <a:spcPct val="0"/>
              </a:spcBef>
              <a:spcAft>
                <a:spcPct val="0"/>
              </a:spcAft>
              <a:defRPr/>
            </a:pPr>
            <a:r>
              <a:rPr lang="en-US" sz="950" dirty="0">
                <a:solidFill>
                  <a:srgbClr val="000000">
                    <a:lumMod val="65000"/>
                    <a:lumOff val="35000"/>
                  </a:srgbClr>
                </a:solidFill>
                <a:latin typeface="Arial" charset="0"/>
                <a:ea typeface="MS PGothic" pitchFamily="34" charset="-128"/>
                <a:cs typeface="Arial" charset="0"/>
              </a:rPr>
              <a:t>National Institutes of Health</a:t>
            </a:r>
          </a:p>
          <a:p>
            <a:pPr algn="r" fontAlgn="base">
              <a:lnSpc>
                <a:spcPct val="90000"/>
              </a:lnSpc>
              <a:spcBef>
                <a:spcPct val="0"/>
              </a:spcBef>
              <a:spcAft>
                <a:spcPct val="0"/>
              </a:spcAft>
              <a:defRPr/>
            </a:pPr>
            <a:r>
              <a:rPr lang="en-US" sz="950" dirty="0">
                <a:solidFill>
                  <a:srgbClr val="000000">
                    <a:lumMod val="65000"/>
                    <a:lumOff val="35000"/>
                  </a:srgbClr>
                </a:solidFill>
                <a:latin typeface="Arial" charset="0"/>
                <a:ea typeface="MS PGothic" pitchFamily="34" charset="-128"/>
                <a:cs typeface="Arial" charset="0"/>
              </a:rPr>
              <a:t>U.S. Department of Health and Human Services</a:t>
            </a:r>
          </a:p>
        </p:txBody>
      </p:sp>
      <p:pic>
        <p:nvPicPr>
          <p:cNvPr id="1031" name="Picture 2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1288" y="123825"/>
            <a:ext cx="44529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0117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cs typeface="ＭＳ Ｐゴシック" pitchFamily="-112" charset="-128"/>
        </a:defRPr>
      </a:lvl1pPr>
      <a:lvl2pPr marL="576263" indent="-23653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2pPr>
      <a:lvl3pPr marL="857250" indent="-1666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3pPr>
      <a:lvl4pPr marL="1139825" indent="-16827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4pPr>
      <a:lvl5pPr marL="1433513" indent="-1793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2047" y="914400"/>
            <a:ext cx="8686800" cy="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42047" y="1600200"/>
            <a:ext cx="8686800" cy="48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768350"/>
            <a:ext cx="9144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31" name="Picture 2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1288" y="123825"/>
            <a:ext cx="44529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603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cs typeface="ＭＳ Ｐゴシック" pitchFamily="-112" charset="-128"/>
        </a:defRPr>
      </a:lvl1pPr>
      <a:lvl2pPr marL="576263" indent="-23653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2pPr>
      <a:lvl3pPr marL="857250" indent="-1666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3pPr>
      <a:lvl4pPr marL="1139825" indent="-16827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4pPr>
      <a:lvl5pPr marL="1433513" indent="-1793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475" y="2241177"/>
            <a:ext cx="8684372" cy="1492623"/>
          </a:xfrm>
        </p:spPr>
        <p:txBody>
          <a:bodyPr/>
          <a:lstStyle/>
          <a:p>
            <a:r>
              <a:rPr lang="en-US" sz="2800" dirty="0">
                <a:latin typeface="Arial" panose="020B0604020202020204" pitchFamily="34" charset="0"/>
                <a:cs typeface="Arial" panose="020B0604020202020204" pitchFamily="34" charset="0"/>
              </a:rPr>
              <a:t>Integrating Data from Multidisciplinary Research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Session </a:t>
            </a:r>
            <a:r>
              <a:rPr lang="en-US" sz="2800" dirty="0" smtClean="0">
                <a:latin typeface="Arial" panose="020B0604020202020204" pitchFamily="34" charset="0"/>
                <a:cs typeface="Arial" panose="020B0604020202020204" pitchFamily="34" charset="0"/>
              </a:rPr>
              <a:t>III – Establishing Infrastructure for Data Integration</a:t>
            </a: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44475" y="4038600"/>
            <a:ext cx="8684371" cy="1703014"/>
          </a:xfrm>
        </p:spPr>
        <p:txBody>
          <a:bodyPr/>
          <a:lstStyle/>
          <a:p>
            <a:pPr algn="l">
              <a:lnSpc>
                <a:spcPct val="120000"/>
              </a:lnSpc>
              <a:spcBef>
                <a:spcPct val="0"/>
              </a:spcBef>
              <a:spcAft>
                <a:spcPts val="600"/>
              </a:spcAft>
            </a:pPr>
            <a:r>
              <a:rPr lang="en-US" sz="2400" b="0" dirty="0">
                <a:solidFill>
                  <a:schemeClr val="tx2"/>
                </a:solidFill>
                <a:latin typeface="Arial" panose="020B0604020202020204" pitchFamily="34" charset="0"/>
                <a:ea typeface="ＭＳ Ｐゴシック" pitchFamily="34" charset="-128"/>
                <a:cs typeface="Arial" panose="020B0604020202020204" pitchFamily="34" charset="0"/>
              </a:rPr>
              <a:t>William A. Suk, Ph.D., M.P.H.</a:t>
            </a:r>
          </a:p>
          <a:p>
            <a:pPr algn="l">
              <a:lnSpc>
                <a:spcPct val="120000"/>
              </a:lnSpc>
              <a:spcBef>
                <a:spcPct val="0"/>
              </a:spcBef>
              <a:spcAft>
                <a:spcPts val="600"/>
              </a:spcAft>
            </a:pPr>
            <a:r>
              <a:rPr lang="en-US" sz="2000" b="0" dirty="0">
                <a:latin typeface="Arial" panose="020B0604020202020204" pitchFamily="34" charset="0"/>
                <a:ea typeface="ＭＳ Ｐゴシック" pitchFamily="34" charset="-128"/>
                <a:cs typeface="Arial" panose="020B0604020202020204" pitchFamily="34" charset="0"/>
              </a:rPr>
              <a:t>Director, Superfund Research Program</a:t>
            </a:r>
          </a:p>
          <a:p>
            <a:pPr algn="l">
              <a:lnSpc>
                <a:spcPct val="120000"/>
              </a:lnSpc>
              <a:spcBef>
                <a:spcPct val="0"/>
              </a:spcBef>
              <a:spcAft>
                <a:spcPts val="600"/>
              </a:spcAft>
            </a:pPr>
            <a:r>
              <a:rPr lang="en-US" sz="2000" b="0" smtClean="0">
                <a:latin typeface="Arial" panose="020B0604020202020204" pitchFamily="34" charset="0"/>
                <a:ea typeface="ＭＳ Ｐゴシック" pitchFamily="34" charset="-128"/>
                <a:cs typeface="Arial" panose="020B0604020202020204" pitchFamily="34" charset="0"/>
              </a:rPr>
              <a:t>Chief, </a:t>
            </a:r>
            <a:r>
              <a:rPr lang="en-US" sz="2000" b="0" dirty="0" smtClean="0">
                <a:latin typeface="Arial" panose="020B0604020202020204" pitchFamily="34" charset="0"/>
                <a:ea typeface="ＭＳ Ｐゴシック" pitchFamily="34" charset="-128"/>
                <a:cs typeface="Arial" panose="020B0604020202020204" pitchFamily="34" charset="0"/>
              </a:rPr>
              <a:t>Hazardous Substances Research Branch</a:t>
            </a:r>
            <a:endParaRPr lang="en-US" sz="2000" b="0" dirty="0">
              <a:latin typeface="Arial" panose="020B0604020202020204" pitchFamily="34" charset="0"/>
              <a:ea typeface="ＭＳ Ｐゴシック" pitchFamily="34" charset="-128"/>
              <a:cs typeface="Arial" panose="020B0604020202020204" pitchFamily="34" charset="0"/>
            </a:endParaRPr>
          </a:p>
          <a:p>
            <a:pPr algn="l">
              <a:lnSpc>
                <a:spcPct val="120000"/>
              </a:lnSpc>
              <a:spcBef>
                <a:spcPct val="0"/>
              </a:spcBef>
              <a:spcAft>
                <a:spcPts val="600"/>
              </a:spcAft>
            </a:pPr>
            <a:r>
              <a:rPr lang="en-US" sz="2000" b="0" dirty="0">
                <a:latin typeface="Arial" panose="020B0604020202020204" pitchFamily="34" charset="0"/>
                <a:ea typeface="ＭＳ Ｐゴシック" pitchFamily="34" charset="-128"/>
                <a:cs typeface="Arial" panose="020B0604020202020204" pitchFamily="34" charset="0"/>
              </a:rPr>
              <a:t>Division of Extramural Research and Training</a:t>
            </a:r>
            <a:br>
              <a:rPr lang="en-US" sz="2000" b="0" dirty="0">
                <a:latin typeface="Arial" panose="020B0604020202020204" pitchFamily="34" charset="0"/>
                <a:ea typeface="ＭＳ Ｐゴシック" pitchFamily="34" charset="-128"/>
                <a:cs typeface="Arial" panose="020B0604020202020204" pitchFamily="34" charset="0"/>
              </a:rPr>
            </a:br>
            <a:r>
              <a:rPr lang="en-US" sz="2000" b="0" dirty="0">
                <a:latin typeface="Arial" panose="020B0604020202020204" pitchFamily="34" charset="0"/>
                <a:ea typeface="ＭＳ Ｐゴシック" pitchFamily="34" charset="-128"/>
                <a:cs typeface="Arial" panose="020B0604020202020204" pitchFamily="34" charset="0"/>
              </a:rPr>
              <a:t>National Institute of Environmental Health Sciences</a:t>
            </a:r>
          </a:p>
          <a:p>
            <a:endParaRPr lang="en-US" sz="2400" dirty="0"/>
          </a:p>
        </p:txBody>
      </p:sp>
    </p:spTree>
    <p:extLst>
      <p:ext uri="{BB962C8B-B14F-4D97-AF65-F5344CB8AC3E}">
        <p14:creationId xmlns:p14="http://schemas.microsoft.com/office/powerpoint/2010/main" val="281782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759" y="1416426"/>
            <a:ext cx="8420388" cy="488576"/>
          </a:xfrm>
        </p:spPr>
        <p:txBody>
          <a:bodyPr/>
          <a:lstStyle/>
          <a:p>
            <a:r>
              <a:rPr lang="en-US" sz="2400" dirty="0" smtClean="0">
                <a:solidFill>
                  <a:schemeClr val="accent1">
                    <a:lumMod val="75000"/>
                  </a:schemeClr>
                </a:solidFill>
                <a:latin typeface="Calibri" panose="020F0502020204030204" pitchFamily="34" charset="0"/>
              </a:rPr>
              <a:t>Children’s Health Exposure Analysis Resource (CHEAR)</a:t>
            </a:r>
            <a:endParaRPr lang="en-US" sz="2400" dirty="0">
              <a:solidFill>
                <a:schemeClr val="accent1">
                  <a:lumMod val="75000"/>
                </a:schemeClr>
              </a:solidFill>
              <a:latin typeface="Calibri" panose="020F0502020204030204" pitchFamily="34" charset="0"/>
            </a:endParaRPr>
          </a:p>
        </p:txBody>
      </p:sp>
      <p:sp>
        <p:nvSpPr>
          <p:cNvPr id="4" name="Title 1"/>
          <p:cNvSpPr txBox="1">
            <a:spLocks/>
          </p:cNvSpPr>
          <p:nvPr/>
        </p:nvSpPr>
        <p:spPr bwMode="auto">
          <a:xfrm>
            <a:off x="495759" y="914400"/>
            <a:ext cx="8420388" cy="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a:lstStyle>
          <a:p>
            <a:r>
              <a:rPr lang="en-US" kern="0" dirty="0" smtClean="0">
                <a:solidFill>
                  <a:srgbClr val="134679"/>
                </a:solidFill>
              </a:rPr>
              <a:t>New Resource for Exposome Research</a:t>
            </a:r>
            <a:endParaRPr lang="en-US" kern="0" dirty="0">
              <a:solidFill>
                <a:srgbClr val="13467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438400"/>
            <a:ext cx="9017000" cy="407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82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7506" y="920376"/>
            <a:ext cx="8691153" cy="578224"/>
          </a:xfrm>
        </p:spPr>
        <p:txBody>
          <a:bodyPr/>
          <a:lstStyle/>
          <a:p>
            <a:r>
              <a:rPr lang="en-US" sz="2400" dirty="0" smtClean="0">
                <a:latin typeface="Calibri" panose="020F0502020204030204" pitchFamily="34" charset="0"/>
              </a:rPr>
              <a:t>The Children’s </a:t>
            </a:r>
            <a:r>
              <a:rPr lang="en-US" sz="2400" dirty="0">
                <a:latin typeface="Calibri" panose="020F0502020204030204" pitchFamily="34" charset="0"/>
              </a:rPr>
              <a:t>Health Exposure Analysis Resource (CHEAR)</a:t>
            </a:r>
          </a:p>
        </p:txBody>
      </p:sp>
      <p:sp>
        <p:nvSpPr>
          <p:cNvPr id="4" name="Content Placeholder 2"/>
          <p:cNvSpPr txBox="1">
            <a:spLocks/>
          </p:cNvSpPr>
          <p:nvPr/>
        </p:nvSpPr>
        <p:spPr>
          <a:xfrm>
            <a:off x="356260" y="1448130"/>
            <a:ext cx="8680863" cy="503547"/>
          </a:xfrm>
          <a:prstGeom prst="rect">
            <a:avLst/>
          </a:prstGeom>
        </p:spPr>
        <p:txBody>
          <a:bodyPr/>
          <a:lstStyle>
            <a:lvl1pPr marL="225413" indent="-225413" algn="l" rtl="0" eaLnBrk="1" fontAlgn="base" hangingPunct="1">
              <a:lnSpc>
                <a:spcPct val="95000"/>
              </a:lnSpc>
              <a:spcBef>
                <a:spcPct val="70000"/>
              </a:spcBef>
              <a:spcAft>
                <a:spcPct val="0"/>
              </a:spcAft>
              <a:buClr>
                <a:schemeClr val="tx2"/>
              </a:buClr>
              <a:buChar char="•"/>
              <a:defRPr sz="2300">
                <a:solidFill>
                  <a:schemeClr val="tx1"/>
                </a:solidFill>
                <a:latin typeface="+mn-lt"/>
                <a:ea typeface="MS PGothic" pitchFamily="34" charset="-128"/>
                <a:cs typeface="ＭＳ Ｐゴシック" pitchFamily="-112" charset="-128"/>
              </a:defRPr>
            </a:lvl1pPr>
            <a:lvl2pPr marL="576233" indent="-236526" algn="l" rtl="0" eaLnBrk="1" fontAlgn="base" hangingPunct="1">
              <a:lnSpc>
                <a:spcPct val="95000"/>
              </a:lnSpc>
              <a:spcBef>
                <a:spcPct val="70000"/>
              </a:spcBef>
              <a:spcAft>
                <a:spcPct val="0"/>
              </a:spcAft>
              <a:buClr>
                <a:schemeClr val="tx2"/>
              </a:buClr>
              <a:buChar char="–"/>
              <a:defRPr sz="2100">
                <a:solidFill>
                  <a:schemeClr val="tx1"/>
                </a:solidFill>
                <a:latin typeface="+mn-lt"/>
                <a:ea typeface="MS PGothic" pitchFamily="34" charset="-128"/>
              </a:defRPr>
            </a:lvl2pPr>
            <a:lvl3pPr marL="857206" indent="-166680"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3pPr>
            <a:lvl4pPr marL="1139767" indent="-168267"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4pPr>
            <a:lvl5pPr marL="1433440" indent="-179379"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5pPr>
            <a:lvl6pPr marL="189061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793"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4970"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14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pPr marL="0" indent="0">
              <a:spcBef>
                <a:spcPts val="1200"/>
              </a:spcBef>
              <a:buClr>
                <a:srgbClr val="134679"/>
              </a:buClr>
              <a:buFontTx/>
              <a:buNone/>
            </a:pPr>
            <a:r>
              <a:rPr lang="en-US" sz="2200" b="1" kern="0" dirty="0" smtClean="0">
                <a:solidFill>
                  <a:srgbClr val="000000"/>
                </a:solidFill>
              </a:rPr>
              <a:t>1. National </a:t>
            </a:r>
            <a:r>
              <a:rPr lang="en-US" sz="2200" b="1" kern="0" dirty="0">
                <a:solidFill>
                  <a:srgbClr val="000000"/>
                </a:solidFill>
              </a:rPr>
              <a:t>Exposure Assessment </a:t>
            </a:r>
            <a:r>
              <a:rPr lang="en-US" sz="2200" b="1" kern="0" dirty="0" smtClean="0">
                <a:solidFill>
                  <a:srgbClr val="000000"/>
                </a:solidFill>
              </a:rPr>
              <a:t>Laboratory Network</a:t>
            </a:r>
            <a:endParaRPr lang="en-US" sz="2200" kern="0" dirty="0" smtClean="0">
              <a:solidFill>
                <a:srgbClr val="000000"/>
              </a:solidFill>
            </a:endParaRPr>
          </a:p>
        </p:txBody>
      </p:sp>
      <p:graphicFrame>
        <p:nvGraphicFramePr>
          <p:cNvPr id="6" name="Table 5"/>
          <p:cNvGraphicFramePr>
            <a:graphicFrameLocks noGrp="1"/>
          </p:cNvGraphicFramePr>
          <p:nvPr>
            <p:extLst/>
          </p:nvPr>
        </p:nvGraphicFramePr>
        <p:xfrm>
          <a:off x="356261" y="2060699"/>
          <a:ext cx="2149433" cy="3995717"/>
        </p:xfrm>
        <a:graphic>
          <a:graphicData uri="http://schemas.openxmlformats.org/drawingml/2006/table">
            <a:tbl>
              <a:tblPr/>
              <a:tblGrid>
                <a:gridCol w="2149433"/>
              </a:tblGrid>
              <a:tr h="504371">
                <a:tc>
                  <a:txBody>
                    <a:bodyPr/>
                    <a:lstStyle/>
                    <a:p>
                      <a:pPr algn="l" fontAlgn="ctr"/>
                      <a:r>
                        <a:rPr lang="en-US" sz="1600" b="1" dirty="0" smtClean="0">
                          <a:solidFill>
                            <a:srgbClr val="FFFFFF"/>
                          </a:solidFill>
                          <a:effectLst/>
                          <a:latin typeface="+mn-lt"/>
                        </a:rPr>
                        <a:t>Institution and PI</a:t>
                      </a:r>
                      <a:endParaRPr lang="en-US" sz="1600" b="1" dirty="0">
                        <a:solidFill>
                          <a:srgbClr val="FFFFFF"/>
                        </a:solidFill>
                        <a:effectLst/>
                        <a:latin typeface="+mn-lt"/>
                      </a:endParaRPr>
                    </a:p>
                  </a:txBody>
                  <a:tcPr marL="64723" marR="64723" marT="48542" marB="48542"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427BAD"/>
                    </a:solidFill>
                  </a:tcPr>
                </a:tc>
              </a:tr>
              <a:tr h="531522">
                <a:tc>
                  <a:txBody>
                    <a:bodyPr/>
                    <a:lstStyle/>
                    <a:p>
                      <a:pPr algn="l" fontAlgn="ctr"/>
                      <a:r>
                        <a:rPr lang="en-US" sz="1400" b="1" dirty="0">
                          <a:effectLst/>
                          <a:latin typeface="+mn-lt"/>
                        </a:rPr>
                        <a:t>Emory </a:t>
                      </a:r>
                      <a:r>
                        <a:rPr lang="en-US" sz="1400" b="1" dirty="0" smtClean="0">
                          <a:effectLst/>
                          <a:latin typeface="+mn-lt"/>
                        </a:rPr>
                        <a:t>University</a:t>
                      </a:r>
                    </a:p>
                    <a:p>
                      <a:pPr algn="l" fontAlgn="ctr"/>
                      <a:r>
                        <a:rPr lang="en-US" sz="1400" b="0" dirty="0" smtClean="0">
                          <a:effectLst/>
                          <a:latin typeface="+mn-lt"/>
                        </a:rPr>
                        <a:t>PI: Gary Miller</a:t>
                      </a:r>
                    </a:p>
                  </a:txBody>
                  <a:tcPr marL="64723" marR="64723" marT="48542" marB="48542">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531522">
                <a:tc>
                  <a:txBody>
                    <a:bodyPr/>
                    <a:lstStyle/>
                    <a:p>
                      <a:pPr algn="l" fontAlgn="ctr"/>
                      <a:r>
                        <a:rPr lang="en-US" sz="1400" b="1" dirty="0">
                          <a:effectLst/>
                          <a:latin typeface="+mn-lt"/>
                        </a:rPr>
                        <a:t>ICAHN School of Medicine at Mount </a:t>
                      </a:r>
                      <a:r>
                        <a:rPr lang="en-US" sz="1400" b="1" dirty="0" smtClean="0">
                          <a:effectLst/>
                          <a:latin typeface="+mn-lt"/>
                        </a:rPr>
                        <a:t>Sinai</a:t>
                      </a:r>
                    </a:p>
                    <a:p>
                      <a:pPr algn="l" fontAlgn="ctr"/>
                      <a:r>
                        <a:rPr lang="en-US" sz="1400" b="0" dirty="0" smtClean="0">
                          <a:effectLst/>
                          <a:latin typeface="+mn-lt"/>
                        </a:rPr>
                        <a:t>PI: Robert Wright</a:t>
                      </a:r>
                      <a:endParaRPr lang="en-US" sz="1400" b="0" dirty="0">
                        <a:effectLst/>
                        <a:latin typeface="+mn-lt"/>
                      </a:endParaRPr>
                    </a:p>
                  </a:txBody>
                  <a:tcPr marL="64723" marR="64723" marT="48542" marB="48542">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531522">
                <a:tc>
                  <a:txBody>
                    <a:bodyPr/>
                    <a:lstStyle/>
                    <a:p>
                      <a:pPr algn="l" fontAlgn="ctr"/>
                      <a:r>
                        <a:rPr lang="en-US" sz="1400" b="1" dirty="0">
                          <a:effectLst/>
                          <a:latin typeface="+mn-lt"/>
                        </a:rPr>
                        <a:t>University of </a:t>
                      </a:r>
                      <a:r>
                        <a:rPr lang="en-US" sz="1400" b="1" dirty="0" smtClean="0">
                          <a:effectLst/>
                          <a:latin typeface="+mn-lt"/>
                        </a:rPr>
                        <a:t>Michigan</a:t>
                      </a:r>
                    </a:p>
                    <a:p>
                      <a:pPr algn="l" fontAlgn="ctr"/>
                      <a:r>
                        <a:rPr lang="en-US" sz="1400" b="0" dirty="0" smtClean="0">
                          <a:effectLst/>
                          <a:latin typeface="+mn-lt"/>
                        </a:rPr>
                        <a:t>PI: John Meeker</a:t>
                      </a:r>
                      <a:endParaRPr lang="en-US" sz="1400" b="0" dirty="0">
                        <a:effectLst/>
                        <a:latin typeface="+mn-lt"/>
                      </a:endParaRPr>
                    </a:p>
                  </a:txBody>
                  <a:tcPr marL="64723" marR="64723" marT="48542" marB="48542">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531522">
                <a:tc>
                  <a:txBody>
                    <a:bodyPr/>
                    <a:lstStyle/>
                    <a:p>
                      <a:pPr algn="l" fontAlgn="ctr"/>
                      <a:r>
                        <a:rPr lang="en-US" sz="1400" b="1" dirty="0">
                          <a:effectLst/>
                          <a:latin typeface="+mn-lt"/>
                        </a:rPr>
                        <a:t>University of </a:t>
                      </a:r>
                      <a:r>
                        <a:rPr lang="en-US" sz="1400" b="1" dirty="0" smtClean="0">
                          <a:effectLst/>
                          <a:latin typeface="+mn-lt"/>
                        </a:rPr>
                        <a:t>Minnesota</a:t>
                      </a:r>
                    </a:p>
                    <a:p>
                      <a:pPr algn="l" fontAlgn="ctr"/>
                      <a:r>
                        <a:rPr lang="en-US" sz="1400" b="0" dirty="0" smtClean="0">
                          <a:effectLst/>
                          <a:latin typeface="+mn-lt"/>
                        </a:rPr>
                        <a:t>PI: Lisa Patterson</a:t>
                      </a:r>
                      <a:endParaRPr lang="en-US" sz="1400" b="0" dirty="0">
                        <a:effectLst/>
                        <a:latin typeface="+mn-lt"/>
                      </a:endParaRPr>
                    </a:p>
                  </a:txBody>
                  <a:tcPr marL="64723" marR="64723" marT="48542" marB="48542">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531522">
                <a:tc>
                  <a:txBody>
                    <a:bodyPr/>
                    <a:lstStyle/>
                    <a:p>
                      <a:pPr algn="l" fontAlgn="ctr"/>
                      <a:r>
                        <a:rPr lang="en-US" sz="1400" b="1" dirty="0">
                          <a:effectLst/>
                          <a:latin typeface="+mn-lt"/>
                        </a:rPr>
                        <a:t>Wadsworth </a:t>
                      </a:r>
                      <a:r>
                        <a:rPr lang="en-US" sz="1400" b="1" dirty="0" smtClean="0">
                          <a:effectLst/>
                          <a:latin typeface="+mn-lt"/>
                        </a:rPr>
                        <a:t>Center</a:t>
                      </a:r>
                    </a:p>
                    <a:p>
                      <a:pPr algn="l" fontAlgn="ctr"/>
                      <a:r>
                        <a:rPr lang="en-US" sz="1400" b="0" dirty="0" smtClean="0">
                          <a:effectLst/>
                          <a:latin typeface="+mn-lt"/>
                        </a:rPr>
                        <a:t>PI: Kenneth Aldous</a:t>
                      </a:r>
                      <a:endParaRPr lang="en-US" sz="1400" b="0" dirty="0">
                        <a:effectLst/>
                        <a:latin typeface="+mn-lt"/>
                      </a:endParaRPr>
                    </a:p>
                  </a:txBody>
                  <a:tcPr marL="64723" marR="64723" marT="48542" marB="48542">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628094">
                <a:tc>
                  <a:txBody>
                    <a:bodyPr/>
                    <a:lstStyle/>
                    <a:p>
                      <a:pPr algn="l" fontAlgn="ctr"/>
                      <a:r>
                        <a:rPr lang="en-US" sz="1400" b="1" dirty="0" smtClean="0">
                          <a:effectLst/>
                          <a:latin typeface="+mn-lt"/>
                        </a:rPr>
                        <a:t>Research Triangle Institute</a:t>
                      </a:r>
                    </a:p>
                    <a:p>
                      <a:pPr algn="l" fontAlgn="ctr"/>
                      <a:r>
                        <a:rPr lang="en-US" sz="1400" b="0" dirty="0" smtClean="0">
                          <a:effectLst/>
                          <a:latin typeface="+mn-lt"/>
                        </a:rPr>
                        <a:t>PI: Timothy Fennell</a:t>
                      </a:r>
                    </a:p>
                  </a:txBody>
                  <a:tcPr marL="64723" marR="64723" marT="48542" marB="48542">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8" name="Rectangle 1"/>
          <p:cNvSpPr>
            <a:spLocks noChangeArrowheads="1"/>
          </p:cNvSpPr>
          <p:nvPr/>
        </p:nvSpPr>
        <p:spPr bwMode="auto">
          <a:xfrm>
            <a:off x="89535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en-US">
                <a:solidFill>
                  <a:srgbClr val="000000"/>
                </a:solidFill>
                <a:latin typeface="Arial" pitchFamily="34" charset="0"/>
                <a:ea typeface="MS PGothic" pitchFamily="34" charset="-128"/>
                <a:cs typeface="Arial" pitchFamily="34" charset="0"/>
              </a:rPr>
              <a:t/>
            </a:r>
            <a:br>
              <a:rPr lang="en-US" altLang="en-US">
                <a:solidFill>
                  <a:srgbClr val="000000"/>
                </a:solidFill>
                <a:latin typeface="Arial" pitchFamily="34" charset="0"/>
                <a:ea typeface="MS PGothic" pitchFamily="34" charset="-128"/>
                <a:cs typeface="Arial" pitchFamily="34" charset="0"/>
              </a:rPr>
            </a:br>
            <a:endParaRPr lang="en-US" altLang="en-US">
              <a:solidFill>
                <a:srgbClr val="000000"/>
              </a:solidFill>
              <a:latin typeface="Arial" pitchFamily="34" charset="0"/>
              <a:ea typeface="MS PGothic" pitchFamily="34" charset="-128"/>
              <a:cs typeface="Arial" pitchFamily="34" charset="0"/>
            </a:endParaRPr>
          </a:p>
        </p:txBody>
      </p:sp>
      <p:sp>
        <p:nvSpPr>
          <p:cNvPr id="2" name="TextBox 1"/>
          <p:cNvSpPr txBox="1"/>
          <p:nvPr/>
        </p:nvSpPr>
        <p:spPr>
          <a:xfrm>
            <a:off x="2673507" y="2055424"/>
            <a:ext cx="3547371" cy="3995966"/>
          </a:xfrm>
          <a:prstGeom prst="rect">
            <a:avLst/>
          </a:prstGeom>
          <a:noFill/>
          <a:ln w="19050">
            <a:solidFill>
              <a:schemeClr val="bg1">
                <a:lumMod val="65000"/>
              </a:schemeClr>
            </a:solidFill>
          </a:ln>
        </p:spPr>
        <p:txBody>
          <a:bodyPr wrap="square" rtlCol="0">
            <a:spAutoFit/>
          </a:bodyPr>
          <a:lstStyle/>
          <a:p>
            <a:pPr fontAlgn="base">
              <a:spcBef>
                <a:spcPct val="0"/>
              </a:spcBef>
              <a:spcAft>
                <a:spcPct val="0"/>
              </a:spcAft>
            </a:pPr>
            <a:r>
              <a:rPr lang="en-US" b="1" dirty="0">
                <a:solidFill>
                  <a:srgbClr val="134679"/>
                </a:solidFill>
                <a:ea typeface="MS PGothic" pitchFamily="34" charset="-128"/>
                <a:cs typeface="Arial" charset="0"/>
              </a:rPr>
              <a:t>Emphasis on Class Targets:</a:t>
            </a:r>
          </a:p>
          <a:p>
            <a:pPr fontAlgn="base">
              <a:spcBef>
                <a:spcPts val="100"/>
              </a:spcBef>
              <a:spcAft>
                <a:spcPct val="0"/>
              </a:spcAft>
            </a:pPr>
            <a:r>
              <a:rPr lang="en-US" sz="1600" dirty="0">
                <a:solidFill>
                  <a:srgbClr val="000000"/>
                </a:solidFill>
                <a:ea typeface="MS PGothic" pitchFamily="34" charset="-128"/>
                <a:cs typeface="Arial" charset="0"/>
              </a:rPr>
              <a:t>PAHs </a:t>
            </a:r>
          </a:p>
          <a:p>
            <a:pPr fontAlgn="base">
              <a:spcBef>
                <a:spcPts val="100"/>
              </a:spcBef>
              <a:spcAft>
                <a:spcPct val="0"/>
              </a:spcAft>
            </a:pPr>
            <a:r>
              <a:rPr lang="en-US" sz="1600" dirty="0">
                <a:solidFill>
                  <a:srgbClr val="000000"/>
                </a:solidFill>
                <a:ea typeface="MS PGothic" pitchFamily="34" charset="-128"/>
                <a:cs typeface="Arial" charset="0"/>
              </a:rPr>
              <a:t>Phenols and Parabens</a:t>
            </a:r>
          </a:p>
          <a:p>
            <a:pPr fontAlgn="base">
              <a:spcBef>
                <a:spcPts val="100"/>
              </a:spcBef>
              <a:spcAft>
                <a:spcPct val="0"/>
              </a:spcAft>
            </a:pPr>
            <a:r>
              <a:rPr lang="en-US" sz="1600" dirty="0">
                <a:solidFill>
                  <a:srgbClr val="000000"/>
                </a:solidFill>
                <a:ea typeface="MS PGothic" pitchFamily="34" charset="-128"/>
                <a:cs typeface="Arial" charset="0"/>
              </a:rPr>
              <a:t>Tobacco smoke markers</a:t>
            </a:r>
          </a:p>
          <a:p>
            <a:pPr fontAlgn="base">
              <a:spcBef>
                <a:spcPts val="100"/>
              </a:spcBef>
              <a:spcAft>
                <a:spcPct val="0"/>
              </a:spcAft>
            </a:pPr>
            <a:r>
              <a:rPr lang="en-US" sz="1600" dirty="0">
                <a:solidFill>
                  <a:srgbClr val="000000"/>
                </a:solidFill>
                <a:ea typeface="MS PGothic" pitchFamily="34" charset="-128"/>
                <a:cs typeface="Arial" charset="0"/>
              </a:rPr>
              <a:t>Phytoestrogens </a:t>
            </a:r>
          </a:p>
          <a:p>
            <a:pPr fontAlgn="base">
              <a:spcBef>
                <a:spcPts val="100"/>
              </a:spcBef>
              <a:spcAft>
                <a:spcPct val="0"/>
              </a:spcAft>
            </a:pPr>
            <a:r>
              <a:rPr lang="en-US" sz="1600" dirty="0">
                <a:solidFill>
                  <a:srgbClr val="000000"/>
                </a:solidFill>
                <a:ea typeface="MS PGothic" pitchFamily="34" charset="-128"/>
                <a:cs typeface="Arial" charset="0"/>
              </a:rPr>
              <a:t>Perfluorochemicals </a:t>
            </a:r>
          </a:p>
          <a:p>
            <a:pPr fontAlgn="base">
              <a:spcBef>
                <a:spcPts val="100"/>
              </a:spcBef>
              <a:spcAft>
                <a:spcPct val="0"/>
              </a:spcAft>
            </a:pPr>
            <a:r>
              <a:rPr lang="en-US" sz="1600" dirty="0">
                <a:solidFill>
                  <a:srgbClr val="000000"/>
                </a:solidFill>
                <a:ea typeface="MS PGothic" pitchFamily="34" charset="-128"/>
                <a:cs typeface="Arial" charset="0"/>
              </a:rPr>
              <a:t>Lipids </a:t>
            </a:r>
          </a:p>
          <a:p>
            <a:pPr fontAlgn="base">
              <a:spcBef>
                <a:spcPts val="100"/>
              </a:spcBef>
              <a:spcAft>
                <a:spcPct val="0"/>
              </a:spcAft>
            </a:pPr>
            <a:r>
              <a:rPr lang="en-US" sz="1600" dirty="0">
                <a:solidFill>
                  <a:srgbClr val="000000"/>
                </a:solidFill>
                <a:ea typeface="MS PGothic" pitchFamily="34" charset="-128"/>
                <a:cs typeface="Arial" charset="0"/>
              </a:rPr>
              <a:t>Vitamins </a:t>
            </a:r>
          </a:p>
          <a:p>
            <a:pPr fontAlgn="base">
              <a:spcBef>
                <a:spcPts val="100"/>
              </a:spcBef>
              <a:spcAft>
                <a:spcPct val="0"/>
              </a:spcAft>
            </a:pPr>
            <a:r>
              <a:rPr lang="en-US" sz="1600" dirty="0">
                <a:solidFill>
                  <a:srgbClr val="000000"/>
                </a:solidFill>
                <a:ea typeface="MS PGothic" pitchFamily="34" charset="-128"/>
                <a:cs typeface="Arial" charset="0"/>
              </a:rPr>
              <a:t>OP, OC, and other Pesticides </a:t>
            </a:r>
          </a:p>
          <a:p>
            <a:pPr fontAlgn="base">
              <a:spcBef>
                <a:spcPts val="100"/>
              </a:spcBef>
              <a:spcAft>
                <a:spcPct val="0"/>
              </a:spcAft>
            </a:pPr>
            <a:r>
              <a:rPr lang="en-US" sz="1600" dirty="0">
                <a:solidFill>
                  <a:srgbClr val="000000"/>
                </a:solidFill>
                <a:ea typeface="MS PGothic" pitchFamily="34" charset="-128"/>
                <a:cs typeface="Arial" charset="0"/>
              </a:rPr>
              <a:t>Phthalates </a:t>
            </a:r>
          </a:p>
          <a:p>
            <a:pPr fontAlgn="base">
              <a:spcBef>
                <a:spcPts val="100"/>
              </a:spcBef>
              <a:spcAft>
                <a:spcPct val="0"/>
              </a:spcAft>
            </a:pPr>
            <a:r>
              <a:rPr lang="en-US" sz="1600" dirty="0">
                <a:solidFill>
                  <a:srgbClr val="000000"/>
                </a:solidFill>
                <a:ea typeface="MS PGothic" pitchFamily="34" charset="-128"/>
                <a:cs typeface="Arial" charset="0"/>
              </a:rPr>
              <a:t>Flame retardants </a:t>
            </a:r>
          </a:p>
          <a:p>
            <a:pPr fontAlgn="base">
              <a:spcBef>
                <a:spcPts val="100"/>
              </a:spcBef>
              <a:spcAft>
                <a:spcPct val="0"/>
              </a:spcAft>
            </a:pPr>
            <a:r>
              <a:rPr lang="en-US" sz="1600" dirty="0">
                <a:solidFill>
                  <a:srgbClr val="000000"/>
                </a:solidFill>
                <a:ea typeface="MS PGothic" pitchFamily="34" charset="-128"/>
                <a:cs typeface="Arial" charset="0"/>
              </a:rPr>
              <a:t>PCBs</a:t>
            </a:r>
          </a:p>
          <a:p>
            <a:pPr fontAlgn="base">
              <a:spcBef>
                <a:spcPts val="100"/>
              </a:spcBef>
              <a:spcAft>
                <a:spcPct val="0"/>
              </a:spcAft>
            </a:pPr>
            <a:r>
              <a:rPr lang="en-US" sz="1600" dirty="0">
                <a:solidFill>
                  <a:srgbClr val="000000"/>
                </a:solidFill>
                <a:ea typeface="MS PGothic" pitchFamily="34" charset="-128"/>
                <a:cs typeface="Arial" charset="0"/>
              </a:rPr>
              <a:t>Hormone panel VOCs</a:t>
            </a:r>
          </a:p>
          <a:p>
            <a:pPr fontAlgn="base">
              <a:spcBef>
                <a:spcPts val="100"/>
              </a:spcBef>
              <a:spcAft>
                <a:spcPct val="0"/>
              </a:spcAft>
            </a:pPr>
            <a:r>
              <a:rPr lang="en-US" sz="1600" dirty="0">
                <a:solidFill>
                  <a:srgbClr val="000000"/>
                </a:solidFill>
                <a:ea typeface="MS PGothic" pitchFamily="34" charset="-128"/>
                <a:cs typeface="Arial" charset="0"/>
              </a:rPr>
              <a:t>Various therapeutics </a:t>
            </a:r>
          </a:p>
          <a:p>
            <a:pPr fontAlgn="base">
              <a:spcBef>
                <a:spcPts val="100"/>
              </a:spcBef>
              <a:spcAft>
                <a:spcPct val="0"/>
              </a:spcAft>
            </a:pPr>
            <a:r>
              <a:rPr lang="en-US" sz="1600" dirty="0">
                <a:solidFill>
                  <a:srgbClr val="000000"/>
                </a:solidFill>
                <a:ea typeface="MS PGothic" pitchFamily="34" charset="-128"/>
                <a:cs typeface="Arial" charset="0"/>
              </a:rPr>
              <a:t>Nutritional indicators and dietary factors</a:t>
            </a:r>
          </a:p>
        </p:txBody>
      </p:sp>
      <p:sp>
        <p:nvSpPr>
          <p:cNvPr id="7" name="TextBox 6"/>
          <p:cNvSpPr txBox="1"/>
          <p:nvPr/>
        </p:nvSpPr>
        <p:spPr>
          <a:xfrm>
            <a:off x="6412675" y="2081072"/>
            <a:ext cx="2446317" cy="3754874"/>
          </a:xfrm>
          <a:prstGeom prst="rect">
            <a:avLst/>
          </a:prstGeom>
          <a:noFill/>
          <a:ln w="19050">
            <a:solidFill>
              <a:schemeClr val="bg1">
                <a:lumMod val="65000"/>
              </a:schemeClr>
            </a:solidFill>
          </a:ln>
        </p:spPr>
        <p:txBody>
          <a:bodyPr wrap="square" rtlCol="0">
            <a:spAutoFit/>
          </a:bodyPr>
          <a:lstStyle/>
          <a:p>
            <a:pPr fontAlgn="base">
              <a:spcBef>
                <a:spcPct val="0"/>
              </a:spcBef>
              <a:spcAft>
                <a:spcPct val="0"/>
              </a:spcAft>
            </a:pPr>
            <a:r>
              <a:rPr lang="en-US" sz="1400" b="1" dirty="0">
                <a:solidFill>
                  <a:srgbClr val="134679"/>
                </a:solidFill>
                <a:ea typeface="MS PGothic" pitchFamily="34" charset="-128"/>
                <a:cs typeface="Arial" charset="0"/>
              </a:rPr>
              <a:t>Untargeted Analysis: </a:t>
            </a:r>
            <a:r>
              <a:rPr lang="en-US" sz="1400" dirty="0">
                <a:solidFill>
                  <a:srgbClr val="000000"/>
                </a:solidFill>
                <a:ea typeface="MS PGothic" pitchFamily="34" charset="-128"/>
                <a:cs typeface="Arial" charset="0"/>
              </a:rPr>
              <a:t>measurement of large sets of analytes simultaneously to allow unbiased association between exposure and biological response.</a:t>
            </a:r>
          </a:p>
          <a:p>
            <a:pPr fontAlgn="base">
              <a:spcBef>
                <a:spcPct val="0"/>
              </a:spcBef>
              <a:spcAft>
                <a:spcPct val="0"/>
              </a:spcAft>
            </a:pPr>
            <a:r>
              <a:rPr lang="en-US" sz="1400" b="1" dirty="0">
                <a:solidFill>
                  <a:srgbClr val="134679"/>
                </a:solidFill>
                <a:ea typeface="MS PGothic" pitchFamily="34" charset="-128"/>
                <a:cs typeface="Arial" charset="0"/>
              </a:rPr>
              <a:t>Biological Response Indicators: </a:t>
            </a:r>
            <a:r>
              <a:rPr lang="en-US" sz="1400" dirty="0">
                <a:solidFill>
                  <a:srgbClr val="000000"/>
                </a:solidFill>
                <a:ea typeface="MS PGothic" pitchFamily="34" charset="-128"/>
                <a:cs typeface="Arial" charset="0"/>
              </a:rPr>
              <a:t>measurement of integrated, functional measures of individual response to environmental stressors, using established markers.</a:t>
            </a:r>
          </a:p>
          <a:p>
            <a:pPr fontAlgn="base">
              <a:spcBef>
                <a:spcPct val="0"/>
              </a:spcBef>
              <a:spcAft>
                <a:spcPct val="0"/>
              </a:spcAft>
            </a:pPr>
            <a:r>
              <a:rPr lang="en-US" sz="1400" b="1" dirty="0">
                <a:solidFill>
                  <a:srgbClr val="134679"/>
                </a:solidFill>
                <a:ea typeface="MS PGothic" pitchFamily="34" charset="-128"/>
                <a:cs typeface="Arial" charset="0"/>
              </a:rPr>
              <a:t>Developmental Core: </a:t>
            </a:r>
            <a:r>
              <a:rPr lang="en-US" sz="1400" dirty="0">
                <a:solidFill>
                  <a:srgbClr val="000000"/>
                </a:solidFill>
                <a:ea typeface="MS PGothic" pitchFamily="34" charset="-128"/>
                <a:cs typeface="Arial" charset="0"/>
              </a:rPr>
              <a:t>development and validation of new methods for future analytic services.</a:t>
            </a:r>
          </a:p>
        </p:txBody>
      </p:sp>
    </p:spTree>
    <p:extLst>
      <p:ext uri="{BB962C8B-B14F-4D97-AF65-F5344CB8AC3E}">
        <p14:creationId xmlns:p14="http://schemas.microsoft.com/office/powerpoint/2010/main" val="346126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8"/>
          <p:cNvSpPr txBox="1">
            <a:spLocks/>
          </p:cNvSpPr>
          <p:nvPr/>
        </p:nvSpPr>
        <p:spPr>
          <a:xfrm>
            <a:off x="501883" y="5027470"/>
            <a:ext cx="7700615" cy="1582015"/>
          </a:xfrm>
          <a:custGeom>
            <a:avLst/>
            <a:gdLst>
              <a:gd name="connsiteX0" fmla="*/ 0 w 8077200"/>
              <a:gd name="connsiteY0" fmla="*/ 0 h 4148282"/>
              <a:gd name="connsiteX1" fmla="*/ 8077200 w 8077200"/>
              <a:gd name="connsiteY1" fmla="*/ 0 h 4148282"/>
              <a:gd name="connsiteX2" fmla="*/ 8077200 w 8077200"/>
              <a:gd name="connsiteY2" fmla="*/ 4148282 h 4148282"/>
              <a:gd name="connsiteX3" fmla="*/ 0 w 8077200"/>
              <a:gd name="connsiteY3" fmla="*/ 4148282 h 4148282"/>
              <a:gd name="connsiteX4" fmla="*/ 0 w 8077200"/>
              <a:gd name="connsiteY4" fmla="*/ 0 h 4148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4148282">
                <a:moveTo>
                  <a:pt x="0" y="0"/>
                </a:moveTo>
                <a:lnTo>
                  <a:pt x="8077200" y="0"/>
                </a:lnTo>
                <a:lnTo>
                  <a:pt x="8077200" y="4148282"/>
                </a:lnTo>
                <a:lnTo>
                  <a:pt x="0" y="4148282"/>
                </a:lnTo>
                <a:lnTo>
                  <a:pt x="0" y="0"/>
                </a:lnTo>
                <a:close/>
              </a:path>
            </a:pathLst>
          </a:custGeom>
        </p:spPr>
        <p:txBody>
          <a:bodyPr/>
          <a:lstStyle/>
          <a:p>
            <a:pPr fontAlgn="base">
              <a:lnSpc>
                <a:spcPct val="95000"/>
              </a:lnSpc>
              <a:spcBef>
                <a:spcPts val="2352"/>
              </a:spcBef>
              <a:spcAft>
                <a:spcPct val="0"/>
              </a:spcAft>
              <a:defRPr/>
            </a:pPr>
            <a:endParaRPr lang="en-US" sz="2800" dirty="0">
              <a:solidFill>
                <a:srgbClr val="134679"/>
              </a:solidFill>
              <a:ea typeface="MS PGothic" pitchFamily="34" charset="-128"/>
              <a:cs typeface="Arial" charset="0"/>
            </a:endParaRPr>
          </a:p>
        </p:txBody>
      </p:sp>
      <p:sp>
        <p:nvSpPr>
          <p:cNvPr id="3" name="Title 1"/>
          <p:cNvSpPr>
            <a:spLocks noGrp="1"/>
          </p:cNvSpPr>
          <p:nvPr>
            <p:ph type="title"/>
          </p:nvPr>
        </p:nvSpPr>
        <p:spPr>
          <a:xfrm>
            <a:off x="152400" y="833455"/>
            <a:ext cx="8915400" cy="578224"/>
          </a:xfrm>
        </p:spPr>
        <p:txBody>
          <a:bodyPr/>
          <a:lstStyle/>
          <a:p>
            <a:r>
              <a:rPr lang="en-US" sz="2400" dirty="0" smtClean="0">
                <a:latin typeface="Calibri" panose="020F0502020204030204" pitchFamily="34" charset="0"/>
              </a:rPr>
              <a:t>The Children’s </a:t>
            </a:r>
            <a:r>
              <a:rPr lang="en-US" sz="2400" dirty="0">
                <a:latin typeface="Calibri" panose="020F0502020204030204" pitchFamily="34" charset="0"/>
              </a:rPr>
              <a:t>Health Exposure Analysis Resource (CHEAR)</a:t>
            </a:r>
          </a:p>
        </p:txBody>
      </p:sp>
      <p:sp>
        <p:nvSpPr>
          <p:cNvPr id="4" name="Content Placeholder 2"/>
          <p:cNvSpPr txBox="1">
            <a:spLocks/>
          </p:cNvSpPr>
          <p:nvPr/>
        </p:nvSpPr>
        <p:spPr>
          <a:xfrm>
            <a:off x="152400" y="1411679"/>
            <a:ext cx="8915601" cy="442356"/>
          </a:xfrm>
          <a:prstGeom prst="rect">
            <a:avLst/>
          </a:prstGeom>
        </p:spPr>
        <p:txBody>
          <a:bodyPr/>
          <a:lstStyle>
            <a:lvl1pPr marL="225413" indent="-225413" algn="l" rtl="0" eaLnBrk="1" fontAlgn="base" hangingPunct="1">
              <a:lnSpc>
                <a:spcPct val="95000"/>
              </a:lnSpc>
              <a:spcBef>
                <a:spcPct val="70000"/>
              </a:spcBef>
              <a:spcAft>
                <a:spcPct val="0"/>
              </a:spcAft>
              <a:buClr>
                <a:schemeClr val="tx2"/>
              </a:buClr>
              <a:buChar char="•"/>
              <a:defRPr sz="2300">
                <a:solidFill>
                  <a:schemeClr val="tx1"/>
                </a:solidFill>
                <a:latin typeface="+mn-lt"/>
                <a:ea typeface="MS PGothic" pitchFamily="34" charset="-128"/>
                <a:cs typeface="ＭＳ Ｐゴシック" pitchFamily="-112" charset="-128"/>
              </a:defRPr>
            </a:lvl1pPr>
            <a:lvl2pPr marL="576233" indent="-236526" algn="l" rtl="0" eaLnBrk="1" fontAlgn="base" hangingPunct="1">
              <a:lnSpc>
                <a:spcPct val="95000"/>
              </a:lnSpc>
              <a:spcBef>
                <a:spcPct val="70000"/>
              </a:spcBef>
              <a:spcAft>
                <a:spcPct val="0"/>
              </a:spcAft>
              <a:buClr>
                <a:schemeClr val="tx2"/>
              </a:buClr>
              <a:buChar char="–"/>
              <a:defRPr sz="2100">
                <a:solidFill>
                  <a:schemeClr val="tx1"/>
                </a:solidFill>
                <a:latin typeface="+mn-lt"/>
                <a:ea typeface="MS PGothic" pitchFamily="34" charset="-128"/>
              </a:defRPr>
            </a:lvl2pPr>
            <a:lvl3pPr marL="857206" indent="-166680"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3pPr>
            <a:lvl4pPr marL="1139767" indent="-168267"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4pPr>
            <a:lvl5pPr marL="1433440" indent="-179379"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5pPr>
            <a:lvl6pPr marL="189061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793"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4970"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14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pPr marL="0" indent="0">
              <a:spcBef>
                <a:spcPts val="1200"/>
              </a:spcBef>
              <a:buClr>
                <a:srgbClr val="134679"/>
              </a:buClr>
              <a:buFontTx/>
              <a:buNone/>
            </a:pPr>
            <a:r>
              <a:rPr lang="en-US" sz="2200" b="1" kern="0" dirty="0" smtClean="0">
                <a:solidFill>
                  <a:srgbClr val="000000"/>
                </a:solidFill>
              </a:rPr>
              <a:t>2. Data Repository, Analysis, and Science Center</a:t>
            </a:r>
            <a:endParaRPr lang="en-US" sz="2200" kern="0" dirty="0" smtClean="0">
              <a:solidFill>
                <a:srgbClr val="000000"/>
              </a:solidFill>
            </a:endParaRPr>
          </a:p>
        </p:txBody>
      </p:sp>
      <p:graphicFrame>
        <p:nvGraphicFramePr>
          <p:cNvPr id="2" name="Table 1"/>
          <p:cNvGraphicFramePr>
            <a:graphicFrameLocks noGrp="1"/>
          </p:cNvGraphicFramePr>
          <p:nvPr>
            <p:extLst/>
          </p:nvPr>
        </p:nvGraphicFramePr>
        <p:xfrm>
          <a:off x="152400" y="1854035"/>
          <a:ext cx="8686800" cy="2118360"/>
        </p:xfrm>
        <a:graphic>
          <a:graphicData uri="http://schemas.openxmlformats.org/drawingml/2006/table">
            <a:tbl>
              <a:tblPr/>
              <a:tblGrid>
                <a:gridCol w="2637732"/>
                <a:gridCol w="6049068"/>
              </a:tblGrid>
              <a:tr h="0">
                <a:tc>
                  <a:txBody>
                    <a:bodyPr/>
                    <a:lstStyle/>
                    <a:p>
                      <a:pPr algn="l" fontAlgn="ctr"/>
                      <a:r>
                        <a:rPr lang="en-US" sz="1600" b="1" dirty="0">
                          <a:solidFill>
                            <a:srgbClr val="FFFFFF"/>
                          </a:solidFill>
                          <a:effectLst/>
                          <a:latin typeface="inherit"/>
                        </a:rPr>
                        <a:t>Institution</a:t>
                      </a:r>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427BAD"/>
                    </a:solidFill>
                  </a:tcPr>
                </a:tc>
                <a:tc>
                  <a:txBody>
                    <a:bodyPr/>
                    <a:lstStyle/>
                    <a:p>
                      <a:pPr algn="l" fontAlgn="ctr"/>
                      <a:r>
                        <a:rPr lang="en-US" sz="1600" b="1" dirty="0" smtClean="0">
                          <a:solidFill>
                            <a:srgbClr val="FFFFFF"/>
                          </a:solidFill>
                          <a:effectLst/>
                          <a:latin typeface="inherit"/>
                        </a:rPr>
                        <a:t>Purpose</a:t>
                      </a:r>
                      <a:endParaRPr lang="en-US" sz="1600" b="1" dirty="0">
                        <a:solidFill>
                          <a:srgbClr val="FFFFFF"/>
                        </a:solidFill>
                        <a:effectLst/>
                        <a:latin typeface="inherit"/>
                      </a:endParaRPr>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427BAD"/>
                    </a:solidFill>
                  </a:tcPr>
                </a:tc>
              </a:tr>
              <a:tr h="0">
                <a:tc>
                  <a:txBody>
                    <a:bodyPr/>
                    <a:lstStyle/>
                    <a:p>
                      <a:pPr algn="l" fontAlgn="ctr"/>
                      <a:r>
                        <a:rPr lang="en-US" sz="1600" b="0" dirty="0">
                          <a:effectLst/>
                          <a:latin typeface="inherit"/>
                        </a:rPr>
                        <a:t>ICAHN School of Medicine at Mt. </a:t>
                      </a:r>
                      <a:r>
                        <a:rPr lang="en-US" sz="1600" b="0" dirty="0" smtClean="0">
                          <a:effectLst/>
                          <a:latin typeface="inherit"/>
                        </a:rPr>
                        <a:t>Sinai</a:t>
                      </a:r>
                    </a:p>
                    <a:p>
                      <a:pPr algn="l" fontAlgn="ctr"/>
                      <a:endParaRPr lang="en-US" sz="1600" b="0" dirty="0" smtClean="0">
                        <a:effectLst/>
                        <a:latin typeface="inherit"/>
                      </a:endParaRPr>
                    </a:p>
                    <a:p>
                      <a:pPr algn="l" fontAlgn="ctr"/>
                      <a:r>
                        <a:rPr lang="en-US" sz="1600" b="0" dirty="0" smtClean="0">
                          <a:effectLst/>
                          <a:latin typeface="inherit"/>
                        </a:rPr>
                        <a:t>PI: Susan Teitelbaum</a:t>
                      </a:r>
                      <a:r>
                        <a:rPr lang="en-US" sz="1600" b="0" baseline="0" dirty="0" smtClean="0">
                          <a:effectLst/>
                          <a:latin typeface="inherit"/>
                        </a:rPr>
                        <a:t> </a:t>
                      </a:r>
                      <a:endParaRPr lang="en-US" sz="1600" b="0" dirty="0" smtClean="0">
                        <a:effectLst/>
                        <a:latin typeface="inherit"/>
                      </a:endParaRPr>
                    </a:p>
                    <a:p>
                      <a:pPr algn="l" fontAlgn="ctr"/>
                      <a:endParaRPr lang="en-US" sz="1600" b="0" dirty="0">
                        <a:effectLst/>
                        <a:latin typeface="inherit"/>
                      </a:endParaRPr>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marL="285750" indent="-285750" algn="l" fontAlgn="ctr">
                        <a:buFont typeface="Arial" panose="020B0604020202020204" pitchFamily="34" charset="0"/>
                        <a:buChar char="•"/>
                      </a:pPr>
                      <a:r>
                        <a:rPr lang="en-US" dirty="0" smtClean="0"/>
                        <a:t>Manage a repository for all data  </a:t>
                      </a:r>
                    </a:p>
                    <a:p>
                      <a:pPr marL="285750" indent="-285750" algn="l" fontAlgn="ctr">
                        <a:buFont typeface="Arial" panose="020B0604020202020204" pitchFamily="34" charset="0"/>
                        <a:buChar char="•"/>
                      </a:pPr>
                      <a:r>
                        <a:rPr lang="en-US" dirty="0" smtClean="0"/>
                        <a:t>Provide data analytics tools and expert support</a:t>
                      </a:r>
                      <a:r>
                        <a:rPr lang="en-US" baseline="0" dirty="0" smtClean="0"/>
                        <a:t> </a:t>
                      </a:r>
                      <a:r>
                        <a:rPr lang="en-US" dirty="0" smtClean="0"/>
                        <a:t>for statistical analysis and interpretation</a:t>
                      </a:r>
                    </a:p>
                    <a:p>
                      <a:pPr marL="285750" indent="-285750" algn="l" fontAlgn="ctr">
                        <a:buFont typeface="Arial" panose="020B0604020202020204" pitchFamily="34" charset="0"/>
                        <a:buChar char="•"/>
                      </a:pPr>
                      <a:r>
                        <a:rPr lang="en-US" dirty="0" smtClean="0"/>
                        <a:t>Develop data science resources by identifying and implementing existing data and metadata standards to support an infrastructure</a:t>
                      </a:r>
                      <a:r>
                        <a:rPr lang="en-US" baseline="0" dirty="0" smtClean="0"/>
                        <a:t> </a:t>
                      </a:r>
                      <a:r>
                        <a:rPr lang="en-US" dirty="0" smtClean="0"/>
                        <a:t>for the exposure community</a:t>
                      </a:r>
                      <a:endParaRPr lang="en-US" dirty="0"/>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nvPr>
        </p:nvGraphicFramePr>
        <p:xfrm>
          <a:off x="152400" y="4773902"/>
          <a:ext cx="8686800" cy="1496193"/>
        </p:xfrm>
        <a:graphic>
          <a:graphicData uri="http://schemas.openxmlformats.org/drawingml/2006/table">
            <a:tbl>
              <a:tblPr/>
              <a:tblGrid>
                <a:gridCol w="2590800"/>
                <a:gridCol w="6096000"/>
              </a:tblGrid>
              <a:tr h="406533">
                <a:tc>
                  <a:txBody>
                    <a:bodyPr/>
                    <a:lstStyle/>
                    <a:p>
                      <a:pPr algn="l" fontAlgn="ctr"/>
                      <a:r>
                        <a:rPr lang="en-US" sz="1600" b="1" dirty="0" smtClean="0">
                          <a:solidFill>
                            <a:srgbClr val="FFFFFF"/>
                          </a:solidFill>
                          <a:effectLst/>
                          <a:latin typeface="inherit"/>
                        </a:rPr>
                        <a:t>Institution</a:t>
                      </a:r>
                      <a:endParaRPr lang="en-US" sz="1600" b="1" dirty="0">
                        <a:solidFill>
                          <a:srgbClr val="FFFFFF"/>
                        </a:solidFill>
                        <a:effectLst/>
                        <a:latin typeface="inherit"/>
                      </a:endParaRPr>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427BAD"/>
                    </a:solidFill>
                  </a:tcPr>
                </a:tc>
                <a:tc>
                  <a:txBody>
                    <a:bodyPr/>
                    <a:lstStyle/>
                    <a:p>
                      <a:pPr algn="l" fontAlgn="ctr"/>
                      <a:r>
                        <a:rPr lang="en-US" sz="1600" b="1" dirty="0" smtClean="0">
                          <a:solidFill>
                            <a:srgbClr val="FFFFFF"/>
                          </a:solidFill>
                          <a:effectLst/>
                          <a:latin typeface="inherit"/>
                        </a:rPr>
                        <a:t>Purpose</a:t>
                      </a:r>
                      <a:endParaRPr lang="en-US" sz="1600" b="1" dirty="0">
                        <a:solidFill>
                          <a:srgbClr val="FFFFFF"/>
                        </a:solidFill>
                        <a:effectLst/>
                        <a:latin typeface="inherit"/>
                      </a:endParaRPr>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427BAD"/>
                    </a:solidFill>
                  </a:tcPr>
                </a:tc>
              </a:tr>
              <a:tr h="0">
                <a:tc>
                  <a:txBody>
                    <a:bodyPr/>
                    <a:lstStyle/>
                    <a:p>
                      <a:pPr algn="l" fontAlgn="ctr"/>
                      <a:r>
                        <a:rPr lang="en-US" sz="1600" b="0" dirty="0">
                          <a:effectLst/>
                          <a:latin typeface="inherit"/>
                        </a:rPr>
                        <a:t>Westat, Inc</a:t>
                      </a:r>
                      <a:r>
                        <a:rPr lang="en-US" sz="1600" b="0" dirty="0" smtClean="0">
                          <a:effectLst/>
                          <a:latin typeface="inherit"/>
                        </a:rPr>
                        <a:t>.</a:t>
                      </a:r>
                    </a:p>
                    <a:p>
                      <a:pPr algn="l" fontAlgn="ctr"/>
                      <a:endParaRPr lang="en-US" sz="1600" b="0" dirty="0" smtClean="0">
                        <a:effectLst/>
                        <a:latin typeface="inherit"/>
                      </a:endParaRPr>
                    </a:p>
                    <a:p>
                      <a:pPr algn="l" fontAlgn="ctr"/>
                      <a:r>
                        <a:rPr lang="en-US" sz="1600" b="0" dirty="0" smtClean="0">
                          <a:effectLst/>
                          <a:latin typeface="inherit"/>
                        </a:rPr>
                        <a:t>PI: Barbara O'Brien</a:t>
                      </a:r>
                    </a:p>
                    <a:p>
                      <a:pPr algn="l" fontAlgn="ctr"/>
                      <a:endParaRPr lang="en-US" sz="1600" b="0" dirty="0">
                        <a:effectLst/>
                        <a:latin typeface="inherit"/>
                      </a:endParaRPr>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l" fontAlgn="ctr"/>
                      <a:r>
                        <a:rPr lang="en-US" sz="1800" dirty="0" smtClean="0"/>
                        <a:t>Provide</a:t>
                      </a:r>
                      <a:r>
                        <a:rPr lang="en-US" sz="1800" baseline="0" dirty="0" smtClean="0"/>
                        <a:t> main access to CHEAR,</a:t>
                      </a:r>
                      <a:r>
                        <a:rPr lang="en-US" sz="1800" dirty="0" smtClean="0"/>
                        <a:t> an index of additional</a:t>
                      </a:r>
                      <a:r>
                        <a:rPr lang="en-US" sz="1800" baseline="0" dirty="0" smtClean="0"/>
                        <a:t> tools for </a:t>
                      </a:r>
                      <a:r>
                        <a:rPr lang="en-US" sz="1800" dirty="0" smtClean="0"/>
                        <a:t>analyses, and overall administrative management </a:t>
                      </a:r>
                      <a:endParaRPr lang="en-US" sz="1800" dirty="0"/>
                    </a:p>
                  </a:txBody>
                  <a:tcPr marL="76200" marR="76200" marT="57150" marB="57150" anchor="ctr">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7" name="Content Placeholder 2"/>
          <p:cNvSpPr txBox="1">
            <a:spLocks/>
          </p:cNvSpPr>
          <p:nvPr/>
        </p:nvSpPr>
        <p:spPr>
          <a:xfrm>
            <a:off x="152400" y="4266767"/>
            <a:ext cx="8686800" cy="507135"/>
          </a:xfrm>
          <a:prstGeom prst="rect">
            <a:avLst/>
          </a:prstGeom>
        </p:spPr>
        <p:txBody>
          <a:bodyPr/>
          <a:lstStyle>
            <a:lvl1pPr marL="225413" indent="-225413" algn="l" rtl="0" eaLnBrk="1" fontAlgn="base" hangingPunct="1">
              <a:lnSpc>
                <a:spcPct val="95000"/>
              </a:lnSpc>
              <a:spcBef>
                <a:spcPct val="70000"/>
              </a:spcBef>
              <a:spcAft>
                <a:spcPct val="0"/>
              </a:spcAft>
              <a:buClr>
                <a:schemeClr val="tx2"/>
              </a:buClr>
              <a:buChar char="•"/>
              <a:defRPr sz="2300">
                <a:solidFill>
                  <a:schemeClr val="tx1"/>
                </a:solidFill>
                <a:latin typeface="+mn-lt"/>
                <a:ea typeface="MS PGothic" pitchFamily="34" charset="-128"/>
                <a:cs typeface="ＭＳ Ｐゴシック" pitchFamily="-112" charset="-128"/>
              </a:defRPr>
            </a:lvl1pPr>
            <a:lvl2pPr marL="576233" indent="-236526" algn="l" rtl="0" eaLnBrk="1" fontAlgn="base" hangingPunct="1">
              <a:lnSpc>
                <a:spcPct val="95000"/>
              </a:lnSpc>
              <a:spcBef>
                <a:spcPct val="70000"/>
              </a:spcBef>
              <a:spcAft>
                <a:spcPct val="0"/>
              </a:spcAft>
              <a:buClr>
                <a:schemeClr val="tx2"/>
              </a:buClr>
              <a:buChar char="–"/>
              <a:defRPr sz="2100">
                <a:solidFill>
                  <a:schemeClr val="tx1"/>
                </a:solidFill>
                <a:latin typeface="+mn-lt"/>
                <a:ea typeface="MS PGothic" pitchFamily="34" charset="-128"/>
              </a:defRPr>
            </a:lvl2pPr>
            <a:lvl3pPr marL="857206" indent="-166680"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3pPr>
            <a:lvl4pPr marL="1139767" indent="-168267"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4pPr>
            <a:lvl5pPr marL="1433440" indent="-179379"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5pPr>
            <a:lvl6pPr marL="189061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793"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4970"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14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pPr marL="0" indent="0">
              <a:spcBef>
                <a:spcPts val="1200"/>
              </a:spcBef>
              <a:buClr>
                <a:srgbClr val="134679"/>
              </a:buClr>
              <a:buFontTx/>
              <a:buNone/>
            </a:pPr>
            <a:r>
              <a:rPr lang="en-US" sz="2200" b="1" kern="0" dirty="0" smtClean="0">
                <a:solidFill>
                  <a:srgbClr val="000000"/>
                </a:solidFill>
              </a:rPr>
              <a:t>3. Coordinating Center</a:t>
            </a:r>
            <a:endParaRPr lang="en-US" sz="2200" kern="0" dirty="0" smtClean="0">
              <a:solidFill>
                <a:srgbClr val="134679"/>
              </a:solidFill>
            </a:endParaRPr>
          </a:p>
        </p:txBody>
      </p:sp>
      <p:sp>
        <p:nvSpPr>
          <p:cNvPr id="6" name="Rectangle 5"/>
          <p:cNvSpPr/>
          <p:nvPr/>
        </p:nvSpPr>
        <p:spPr>
          <a:xfrm>
            <a:off x="76200" y="1371600"/>
            <a:ext cx="8839200" cy="285508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1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047" y="914400"/>
            <a:ext cx="8686800" cy="578224"/>
          </a:xfrm>
        </p:spPr>
        <p:txBody>
          <a:bodyPr/>
          <a:lstStyle/>
          <a:p>
            <a:r>
              <a:rPr lang="en-US" dirty="0" smtClean="0">
                <a:latin typeface="Calibri" panose="020F0502020204030204" pitchFamily="34" charset="0"/>
              </a:rPr>
              <a:t>Goals for CHEAR</a:t>
            </a:r>
            <a:endParaRPr lang="en-US" dirty="0">
              <a:latin typeface="Calibri" panose="020F0502020204030204" pitchFamily="34" charset="0"/>
            </a:endParaRPr>
          </a:p>
        </p:txBody>
      </p:sp>
      <p:sp>
        <p:nvSpPr>
          <p:cNvPr id="4" name="Content Placeholder 2"/>
          <p:cNvSpPr txBox="1">
            <a:spLocks/>
          </p:cNvSpPr>
          <p:nvPr/>
        </p:nvSpPr>
        <p:spPr>
          <a:xfrm>
            <a:off x="501883" y="1630496"/>
            <a:ext cx="8300593" cy="3244371"/>
          </a:xfrm>
          <a:prstGeom prst="rect">
            <a:avLst/>
          </a:prstGeom>
        </p:spPr>
        <p:txBody>
          <a:bodyPr/>
          <a:lstStyle>
            <a:lvl1pPr marL="225413" indent="-225413" algn="l" rtl="0" eaLnBrk="1" fontAlgn="base" hangingPunct="1">
              <a:lnSpc>
                <a:spcPct val="95000"/>
              </a:lnSpc>
              <a:spcBef>
                <a:spcPct val="70000"/>
              </a:spcBef>
              <a:spcAft>
                <a:spcPct val="0"/>
              </a:spcAft>
              <a:buClr>
                <a:schemeClr val="tx2"/>
              </a:buClr>
              <a:buChar char="•"/>
              <a:defRPr sz="2300">
                <a:solidFill>
                  <a:schemeClr val="tx1"/>
                </a:solidFill>
                <a:latin typeface="+mn-lt"/>
                <a:ea typeface="MS PGothic" pitchFamily="34" charset="-128"/>
                <a:cs typeface="ＭＳ Ｐゴシック" pitchFamily="-112" charset="-128"/>
              </a:defRPr>
            </a:lvl1pPr>
            <a:lvl2pPr marL="576233" indent="-236526" algn="l" rtl="0" eaLnBrk="1" fontAlgn="base" hangingPunct="1">
              <a:lnSpc>
                <a:spcPct val="95000"/>
              </a:lnSpc>
              <a:spcBef>
                <a:spcPct val="70000"/>
              </a:spcBef>
              <a:spcAft>
                <a:spcPct val="0"/>
              </a:spcAft>
              <a:buClr>
                <a:schemeClr val="tx2"/>
              </a:buClr>
              <a:buChar char="–"/>
              <a:defRPr sz="2100">
                <a:solidFill>
                  <a:schemeClr val="tx1"/>
                </a:solidFill>
                <a:latin typeface="+mn-lt"/>
                <a:ea typeface="MS PGothic" pitchFamily="34" charset="-128"/>
              </a:defRPr>
            </a:lvl2pPr>
            <a:lvl3pPr marL="857206" indent="-166680"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3pPr>
            <a:lvl4pPr marL="1139767" indent="-168267"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4pPr>
            <a:lvl5pPr marL="1433440" indent="-179379" algn="l" rtl="0" eaLnBrk="1" fontAlgn="base" hangingPunct="1">
              <a:lnSpc>
                <a:spcPct val="95000"/>
              </a:lnSpc>
              <a:spcBef>
                <a:spcPct val="70000"/>
              </a:spcBef>
              <a:spcAft>
                <a:spcPct val="0"/>
              </a:spcAft>
              <a:buClr>
                <a:schemeClr val="tx2"/>
              </a:buClr>
              <a:buChar char="•"/>
              <a:defRPr sz="1900">
                <a:solidFill>
                  <a:schemeClr val="tx1"/>
                </a:solidFill>
                <a:latin typeface="+mn-lt"/>
                <a:ea typeface="MS PGothic" pitchFamily="34" charset="-128"/>
              </a:defRPr>
            </a:lvl5pPr>
            <a:lvl6pPr marL="189061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793"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4970"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146" indent="-179379"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pPr>
              <a:spcBef>
                <a:spcPts val="0"/>
              </a:spcBef>
              <a:spcAft>
                <a:spcPts val="1200"/>
              </a:spcAft>
              <a:buClr>
                <a:srgbClr val="134679"/>
              </a:buClr>
            </a:pPr>
            <a:r>
              <a:rPr lang="en-US" sz="2400" kern="0" dirty="0" smtClean="0">
                <a:solidFill>
                  <a:srgbClr val="000000"/>
                </a:solidFill>
              </a:rPr>
              <a:t>Expand number of studies with environmental exposure analysis </a:t>
            </a:r>
          </a:p>
          <a:p>
            <a:pPr>
              <a:spcBef>
                <a:spcPts val="0"/>
              </a:spcBef>
              <a:spcAft>
                <a:spcPts val="1200"/>
              </a:spcAft>
              <a:buClr>
                <a:srgbClr val="134679"/>
              </a:buClr>
            </a:pPr>
            <a:r>
              <a:rPr lang="en-US" sz="2400" kern="0" dirty="0" smtClean="0">
                <a:solidFill>
                  <a:srgbClr val="000000"/>
                </a:solidFill>
              </a:rPr>
              <a:t>Implement exposome concept in children’s health studies</a:t>
            </a:r>
          </a:p>
          <a:p>
            <a:pPr>
              <a:spcBef>
                <a:spcPts val="0"/>
              </a:spcBef>
              <a:spcAft>
                <a:spcPts val="1200"/>
              </a:spcAft>
              <a:buClr>
                <a:srgbClr val="134679"/>
              </a:buClr>
            </a:pPr>
            <a:r>
              <a:rPr lang="en-US" sz="2400" kern="0" dirty="0" smtClean="0">
                <a:solidFill>
                  <a:srgbClr val="000000"/>
                </a:solidFill>
              </a:rPr>
              <a:t>Create a public resource of children’s exposures across the U.S.</a:t>
            </a:r>
          </a:p>
          <a:p>
            <a:pPr>
              <a:spcBef>
                <a:spcPts val="0"/>
              </a:spcBef>
              <a:spcAft>
                <a:spcPts val="1200"/>
              </a:spcAft>
              <a:buClr>
                <a:srgbClr val="134679"/>
              </a:buClr>
            </a:pPr>
            <a:r>
              <a:rPr lang="en-US" sz="2400" kern="0" dirty="0" smtClean="0">
                <a:solidFill>
                  <a:srgbClr val="000000"/>
                </a:solidFill>
              </a:rPr>
              <a:t>Develop data and metadata standards for the environmental health sciences community</a:t>
            </a:r>
            <a:endParaRPr lang="en-US" sz="2400" kern="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73" y="4670836"/>
            <a:ext cx="8454454" cy="1767694"/>
          </a:xfrm>
          <a:prstGeom prst="rect">
            <a:avLst/>
          </a:prstGeom>
        </p:spPr>
      </p:pic>
    </p:spTree>
    <p:extLst>
      <p:ext uri="{BB962C8B-B14F-4D97-AF65-F5344CB8AC3E}">
        <p14:creationId xmlns:p14="http://schemas.microsoft.com/office/powerpoint/2010/main" val="2010549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Big Data to Knowledge (BD2K) Initiative</a:t>
            </a:r>
            <a:endParaRPr lang="en-US" dirty="0"/>
          </a:p>
        </p:txBody>
      </p:sp>
      <p:sp>
        <p:nvSpPr>
          <p:cNvPr id="3" name="Content Placeholder 2"/>
          <p:cNvSpPr>
            <a:spLocks noGrp="1"/>
          </p:cNvSpPr>
          <p:nvPr>
            <p:ph idx="1"/>
          </p:nvPr>
        </p:nvSpPr>
        <p:spPr>
          <a:xfrm>
            <a:off x="304800" y="1676398"/>
            <a:ext cx="3733800" cy="4876801"/>
          </a:xfrm>
        </p:spPr>
        <p:txBody>
          <a:bodyPr/>
          <a:lstStyle/>
          <a:p>
            <a:pPr>
              <a:lnSpc>
                <a:spcPct val="100000"/>
              </a:lnSpc>
              <a:spcAft>
                <a:spcPts val="600"/>
              </a:spcAft>
            </a:pPr>
            <a:r>
              <a:rPr lang="en-US" sz="2500" dirty="0" smtClean="0"/>
              <a:t>Launched in 2012</a:t>
            </a:r>
          </a:p>
          <a:p>
            <a:pPr>
              <a:lnSpc>
                <a:spcPct val="100000"/>
              </a:lnSpc>
              <a:spcAft>
                <a:spcPts val="600"/>
              </a:spcAft>
            </a:pPr>
            <a:r>
              <a:rPr lang="en-US" sz="2500" dirty="0"/>
              <a:t>R</a:t>
            </a:r>
            <a:r>
              <a:rPr lang="en-US" sz="2500" dirty="0" smtClean="0"/>
              <a:t>esearch and development of innovative tools to maximize the integration of big data</a:t>
            </a:r>
            <a:r>
              <a:rPr lang="en-US" sz="2500" b="1" dirty="0" smtClean="0"/>
              <a:t> </a:t>
            </a:r>
            <a:r>
              <a:rPr lang="en-US" sz="2500" dirty="0" smtClean="0"/>
              <a:t>and data science into biomedical research </a:t>
            </a:r>
          </a:p>
          <a:p>
            <a:pPr>
              <a:lnSpc>
                <a:spcPct val="100000"/>
              </a:lnSpc>
              <a:spcAft>
                <a:spcPts val="600"/>
              </a:spcAft>
            </a:pPr>
            <a:r>
              <a:rPr lang="en-US" sz="2500" dirty="0"/>
              <a:t>Advance understanding of human health and disease</a:t>
            </a:r>
          </a:p>
          <a:p>
            <a:pPr>
              <a:lnSpc>
                <a:spcPct val="100000"/>
              </a:lnSpc>
              <a:spcAft>
                <a:spcPts val="1200"/>
              </a:spcAft>
            </a:pPr>
            <a:endParaRPr lang="en-US" sz="2500" dirty="0" smtClean="0"/>
          </a:p>
          <a:p>
            <a:pPr marL="0" indent="0">
              <a:buNone/>
            </a:pPr>
            <a:endParaRPr lang="en-US" dirty="0" smtClean="0"/>
          </a:p>
        </p:txBody>
      </p:sp>
      <p:grpSp>
        <p:nvGrpSpPr>
          <p:cNvPr id="40" name="Group 39"/>
          <p:cNvGrpSpPr/>
          <p:nvPr/>
        </p:nvGrpSpPr>
        <p:grpSpPr>
          <a:xfrm>
            <a:off x="4114800" y="1828800"/>
            <a:ext cx="4800600" cy="4305620"/>
            <a:chOff x="2563408" y="2669415"/>
            <a:chExt cx="4474383" cy="4059168"/>
          </a:xfrm>
        </p:grpSpPr>
        <p:sp>
          <p:nvSpPr>
            <p:cNvPr id="41" name="Freeform 40"/>
            <p:cNvSpPr/>
            <p:nvPr/>
          </p:nvSpPr>
          <p:spPr>
            <a:xfrm>
              <a:off x="4113014" y="4458746"/>
              <a:ext cx="1375171" cy="1375171"/>
            </a:xfrm>
            <a:custGeom>
              <a:avLst/>
              <a:gdLst>
                <a:gd name="connsiteX0" fmla="*/ 0 w 1375171"/>
                <a:gd name="connsiteY0" fmla="*/ 687586 h 1375171"/>
                <a:gd name="connsiteX1" fmla="*/ 687586 w 1375171"/>
                <a:gd name="connsiteY1" fmla="*/ 0 h 1375171"/>
                <a:gd name="connsiteX2" fmla="*/ 1375172 w 1375171"/>
                <a:gd name="connsiteY2" fmla="*/ 687586 h 1375171"/>
                <a:gd name="connsiteX3" fmla="*/ 687586 w 1375171"/>
                <a:gd name="connsiteY3" fmla="*/ 1375172 h 1375171"/>
                <a:gd name="connsiteX4" fmla="*/ 0 w 1375171"/>
                <a:gd name="connsiteY4" fmla="*/ 687586 h 137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71" h="1375171">
                  <a:moveTo>
                    <a:pt x="0" y="687586"/>
                  </a:moveTo>
                  <a:cubicBezTo>
                    <a:pt x="0" y="307843"/>
                    <a:pt x="307843" y="0"/>
                    <a:pt x="687586" y="0"/>
                  </a:cubicBezTo>
                  <a:cubicBezTo>
                    <a:pt x="1067329" y="0"/>
                    <a:pt x="1375172" y="307843"/>
                    <a:pt x="1375172" y="687586"/>
                  </a:cubicBezTo>
                  <a:cubicBezTo>
                    <a:pt x="1375172" y="1067329"/>
                    <a:pt x="1067329" y="1375172"/>
                    <a:pt x="687586" y="1375172"/>
                  </a:cubicBezTo>
                  <a:cubicBezTo>
                    <a:pt x="307843" y="1375172"/>
                    <a:pt x="0" y="1067329"/>
                    <a:pt x="0" y="68758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1709" tIns="221709" rIns="221709" bIns="221709" numCol="1" spcCol="1270" anchor="ctr" anchorCtr="0">
              <a:noAutofit/>
            </a:bodyPr>
            <a:lstStyle/>
            <a:p>
              <a:pPr lvl="0" algn="ctr" defTabSz="1422400">
                <a:lnSpc>
                  <a:spcPct val="90000"/>
                </a:lnSpc>
                <a:spcBef>
                  <a:spcPct val="0"/>
                </a:spcBef>
                <a:spcAft>
                  <a:spcPct val="35000"/>
                </a:spcAft>
              </a:pPr>
              <a:r>
                <a:rPr lang="en-US" sz="2200" b="1" kern="1200" dirty="0" smtClean="0"/>
                <a:t>Big Data</a:t>
              </a:r>
              <a:endParaRPr lang="en-US" sz="2200" b="1" kern="1200" dirty="0"/>
            </a:p>
          </p:txBody>
        </p:sp>
        <p:sp>
          <p:nvSpPr>
            <p:cNvPr id="42" name="Freeform 41"/>
            <p:cNvSpPr/>
            <p:nvPr/>
          </p:nvSpPr>
          <p:spPr>
            <a:xfrm rot="16200000">
              <a:off x="4593520" y="4231364"/>
              <a:ext cx="414159" cy="40605"/>
            </a:xfrm>
            <a:custGeom>
              <a:avLst/>
              <a:gdLst>
                <a:gd name="connsiteX0" fmla="*/ 0 w 414159"/>
                <a:gd name="connsiteY0" fmla="*/ 20302 h 40605"/>
                <a:gd name="connsiteX1" fmla="*/ 414159 w 414159"/>
                <a:gd name="connsiteY1" fmla="*/ 20302 h 40605"/>
              </a:gdLst>
              <a:ahLst/>
              <a:cxnLst>
                <a:cxn ang="0">
                  <a:pos x="connsiteX0" y="connsiteY0"/>
                </a:cxn>
                <a:cxn ang="0">
                  <a:pos x="connsiteX1" y="connsiteY1"/>
                </a:cxn>
              </a:cxnLst>
              <a:rect l="l" t="t" r="r" b="b"/>
              <a:pathLst>
                <a:path w="414159" h="40605">
                  <a:moveTo>
                    <a:pt x="0" y="20302"/>
                  </a:moveTo>
                  <a:lnTo>
                    <a:pt x="414159" y="2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424" tIns="9949" rIns="209427" bIns="9948" numCol="1" spcCol="1270" anchor="ctr" anchorCtr="0">
              <a:noAutofit/>
            </a:bodyPr>
            <a:lstStyle/>
            <a:p>
              <a:pPr lvl="0" algn="ctr" defTabSz="222250">
                <a:lnSpc>
                  <a:spcPct val="90000"/>
                </a:lnSpc>
                <a:spcBef>
                  <a:spcPct val="0"/>
                </a:spcBef>
                <a:spcAft>
                  <a:spcPct val="35000"/>
                </a:spcAft>
              </a:pPr>
              <a:endParaRPr lang="en-US" sz="500" kern="1200"/>
            </a:p>
          </p:txBody>
        </p:sp>
        <p:sp>
          <p:nvSpPr>
            <p:cNvPr id="43" name="Freeform 42"/>
            <p:cNvSpPr/>
            <p:nvPr/>
          </p:nvSpPr>
          <p:spPr>
            <a:xfrm>
              <a:off x="4113014" y="2669415"/>
              <a:ext cx="1375171" cy="1375171"/>
            </a:xfrm>
            <a:custGeom>
              <a:avLst/>
              <a:gdLst>
                <a:gd name="connsiteX0" fmla="*/ 0 w 1375171"/>
                <a:gd name="connsiteY0" fmla="*/ 687586 h 1375171"/>
                <a:gd name="connsiteX1" fmla="*/ 687586 w 1375171"/>
                <a:gd name="connsiteY1" fmla="*/ 0 h 1375171"/>
                <a:gd name="connsiteX2" fmla="*/ 1375172 w 1375171"/>
                <a:gd name="connsiteY2" fmla="*/ 687586 h 1375171"/>
                <a:gd name="connsiteX3" fmla="*/ 687586 w 1375171"/>
                <a:gd name="connsiteY3" fmla="*/ 1375172 h 1375171"/>
                <a:gd name="connsiteX4" fmla="*/ 0 w 1375171"/>
                <a:gd name="connsiteY4" fmla="*/ 687586 h 137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71" h="1375171">
                  <a:moveTo>
                    <a:pt x="0" y="687586"/>
                  </a:moveTo>
                  <a:cubicBezTo>
                    <a:pt x="0" y="307843"/>
                    <a:pt x="307843" y="0"/>
                    <a:pt x="687586" y="0"/>
                  </a:cubicBezTo>
                  <a:cubicBezTo>
                    <a:pt x="1067329" y="0"/>
                    <a:pt x="1375172" y="307843"/>
                    <a:pt x="1375172" y="687586"/>
                  </a:cubicBezTo>
                  <a:cubicBezTo>
                    <a:pt x="1375172" y="1067329"/>
                    <a:pt x="1067329" y="1375172"/>
                    <a:pt x="687586" y="1375172"/>
                  </a:cubicBezTo>
                  <a:cubicBezTo>
                    <a:pt x="307843" y="1375172"/>
                    <a:pt x="0" y="1067329"/>
                    <a:pt x="0" y="68758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54" tIns="213454" rIns="213454" bIns="213454" numCol="1" spcCol="1270" anchor="ctr" anchorCtr="0">
              <a:noAutofit/>
            </a:bodyPr>
            <a:lstStyle/>
            <a:p>
              <a:pPr lvl="0" algn="ctr" defTabSz="844550">
                <a:lnSpc>
                  <a:spcPct val="90000"/>
                </a:lnSpc>
                <a:spcBef>
                  <a:spcPct val="0"/>
                </a:spcBef>
                <a:spcAft>
                  <a:spcPct val="35000"/>
                </a:spcAft>
              </a:pPr>
              <a:r>
                <a:rPr lang="en-US" sz="2100" kern="1200" dirty="0" smtClean="0"/>
                <a:t>Diverse</a:t>
              </a:r>
              <a:endParaRPr lang="en-US" sz="2100" kern="1200" dirty="0"/>
            </a:p>
          </p:txBody>
        </p:sp>
        <p:sp>
          <p:nvSpPr>
            <p:cNvPr id="44" name="Freeform 43"/>
            <p:cNvSpPr/>
            <p:nvPr/>
          </p:nvSpPr>
          <p:spPr>
            <a:xfrm rot="1800000">
              <a:off x="5368323" y="5573362"/>
              <a:ext cx="414159" cy="40605"/>
            </a:xfrm>
            <a:custGeom>
              <a:avLst/>
              <a:gdLst>
                <a:gd name="connsiteX0" fmla="*/ 0 w 414159"/>
                <a:gd name="connsiteY0" fmla="*/ 20302 h 40605"/>
                <a:gd name="connsiteX1" fmla="*/ 414159 w 414159"/>
                <a:gd name="connsiteY1" fmla="*/ 20302 h 40605"/>
              </a:gdLst>
              <a:ahLst/>
              <a:cxnLst>
                <a:cxn ang="0">
                  <a:pos x="connsiteX0" y="connsiteY0"/>
                </a:cxn>
                <a:cxn ang="0">
                  <a:pos x="connsiteX1" y="connsiteY1"/>
                </a:cxn>
              </a:cxnLst>
              <a:rect l="l" t="t" r="r" b="b"/>
              <a:pathLst>
                <a:path w="414159" h="40605">
                  <a:moveTo>
                    <a:pt x="0" y="20302"/>
                  </a:moveTo>
                  <a:lnTo>
                    <a:pt x="414159" y="2030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426" tIns="9948" rIns="209425" bIns="9949" numCol="1" spcCol="1270" anchor="ctr" anchorCtr="0">
              <a:noAutofit/>
            </a:bodyPr>
            <a:lstStyle/>
            <a:p>
              <a:pPr lvl="0" algn="ctr" defTabSz="222250">
                <a:lnSpc>
                  <a:spcPct val="90000"/>
                </a:lnSpc>
                <a:spcBef>
                  <a:spcPct val="0"/>
                </a:spcBef>
                <a:spcAft>
                  <a:spcPct val="35000"/>
                </a:spcAft>
              </a:pPr>
              <a:endParaRPr lang="en-US" sz="500" kern="1200"/>
            </a:p>
          </p:txBody>
        </p:sp>
        <p:sp>
          <p:nvSpPr>
            <p:cNvPr id="45" name="Freeform 44"/>
            <p:cNvSpPr/>
            <p:nvPr/>
          </p:nvSpPr>
          <p:spPr>
            <a:xfrm>
              <a:off x="5662620" y="5353412"/>
              <a:ext cx="1375171" cy="1375171"/>
            </a:xfrm>
            <a:custGeom>
              <a:avLst/>
              <a:gdLst>
                <a:gd name="connsiteX0" fmla="*/ 0 w 1375171"/>
                <a:gd name="connsiteY0" fmla="*/ 687586 h 1375171"/>
                <a:gd name="connsiteX1" fmla="*/ 687586 w 1375171"/>
                <a:gd name="connsiteY1" fmla="*/ 0 h 1375171"/>
                <a:gd name="connsiteX2" fmla="*/ 1375172 w 1375171"/>
                <a:gd name="connsiteY2" fmla="*/ 687586 h 1375171"/>
                <a:gd name="connsiteX3" fmla="*/ 687586 w 1375171"/>
                <a:gd name="connsiteY3" fmla="*/ 1375172 h 1375171"/>
                <a:gd name="connsiteX4" fmla="*/ 0 w 1375171"/>
                <a:gd name="connsiteY4" fmla="*/ 687586 h 137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71" h="1375171">
                  <a:moveTo>
                    <a:pt x="0" y="687586"/>
                  </a:moveTo>
                  <a:cubicBezTo>
                    <a:pt x="0" y="307843"/>
                    <a:pt x="307843" y="0"/>
                    <a:pt x="687586" y="0"/>
                  </a:cubicBezTo>
                  <a:cubicBezTo>
                    <a:pt x="1067329" y="0"/>
                    <a:pt x="1375172" y="307843"/>
                    <a:pt x="1375172" y="687586"/>
                  </a:cubicBezTo>
                  <a:cubicBezTo>
                    <a:pt x="1375172" y="1067329"/>
                    <a:pt x="1067329" y="1375172"/>
                    <a:pt x="687586" y="1375172"/>
                  </a:cubicBezTo>
                  <a:cubicBezTo>
                    <a:pt x="307843" y="1375172"/>
                    <a:pt x="0" y="1067329"/>
                    <a:pt x="0" y="68758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54" tIns="213454" rIns="213454" bIns="213454" numCol="1" spcCol="1270" anchor="ctr" anchorCtr="0">
              <a:noAutofit/>
            </a:bodyPr>
            <a:lstStyle/>
            <a:p>
              <a:pPr lvl="0" algn="ctr" defTabSz="844550">
                <a:lnSpc>
                  <a:spcPct val="90000"/>
                </a:lnSpc>
                <a:spcBef>
                  <a:spcPct val="0"/>
                </a:spcBef>
                <a:spcAft>
                  <a:spcPct val="35000"/>
                </a:spcAft>
              </a:pPr>
              <a:r>
                <a:rPr lang="en-US" sz="2100" kern="1200" dirty="0" smtClean="0"/>
                <a:t>Unwieldy</a:t>
              </a:r>
              <a:endParaRPr lang="en-US" sz="2100" kern="1200" dirty="0"/>
            </a:p>
          </p:txBody>
        </p:sp>
        <p:sp>
          <p:nvSpPr>
            <p:cNvPr id="46" name="Freeform 45"/>
            <p:cNvSpPr/>
            <p:nvPr/>
          </p:nvSpPr>
          <p:spPr>
            <a:xfrm rot="19800000">
              <a:off x="3818717" y="5573361"/>
              <a:ext cx="414160" cy="40606"/>
            </a:xfrm>
            <a:custGeom>
              <a:avLst/>
              <a:gdLst>
                <a:gd name="connsiteX0" fmla="*/ 0 w 414159"/>
                <a:gd name="connsiteY0" fmla="*/ 20302 h 40605"/>
                <a:gd name="connsiteX1" fmla="*/ 414159 w 414159"/>
                <a:gd name="connsiteY1" fmla="*/ 20302 h 40605"/>
              </a:gdLst>
              <a:ahLst/>
              <a:cxnLst>
                <a:cxn ang="0">
                  <a:pos x="connsiteX0" y="connsiteY0"/>
                </a:cxn>
                <a:cxn ang="0">
                  <a:pos x="connsiteX1" y="connsiteY1"/>
                </a:cxn>
              </a:cxnLst>
              <a:rect l="l" t="t" r="r" b="b"/>
              <a:pathLst>
                <a:path w="414159" h="40605">
                  <a:moveTo>
                    <a:pt x="414159" y="20303"/>
                  </a:moveTo>
                  <a:lnTo>
                    <a:pt x="0" y="2030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09425" tIns="9949" rIns="209427" bIns="9949" numCol="1" spcCol="1270" anchor="ctr" anchorCtr="0">
              <a:noAutofit/>
            </a:bodyPr>
            <a:lstStyle/>
            <a:p>
              <a:pPr lvl="0" algn="ctr" defTabSz="222250">
                <a:lnSpc>
                  <a:spcPct val="90000"/>
                </a:lnSpc>
                <a:spcBef>
                  <a:spcPct val="0"/>
                </a:spcBef>
                <a:spcAft>
                  <a:spcPct val="35000"/>
                </a:spcAft>
              </a:pPr>
              <a:endParaRPr lang="en-US" sz="500" kern="1200"/>
            </a:p>
          </p:txBody>
        </p:sp>
        <p:sp>
          <p:nvSpPr>
            <p:cNvPr id="47" name="Freeform 46"/>
            <p:cNvSpPr/>
            <p:nvPr/>
          </p:nvSpPr>
          <p:spPr>
            <a:xfrm>
              <a:off x="2563408" y="5353412"/>
              <a:ext cx="1375171" cy="1375171"/>
            </a:xfrm>
            <a:custGeom>
              <a:avLst/>
              <a:gdLst>
                <a:gd name="connsiteX0" fmla="*/ 0 w 1375171"/>
                <a:gd name="connsiteY0" fmla="*/ 687586 h 1375171"/>
                <a:gd name="connsiteX1" fmla="*/ 687586 w 1375171"/>
                <a:gd name="connsiteY1" fmla="*/ 0 h 1375171"/>
                <a:gd name="connsiteX2" fmla="*/ 1375172 w 1375171"/>
                <a:gd name="connsiteY2" fmla="*/ 687586 h 1375171"/>
                <a:gd name="connsiteX3" fmla="*/ 687586 w 1375171"/>
                <a:gd name="connsiteY3" fmla="*/ 1375172 h 1375171"/>
                <a:gd name="connsiteX4" fmla="*/ 0 w 1375171"/>
                <a:gd name="connsiteY4" fmla="*/ 687586 h 137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171" h="1375171">
                  <a:moveTo>
                    <a:pt x="0" y="687586"/>
                  </a:moveTo>
                  <a:cubicBezTo>
                    <a:pt x="0" y="307843"/>
                    <a:pt x="307843" y="0"/>
                    <a:pt x="687586" y="0"/>
                  </a:cubicBezTo>
                  <a:cubicBezTo>
                    <a:pt x="1067329" y="0"/>
                    <a:pt x="1375172" y="307843"/>
                    <a:pt x="1375172" y="687586"/>
                  </a:cubicBezTo>
                  <a:cubicBezTo>
                    <a:pt x="1375172" y="1067329"/>
                    <a:pt x="1067329" y="1375172"/>
                    <a:pt x="687586" y="1375172"/>
                  </a:cubicBezTo>
                  <a:cubicBezTo>
                    <a:pt x="307843" y="1375172"/>
                    <a:pt x="0" y="1067329"/>
                    <a:pt x="0" y="68758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54" tIns="213454" rIns="213454" bIns="213454" numCol="1" spcCol="1270" anchor="ctr" anchorCtr="0">
              <a:noAutofit/>
            </a:bodyPr>
            <a:lstStyle/>
            <a:p>
              <a:pPr lvl="0" algn="ctr" defTabSz="844550">
                <a:lnSpc>
                  <a:spcPct val="90000"/>
                </a:lnSpc>
                <a:spcBef>
                  <a:spcPct val="0"/>
                </a:spcBef>
                <a:spcAft>
                  <a:spcPct val="35000"/>
                </a:spcAft>
              </a:pPr>
              <a:r>
                <a:rPr lang="en-US" sz="2100" kern="1200" dirty="0" smtClean="0"/>
                <a:t>Complex</a:t>
              </a:r>
              <a:endParaRPr lang="en-US" sz="2100" kern="1200" dirty="0"/>
            </a:p>
          </p:txBody>
        </p:sp>
      </p:grpSp>
    </p:spTree>
    <p:extLst>
      <p:ext uri="{BB962C8B-B14F-4D97-AF65-F5344CB8AC3E}">
        <p14:creationId xmlns:p14="http://schemas.microsoft.com/office/powerpoint/2010/main" val="3181859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Big Data to Knowledge (BD2K) Initiative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606550"/>
            <a:ext cx="87122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6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Putting the pieces together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2047" y="1521199"/>
            <a:ext cx="8520953" cy="2133600"/>
          </a:xfrm>
        </p:spPr>
        <p:txBody>
          <a:bodyPr>
            <a:normAutofit fontScale="77500" lnSpcReduction="20000"/>
          </a:bodyPr>
          <a:lstStyle/>
          <a:p>
            <a:pPr lvl="1">
              <a:lnSpc>
                <a:spcPct val="120000"/>
              </a:lnSpc>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How can the </a:t>
            </a:r>
            <a:r>
              <a:rPr lang="en-US" b="1" dirty="0" smtClean="0">
                <a:solidFill>
                  <a:schemeClr val="tx2"/>
                </a:solidFill>
                <a:latin typeface="Arial" panose="020B0604020202020204" pitchFamily="34" charset="0"/>
                <a:cs typeface="Arial" panose="020B0604020202020204" pitchFamily="34" charset="0"/>
              </a:rPr>
              <a:t>diverse science </a:t>
            </a:r>
            <a:r>
              <a:rPr lang="en-US" dirty="0" smtClean="0">
                <a:latin typeface="Arial" panose="020B0604020202020204" pitchFamily="34" charset="0"/>
                <a:cs typeface="Arial" panose="020B0604020202020204" pitchFamily="34" charset="0"/>
              </a:rPr>
              <a:t>within SRP be used together and shared?</a:t>
            </a:r>
          </a:p>
          <a:p>
            <a:pPr lvl="1">
              <a:lnSpc>
                <a:spcPct val="120000"/>
              </a:lnSpc>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How do we enable projects to </a:t>
            </a:r>
            <a:r>
              <a:rPr lang="en-US" b="1" dirty="0" smtClean="0">
                <a:solidFill>
                  <a:schemeClr val="tx2"/>
                </a:solidFill>
                <a:latin typeface="Arial" panose="020B0604020202020204" pitchFamily="34" charset="0"/>
                <a:cs typeface="Arial" panose="020B0604020202020204" pitchFamily="34" charset="0"/>
              </a:rPr>
              <a:t>share </a:t>
            </a:r>
            <a:r>
              <a:rPr lang="en-US" b="1" dirty="0">
                <a:solidFill>
                  <a:schemeClr val="tx2"/>
                </a:solidFill>
                <a:latin typeface="Arial" panose="020B0604020202020204" pitchFamily="34" charset="0"/>
                <a:cs typeface="Arial" panose="020B0604020202020204" pitchFamily="34" charset="0"/>
              </a:rPr>
              <a:t>data</a:t>
            </a:r>
            <a:r>
              <a:rPr lang="en-US" dirty="0">
                <a:latin typeface="Arial" panose="020B0604020202020204" pitchFamily="34" charset="0"/>
                <a:cs typeface="Arial" panose="020B0604020202020204" pitchFamily="34" charset="0"/>
              </a:rPr>
              <a:t> with other </a:t>
            </a:r>
            <a:r>
              <a:rPr lang="en-US" dirty="0" smtClean="0">
                <a:latin typeface="Arial" panose="020B0604020202020204" pitchFamily="34" charset="0"/>
                <a:cs typeface="Arial" panose="020B0604020202020204" pitchFamily="34" charset="0"/>
              </a:rPr>
              <a:t>projects and Centers?</a:t>
            </a:r>
          </a:p>
          <a:p>
            <a:pPr lvl="1">
              <a:lnSpc>
                <a:spcPct val="120000"/>
              </a:lnSpc>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do we make this data </a:t>
            </a:r>
            <a:r>
              <a:rPr lang="en-US" b="1" dirty="0">
                <a:solidFill>
                  <a:schemeClr val="tx2"/>
                </a:solidFill>
                <a:latin typeface="Arial" panose="020B0604020202020204" pitchFamily="34" charset="0"/>
                <a:cs typeface="Arial" panose="020B0604020202020204" pitchFamily="34" charset="0"/>
              </a:rPr>
              <a:t>available</a:t>
            </a:r>
            <a:r>
              <a:rPr lang="en-US" dirty="0">
                <a:latin typeface="Arial" panose="020B0604020202020204" pitchFamily="34" charset="0"/>
                <a:cs typeface="Arial" panose="020B0604020202020204" pitchFamily="34" charset="0"/>
              </a:rPr>
              <a:t> and more </a:t>
            </a:r>
            <a:r>
              <a:rPr lang="en-US" b="1" dirty="0" smtClean="0">
                <a:solidFill>
                  <a:schemeClr val="tx2"/>
                </a:solidFill>
                <a:latin typeface="Arial" panose="020B0604020202020204" pitchFamily="34" charset="0"/>
                <a:cs typeface="Arial" panose="020B0604020202020204" pitchFamily="34" charset="0"/>
              </a:rPr>
              <a:t>useable</a:t>
            </a:r>
            <a:r>
              <a:rPr lang="en-US" dirty="0" smtClean="0">
                <a:latin typeface="Arial" panose="020B0604020202020204" pitchFamily="34" charset="0"/>
                <a:cs typeface="Arial" panose="020B0604020202020204" pitchFamily="34" charset="0"/>
              </a:rPr>
              <a:t>?</a:t>
            </a:r>
          </a:p>
          <a:p>
            <a:pPr lvl="1">
              <a:lnSpc>
                <a:spcPct val="120000"/>
              </a:lnSpc>
              <a:spcBef>
                <a:spcPts val="60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do we encourage researchers to </a:t>
            </a:r>
            <a:r>
              <a:rPr lang="en-US" b="1" dirty="0" smtClean="0">
                <a:solidFill>
                  <a:schemeClr val="tx2"/>
                </a:solidFill>
                <a:latin typeface="Arial" panose="020B0604020202020204" pitchFamily="34" charset="0"/>
                <a:cs typeface="Arial" panose="020B0604020202020204" pitchFamily="34" charset="0"/>
              </a:rPr>
              <a:t>leverage existing data</a:t>
            </a:r>
            <a:r>
              <a:rPr lang="en-US" dirty="0">
                <a:latin typeface="Arial" panose="020B0604020202020204" pitchFamily="34" charset="0"/>
                <a:cs typeface="Arial" panose="020B0604020202020204" pitchFamily="34" charset="0"/>
              </a:rPr>
              <a:t>?</a:t>
            </a:r>
          </a:p>
          <a:p>
            <a:pPr>
              <a:lnSpc>
                <a:spcPct val="120000"/>
              </a:lnSpc>
              <a:spcBef>
                <a:spcPts val="600"/>
              </a:spcBef>
            </a:pPr>
            <a:endParaRPr lang="en-US"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9" r="1797"/>
          <a:stretch/>
        </p:blipFill>
        <p:spPr bwMode="auto">
          <a:xfrm>
            <a:off x="1258228" y="3568072"/>
            <a:ext cx="6477001" cy="285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087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HS PPT Green Banner (No Corner)">
  <a:themeElements>
    <a:clrScheme name="NIEHS New Logo">
      <a:dk1>
        <a:srgbClr val="000000"/>
      </a:dk1>
      <a:lt1>
        <a:srgbClr val="FFFFFF"/>
      </a:lt1>
      <a:dk2>
        <a:srgbClr val="134679"/>
      </a:dk2>
      <a:lt2>
        <a:srgbClr val="5F5F5F"/>
      </a:lt2>
      <a:accent1>
        <a:srgbClr val="719500"/>
      </a:accent1>
      <a:accent2>
        <a:srgbClr val="5F9BAF"/>
      </a:accent2>
      <a:accent3>
        <a:srgbClr val="E57200"/>
      </a:accent3>
      <a:accent4>
        <a:srgbClr val="C0143C"/>
      </a:accent4>
      <a:accent5>
        <a:srgbClr val="6C3A77"/>
      </a:accent5>
      <a:accent6>
        <a:srgbClr val="616065"/>
      </a:accent6>
      <a:hlink>
        <a:srgbClr val="658A9B"/>
      </a:hlink>
      <a:folHlink>
        <a:srgbClr val="1F55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IEHS PPT Green Banner (Calibri, NIH Colors)">
  <a:themeElements>
    <a:clrScheme name="NIEHS New Logo">
      <a:dk1>
        <a:srgbClr val="000000"/>
      </a:dk1>
      <a:lt1>
        <a:srgbClr val="FFFFFF"/>
      </a:lt1>
      <a:dk2>
        <a:srgbClr val="134679"/>
      </a:dk2>
      <a:lt2>
        <a:srgbClr val="5F5F5F"/>
      </a:lt2>
      <a:accent1>
        <a:srgbClr val="719500"/>
      </a:accent1>
      <a:accent2>
        <a:srgbClr val="5F9BAF"/>
      </a:accent2>
      <a:accent3>
        <a:srgbClr val="E57200"/>
      </a:accent3>
      <a:accent4>
        <a:srgbClr val="C0143C"/>
      </a:accent4>
      <a:accent5>
        <a:srgbClr val="6C3A77"/>
      </a:accent5>
      <a:accent6>
        <a:srgbClr val="616065"/>
      </a:accent6>
      <a:hlink>
        <a:srgbClr val="658A9B"/>
      </a:hlink>
      <a:folHlink>
        <a:srgbClr val="1F55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IEHS PPT Green Banner (No Corner)">
  <a:themeElements>
    <a:clrScheme name="NIEHS New Logo">
      <a:dk1>
        <a:srgbClr val="000000"/>
      </a:dk1>
      <a:lt1>
        <a:srgbClr val="FFFFFF"/>
      </a:lt1>
      <a:dk2>
        <a:srgbClr val="134679"/>
      </a:dk2>
      <a:lt2>
        <a:srgbClr val="5F5F5F"/>
      </a:lt2>
      <a:accent1>
        <a:srgbClr val="719500"/>
      </a:accent1>
      <a:accent2>
        <a:srgbClr val="5F9BAF"/>
      </a:accent2>
      <a:accent3>
        <a:srgbClr val="E57200"/>
      </a:accent3>
      <a:accent4>
        <a:srgbClr val="C0143C"/>
      </a:accent4>
      <a:accent5>
        <a:srgbClr val="6C3A77"/>
      </a:accent5>
      <a:accent6>
        <a:srgbClr val="616065"/>
      </a:accent6>
      <a:hlink>
        <a:srgbClr val="658A9B"/>
      </a:hlink>
      <a:folHlink>
        <a:srgbClr val="1F55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1351</Words>
  <Application>Microsoft Office PowerPoint</Application>
  <PresentationFormat>On-screen Show (4:3)</PresentationFormat>
  <Paragraphs>148</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NIEHS PPT Green Banner (No Corner)</vt:lpstr>
      <vt:lpstr>1_NIEHS PPT Green Banner (Calibri, NIH Colors)</vt:lpstr>
      <vt:lpstr>1_NIEHS PPT Green Banner (No Corner)</vt:lpstr>
      <vt:lpstr>Integrating Data from Multidisciplinary Research  Session III – Establishing Infrastructure for Data Integration</vt:lpstr>
      <vt:lpstr>Children’s Health Exposure Analysis Resource (CHEAR)</vt:lpstr>
      <vt:lpstr>The Children’s Health Exposure Analysis Resource (CHEAR)</vt:lpstr>
      <vt:lpstr>The Children’s Health Exposure Analysis Resource (CHEAR)</vt:lpstr>
      <vt:lpstr>Goals for CHEAR</vt:lpstr>
      <vt:lpstr>NIH Big Data to Knowledge (BD2K) Initiative</vt:lpstr>
      <vt:lpstr>NIH Big Data to Knowledge (BD2K) Initiative</vt:lpstr>
      <vt:lpstr>Putting the pieces together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at NIH</dc:title>
  <dc:creator>Kenda Freeman</dc:creator>
  <cp:lastModifiedBy>Sara Mishamandani</cp:lastModifiedBy>
  <cp:revision>18</cp:revision>
  <dcterms:created xsi:type="dcterms:W3CDTF">2015-11-02T21:54:32Z</dcterms:created>
  <dcterms:modified xsi:type="dcterms:W3CDTF">2015-11-04T15:00:39Z</dcterms:modified>
</cp:coreProperties>
</file>