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48" r:id="rId1"/>
    <p:sldMasterId id="2147483658" r:id="rId2"/>
    <p:sldMasterId id="2147483659" r:id="rId3"/>
    <p:sldMasterId id="2147483660" r:id="rId4"/>
    <p:sldMasterId id="2147483661" r:id="rId5"/>
  </p:sldMasterIdLst>
  <p:notesMasterIdLst>
    <p:notesMasterId r:id="rId77"/>
  </p:notesMasterIdLst>
  <p:sldIdLst>
    <p:sldId id="324" r:id="rId6"/>
    <p:sldId id="325" r:id="rId7"/>
    <p:sldId id="326" r:id="rId8"/>
    <p:sldId id="327" r:id="rId9"/>
    <p:sldId id="256" r:id="rId10"/>
    <p:sldId id="257" r:id="rId11"/>
    <p:sldId id="259" r:id="rId12"/>
    <p:sldId id="260" r:id="rId13"/>
    <p:sldId id="261" r:id="rId14"/>
    <p:sldId id="262" r:id="rId15"/>
    <p:sldId id="322" r:id="rId16"/>
    <p:sldId id="264" r:id="rId17"/>
    <p:sldId id="265" r:id="rId18"/>
    <p:sldId id="266" r:id="rId19"/>
    <p:sldId id="267" r:id="rId20"/>
    <p:sldId id="268" r:id="rId21"/>
    <p:sldId id="269" r:id="rId22"/>
    <p:sldId id="270" r:id="rId23"/>
    <p:sldId id="271" r:id="rId24"/>
    <p:sldId id="272" r:id="rId25"/>
    <p:sldId id="273" r:id="rId26"/>
    <p:sldId id="323"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8" r:id="rId75"/>
    <p:sldId id="329" r:id="rId76"/>
  </p:sldIdLst>
  <p:sldSz cx="9144000" cy="6858000" type="screen4x3"/>
  <p:notesSz cx="6934200" cy="9232900"/>
  <p:embeddedFontLst>
    <p:embeddedFont>
      <p:font typeface="Arial Black" pitchFamily="34" charset="0"/>
      <p:regular r:id="rId78"/>
      <p:italic r:id="rId79"/>
    </p:embeddedFont>
    <p:embeddedFont>
      <p:font typeface="Comic Sans MS" pitchFamily="66" charset="0"/>
      <p:regular r:id="rId80"/>
      <p:bold r:id="rId81"/>
    </p:embeddedFont>
    <p:embeddedFont>
      <p:font typeface="Calibri" pitchFamily="34" charset="0"/>
      <p:regular r:id="rId82"/>
      <p:bold r:id="rId83"/>
      <p:italic r:id="rId84"/>
      <p:boldItalic r:id="rId8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5437F"/>
    <a:srgbClr val="871719"/>
    <a:srgbClr val="646E2D"/>
    <a:srgbClr val="EC4234"/>
    <a:srgbClr val="335E6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58" autoAdjust="0"/>
    <p:restoredTop sz="82493" autoAdjust="0"/>
  </p:normalViewPr>
  <p:slideViewPr>
    <p:cSldViewPr>
      <p:cViewPr>
        <p:scale>
          <a:sx n="75" d="100"/>
          <a:sy n="75" d="100"/>
        </p:scale>
        <p:origin x="-3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0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font" Target="fonts/font7.fntdata"/><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font" Target="fonts/font2.fntdata"/><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font" Target="fonts/font5.fntdata"/><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6.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A97B2-547F-4C77-B0F6-4D3F2F45E63D}" type="doc">
      <dgm:prSet loTypeId="urn:microsoft.com/office/officeart/2005/8/layout/chevron2" loCatId="process" qsTypeId="urn:microsoft.com/office/officeart/2005/8/quickstyle/simple1#1" qsCatId="simple" csTypeId="urn:microsoft.com/office/officeart/2005/8/colors/accent0_1" csCatId="mainScheme" phldr="1"/>
      <dgm:spPr/>
    </dgm:pt>
    <dgm:pt modelId="{AB595687-A440-49F3-A758-A0ECECC84F19}">
      <dgm:prSet phldrT="[Text]" custT="1"/>
      <dgm:spPr>
        <a:xfrm rot="5400000">
          <a:off x="-260762" y="261293"/>
          <a:ext cx="1738414" cy="1216889"/>
        </a:xfrm>
        <a:solidFill>
          <a:srgbClr val="4F81BD"/>
        </a:solidFill>
        <a:ln w="25400" cap="flat" cmpd="sng" algn="ctr">
          <a:solidFill>
            <a:sysClr val="window" lastClr="FFFFFF">
              <a:lumMod val="65000"/>
            </a:sysClr>
          </a:solidFill>
          <a:prstDash val="solid"/>
        </a:ln>
        <a:effectLst/>
      </dgm:spPr>
      <dgm:t>
        <a:bodyPr/>
        <a:lstStyle/>
        <a:p>
          <a:r>
            <a:rPr lang="en-US" sz="1800" dirty="0">
              <a:solidFill>
                <a:sysClr val="window" lastClr="FFFFFF"/>
              </a:solidFill>
              <a:latin typeface="+mj-lt"/>
              <a:ea typeface="+mn-ea"/>
              <a:cs typeface="+mn-cs"/>
            </a:rPr>
            <a:t>I. </a:t>
          </a:r>
          <a:r>
            <a:rPr lang="en-US" sz="1600" dirty="0">
              <a:solidFill>
                <a:sysClr val="window" lastClr="FFFFFF"/>
              </a:solidFill>
              <a:latin typeface="+mj-lt"/>
              <a:ea typeface="+mn-ea"/>
              <a:cs typeface="+mn-cs"/>
            </a:rPr>
            <a:t>Pre-Screening</a:t>
          </a:r>
          <a:endParaRPr lang="en-US" sz="1800" dirty="0">
            <a:solidFill>
              <a:sysClr val="window" lastClr="FFFFFF"/>
            </a:solidFill>
            <a:latin typeface="+mj-lt"/>
            <a:ea typeface="+mn-ea"/>
            <a:cs typeface="+mn-cs"/>
          </a:endParaRPr>
        </a:p>
      </dgm:t>
    </dgm:pt>
    <dgm:pt modelId="{7006C030-0DE6-4151-B3A3-F19787E22A2C}" type="parTrans" cxnId="{D3ACA2A2-BB15-4520-B532-544FC7591162}">
      <dgm:prSet/>
      <dgm:spPr/>
      <dgm:t>
        <a:bodyPr/>
        <a:lstStyle/>
        <a:p>
          <a:endParaRPr lang="en-US"/>
        </a:p>
      </dgm:t>
    </dgm:pt>
    <dgm:pt modelId="{AC00E168-3681-41E2-BE50-47275872BF2C}" type="sibTrans" cxnId="{D3ACA2A2-BB15-4520-B532-544FC7591162}">
      <dgm:prSet/>
      <dgm:spPr/>
      <dgm:t>
        <a:bodyPr/>
        <a:lstStyle/>
        <a:p>
          <a:endParaRPr lang="en-US"/>
        </a:p>
      </dgm:t>
    </dgm:pt>
    <dgm:pt modelId="{C80C0596-FA19-4FC5-B63C-AF86EC08A249}">
      <dgm:prSet phldrT="[Text]" custT="1"/>
      <dgm:spPr>
        <a:xfrm rot="5400000">
          <a:off x="-260762" y="1806936"/>
          <a:ext cx="1738414" cy="1216889"/>
        </a:xfrm>
        <a:solidFill>
          <a:srgbClr val="9BBB59">
            <a:lumMod val="75000"/>
          </a:srgbClr>
        </a:solidFill>
        <a:ln w="25400" cap="flat" cmpd="sng" algn="ctr">
          <a:solidFill>
            <a:sysClr val="window" lastClr="FFFFFF">
              <a:lumMod val="65000"/>
            </a:sysClr>
          </a:solidFill>
          <a:prstDash val="solid"/>
        </a:ln>
        <a:effectLst/>
      </dgm:spPr>
      <dgm:t>
        <a:bodyPr/>
        <a:lstStyle/>
        <a:p>
          <a:r>
            <a:rPr lang="en-US" sz="1600" dirty="0">
              <a:solidFill>
                <a:sysClr val="window" lastClr="FFFFFF"/>
              </a:solidFill>
              <a:latin typeface="+mj-lt"/>
              <a:ea typeface="+mn-ea"/>
              <a:cs typeface="+mn-cs"/>
            </a:rPr>
            <a:t>II. Site Screening</a:t>
          </a:r>
        </a:p>
      </dgm:t>
    </dgm:pt>
    <dgm:pt modelId="{75B6F22F-6464-4C48-A6CA-83D37F453145}" type="parTrans" cxnId="{684F5581-1929-4E31-A1F3-772A1104E325}">
      <dgm:prSet/>
      <dgm:spPr/>
      <dgm:t>
        <a:bodyPr/>
        <a:lstStyle/>
        <a:p>
          <a:endParaRPr lang="en-US"/>
        </a:p>
      </dgm:t>
    </dgm:pt>
    <dgm:pt modelId="{DD6F0062-7BC0-4B0C-B95D-B22D932F45F9}" type="sibTrans" cxnId="{684F5581-1929-4E31-A1F3-772A1104E325}">
      <dgm:prSet/>
      <dgm:spPr/>
      <dgm:t>
        <a:bodyPr/>
        <a:lstStyle/>
        <a:p>
          <a:endParaRPr lang="en-US"/>
        </a:p>
      </dgm:t>
    </dgm:pt>
    <dgm:pt modelId="{E916D7B2-B1D5-4126-908E-1FE781730524}">
      <dgm:prSet phldrT="[Text]" custT="1"/>
      <dgm:spPr>
        <a:xfrm rot="5400000">
          <a:off x="-260762" y="3352579"/>
          <a:ext cx="1738414" cy="1216889"/>
        </a:xfrm>
        <a:solidFill>
          <a:srgbClr val="EEECE1">
            <a:lumMod val="50000"/>
          </a:srgbClr>
        </a:solidFill>
        <a:ln w="25400" cap="flat" cmpd="sng" algn="ctr">
          <a:solidFill>
            <a:sysClr val="window" lastClr="FFFFFF">
              <a:lumMod val="65000"/>
            </a:sysClr>
          </a:solidFill>
          <a:prstDash val="solid"/>
        </a:ln>
        <a:effectLst/>
      </dgm:spPr>
      <dgm:t>
        <a:bodyPr/>
        <a:lstStyle/>
        <a:p>
          <a:r>
            <a:rPr lang="en-US" sz="1600" dirty="0">
              <a:solidFill>
                <a:sysClr val="window" lastClr="FFFFFF"/>
              </a:solidFill>
              <a:latin typeface="+mj-lt"/>
              <a:ea typeface="+mn-ea"/>
              <a:cs typeface="+mn-cs"/>
            </a:rPr>
            <a:t>III. Financial Screening</a:t>
          </a:r>
        </a:p>
      </dgm:t>
    </dgm:pt>
    <dgm:pt modelId="{6BCFD9E2-CAD7-48F2-94B1-1FD2313FA8E2}" type="parTrans" cxnId="{20ACD064-A4ED-4C0A-801C-5331748AAD60}">
      <dgm:prSet/>
      <dgm:spPr/>
      <dgm:t>
        <a:bodyPr/>
        <a:lstStyle/>
        <a:p>
          <a:endParaRPr lang="en-US"/>
        </a:p>
      </dgm:t>
    </dgm:pt>
    <dgm:pt modelId="{F836072A-A677-49FE-BFEC-A19238279803}" type="sibTrans" cxnId="{20ACD064-A4ED-4C0A-801C-5331748AAD60}">
      <dgm:prSet/>
      <dgm:spPr/>
      <dgm:t>
        <a:bodyPr/>
        <a:lstStyle/>
        <a:p>
          <a:endParaRPr lang="en-US"/>
        </a:p>
      </dgm:t>
    </dgm:pt>
    <dgm:pt modelId="{FB44E246-5458-469A-9200-59817CCF7F72}">
      <dgm:prSet phldrT="[Text]" custT="1"/>
      <dgm:spPr>
        <a:xfrm rot="5400000">
          <a:off x="2599335" y="-1381913"/>
          <a:ext cx="1129969" cy="3894860"/>
        </a:xfrm>
        <a:solidFill>
          <a:srgbClr val="4F81BD">
            <a:lumMod val="40000"/>
            <a:lumOff val="60000"/>
            <a:alpha val="90000"/>
          </a:srgbClr>
        </a:solidFill>
        <a:ln w="25400" cap="flat" cmpd="sng" algn="ctr">
          <a:solidFill>
            <a:sysClr val="window" lastClr="FFFFFF">
              <a:lumMod val="65000"/>
            </a:sysClr>
          </a:solidFill>
          <a:prstDash val="solid"/>
        </a:ln>
        <a:effectLst/>
      </dgm:spPr>
      <dgm:t>
        <a:bodyPr/>
        <a:lstStyle/>
        <a:p>
          <a:r>
            <a:rPr lang="en-US" sz="1200" dirty="0">
              <a:solidFill>
                <a:sysClr val="windowText" lastClr="000000">
                  <a:hueOff val="0"/>
                  <a:satOff val="0"/>
                  <a:lumOff val="0"/>
                  <a:alphaOff val="0"/>
                </a:sysClr>
              </a:solidFill>
              <a:latin typeface="+mj-lt"/>
              <a:ea typeface="+mn-ea"/>
              <a:cs typeface="+mn-cs"/>
            </a:rPr>
            <a:t>Solar </a:t>
          </a:r>
          <a:r>
            <a:rPr lang="en-US" sz="1200" dirty="0" smtClean="0">
              <a:solidFill>
                <a:sysClr val="windowText" lastClr="000000">
                  <a:hueOff val="0"/>
                  <a:satOff val="0"/>
                  <a:lumOff val="0"/>
                  <a:alphaOff val="0"/>
                </a:sysClr>
              </a:solidFill>
              <a:latin typeface="+mj-lt"/>
              <a:ea typeface="+mn-ea"/>
              <a:cs typeface="+mn-cs"/>
            </a:rPr>
            <a:t>or Wind Resource</a:t>
          </a:r>
          <a:endParaRPr lang="en-US" sz="1200" dirty="0">
            <a:solidFill>
              <a:sysClr val="windowText" lastClr="000000">
                <a:hueOff val="0"/>
                <a:satOff val="0"/>
                <a:lumOff val="0"/>
                <a:alphaOff val="0"/>
              </a:sysClr>
            </a:solidFill>
            <a:latin typeface="+mj-lt"/>
            <a:ea typeface="+mn-ea"/>
            <a:cs typeface="+mn-cs"/>
          </a:endParaRPr>
        </a:p>
      </dgm:t>
    </dgm:pt>
    <dgm:pt modelId="{2BB3E9F0-F3F1-4653-9B31-CC4371143E09}" type="parTrans" cxnId="{D1508038-0FBA-48A6-829D-98D87571B1F2}">
      <dgm:prSet/>
      <dgm:spPr/>
      <dgm:t>
        <a:bodyPr/>
        <a:lstStyle/>
        <a:p>
          <a:endParaRPr lang="en-US"/>
        </a:p>
      </dgm:t>
    </dgm:pt>
    <dgm:pt modelId="{EF47EB71-1175-49D7-929B-B326D1CBC5C5}" type="sibTrans" cxnId="{D1508038-0FBA-48A6-829D-98D87571B1F2}">
      <dgm:prSet/>
      <dgm:spPr/>
      <dgm:t>
        <a:bodyPr/>
        <a:lstStyle/>
        <a:p>
          <a:endParaRPr lang="en-US"/>
        </a:p>
      </dgm:t>
    </dgm:pt>
    <dgm:pt modelId="{9563A91F-9F7D-4338-82B3-18C75374E619}">
      <dgm:prSet phldrT="[Text]" custT="1"/>
      <dgm:spPr>
        <a:xfrm rot="5400000">
          <a:off x="2599335" y="-1381913"/>
          <a:ext cx="1129969" cy="3894860"/>
        </a:xfrm>
        <a:solidFill>
          <a:srgbClr val="4F81BD">
            <a:lumMod val="40000"/>
            <a:lumOff val="60000"/>
            <a:alpha val="90000"/>
          </a:srgbClr>
        </a:solidFill>
        <a:ln w="25400" cap="flat" cmpd="sng" algn="ctr">
          <a:solidFill>
            <a:sysClr val="window" lastClr="FFFFFF">
              <a:lumMod val="65000"/>
            </a:sysClr>
          </a:solidFill>
          <a:prstDash val="solid"/>
        </a:ln>
        <a:effectLst/>
      </dgm:spPr>
      <dgm:t>
        <a:bodyPr/>
        <a:lstStyle/>
        <a:p>
          <a:r>
            <a:rPr lang="en-US" sz="1200" dirty="0">
              <a:solidFill>
                <a:sysClr val="windowText" lastClr="000000">
                  <a:hueOff val="0"/>
                  <a:satOff val="0"/>
                  <a:lumOff val="0"/>
                  <a:alphaOff val="0"/>
                </a:sysClr>
              </a:solidFill>
              <a:latin typeface="+mj-lt"/>
              <a:ea typeface="+mn-ea"/>
              <a:cs typeface="+mn-cs"/>
            </a:rPr>
            <a:t>Distance to Existing Infrastructure</a:t>
          </a:r>
        </a:p>
      </dgm:t>
    </dgm:pt>
    <dgm:pt modelId="{BCBFE402-7F7F-4641-94A2-5F36CF15B57B}" type="parTrans" cxnId="{B34A90DA-2B49-4F3B-ADCD-A9F854DFDCAF}">
      <dgm:prSet/>
      <dgm:spPr/>
      <dgm:t>
        <a:bodyPr/>
        <a:lstStyle/>
        <a:p>
          <a:endParaRPr lang="en-US"/>
        </a:p>
      </dgm:t>
    </dgm:pt>
    <dgm:pt modelId="{F1283879-A7E1-438D-B702-4BA4D1DDEAE0}" type="sibTrans" cxnId="{B34A90DA-2B49-4F3B-ADCD-A9F854DFDCAF}">
      <dgm:prSet/>
      <dgm:spPr/>
      <dgm:t>
        <a:bodyPr/>
        <a:lstStyle/>
        <a:p>
          <a:endParaRPr lang="en-US"/>
        </a:p>
      </dgm:t>
    </dgm:pt>
    <dgm:pt modelId="{087E4929-8170-4898-94AF-CFEF4A22EDCA}">
      <dgm:prSet phldrT="[Text]" custT="1"/>
      <dgm:spPr>
        <a:xfrm rot="5400000">
          <a:off x="2599335" y="-1381913"/>
          <a:ext cx="1129969" cy="3894860"/>
        </a:xfrm>
        <a:solidFill>
          <a:srgbClr val="4F81BD">
            <a:lumMod val="40000"/>
            <a:lumOff val="60000"/>
            <a:alpha val="90000"/>
          </a:srgbClr>
        </a:solidFill>
        <a:ln w="25400" cap="flat" cmpd="sng" algn="ctr">
          <a:solidFill>
            <a:sysClr val="window" lastClr="FFFFFF">
              <a:lumMod val="65000"/>
            </a:sysClr>
          </a:solidFill>
          <a:prstDash val="solid"/>
        </a:ln>
        <a:effectLst/>
      </dgm:spPr>
      <dgm:t>
        <a:bodyPr/>
        <a:lstStyle/>
        <a:p>
          <a:r>
            <a:rPr lang="en-US" sz="1200" dirty="0">
              <a:solidFill>
                <a:sysClr val="windowText" lastClr="000000">
                  <a:hueOff val="0"/>
                  <a:satOff val="0"/>
                  <a:lumOff val="0"/>
                  <a:alphaOff val="0"/>
                </a:sysClr>
              </a:solidFill>
              <a:latin typeface="+mj-lt"/>
              <a:ea typeface="+mn-ea"/>
              <a:cs typeface="+mn-cs"/>
            </a:rPr>
            <a:t>Site Topology</a:t>
          </a:r>
        </a:p>
      </dgm:t>
    </dgm:pt>
    <dgm:pt modelId="{C8464B82-A190-4643-921A-1E390744233A}" type="parTrans" cxnId="{9F992A74-82E0-4468-ADE3-C0DDCED4C961}">
      <dgm:prSet/>
      <dgm:spPr/>
      <dgm:t>
        <a:bodyPr/>
        <a:lstStyle/>
        <a:p>
          <a:endParaRPr lang="en-US"/>
        </a:p>
      </dgm:t>
    </dgm:pt>
    <dgm:pt modelId="{F93B5A88-BC76-4AB8-9818-6759F02C039F}" type="sibTrans" cxnId="{9F992A74-82E0-4468-ADE3-C0DDCED4C961}">
      <dgm:prSet/>
      <dgm:spPr/>
      <dgm:t>
        <a:bodyPr/>
        <a:lstStyle/>
        <a:p>
          <a:endParaRPr lang="en-US"/>
        </a:p>
      </dgm:t>
    </dgm:pt>
    <dgm:pt modelId="{BB938400-39AA-45BA-9344-F1D2D3B48A0F}">
      <dgm:prSet phldrT="[Text]" custT="1"/>
      <dgm:spPr>
        <a:xfrm rot="5400000">
          <a:off x="2599335" y="-1381913"/>
          <a:ext cx="1129969" cy="3894860"/>
        </a:xfrm>
        <a:solidFill>
          <a:srgbClr val="4F81BD">
            <a:lumMod val="40000"/>
            <a:lumOff val="60000"/>
            <a:alpha val="90000"/>
          </a:srgbClr>
        </a:solidFill>
        <a:ln w="25400" cap="flat" cmpd="sng" algn="ctr">
          <a:solidFill>
            <a:sysClr val="window" lastClr="FFFFFF">
              <a:lumMod val="65000"/>
            </a:sysClr>
          </a:solidFill>
          <a:prstDash val="solid"/>
        </a:ln>
        <a:effectLst/>
      </dgm:spPr>
      <dgm:t>
        <a:bodyPr/>
        <a:lstStyle/>
        <a:p>
          <a:r>
            <a:rPr lang="en-US" sz="1200" dirty="0">
              <a:solidFill>
                <a:sysClr val="windowText" lastClr="000000">
                  <a:hueOff val="0"/>
                  <a:satOff val="0"/>
                  <a:lumOff val="0"/>
                  <a:alphaOff val="0"/>
                </a:sysClr>
              </a:solidFill>
              <a:latin typeface="+mj-lt"/>
              <a:ea typeface="+mn-ea"/>
              <a:cs typeface="+mn-cs"/>
            </a:rPr>
            <a:t>Redevelopment Priorities &amp; Land Use Exclusions</a:t>
          </a:r>
        </a:p>
      </dgm:t>
    </dgm:pt>
    <dgm:pt modelId="{1A2990A0-E951-4238-8EAE-22DAD643DF7D}" type="parTrans" cxnId="{444F71B1-F445-4348-81DC-173BEB431212}">
      <dgm:prSet/>
      <dgm:spPr/>
      <dgm:t>
        <a:bodyPr/>
        <a:lstStyle/>
        <a:p>
          <a:endParaRPr lang="en-US"/>
        </a:p>
      </dgm:t>
    </dgm:pt>
    <dgm:pt modelId="{A1347C81-BF66-4274-AA11-BB24D1CACE7F}" type="sibTrans" cxnId="{444F71B1-F445-4348-81DC-173BEB431212}">
      <dgm:prSet/>
      <dgm:spPr/>
      <dgm:t>
        <a:bodyPr/>
        <a:lstStyle/>
        <a:p>
          <a:endParaRPr lang="en-US"/>
        </a:p>
      </dgm:t>
    </dgm:pt>
    <dgm:pt modelId="{73697D17-C291-48D0-A679-4749ABF80B05}">
      <dgm:prSet phldrT="[Text]" custT="1"/>
      <dgm:spPr>
        <a:xfrm rot="5400000">
          <a:off x="2599335" y="-1381913"/>
          <a:ext cx="1129969" cy="3894860"/>
        </a:xfrm>
        <a:solidFill>
          <a:srgbClr val="4F81BD">
            <a:lumMod val="40000"/>
            <a:lumOff val="60000"/>
            <a:alpha val="90000"/>
          </a:srgbClr>
        </a:solidFill>
        <a:ln w="25400" cap="flat" cmpd="sng" algn="ctr">
          <a:solidFill>
            <a:sysClr val="window" lastClr="FFFFFF">
              <a:lumMod val="65000"/>
            </a:sysClr>
          </a:solidFill>
          <a:prstDash val="solid"/>
        </a:ln>
        <a:effectLst/>
      </dgm:spPr>
      <dgm:t>
        <a:bodyPr/>
        <a:lstStyle/>
        <a:p>
          <a:r>
            <a:rPr lang="en-US" sz="1200" dirty="0">
              <a:solidFill>
                <a:sysClr val="windowText" lastClr="000000">
                  <a:hueOff val="0"/>
                  <a:satOff val="0"/>
                  <a:lumOff val="0"/>
                  <a:alphaOff val="0"/>
                </a:sysClr>
              </a:solidFill>
              <a:latin typeface="+mj-lt"/>
              <a:ea typeface="+mn-ea"/>
              <a:cs typeface="+mn-cs"/>
            </a:rPr>
            <a:t>Available Area</a:t>
          </a:r>
        </a:p>
      </dgm:t>
    </dgm:pt>
    <dgm:pt modelId="{2E07CC24-ECD4-44D9-AAAD-C1CAC9D17CA0}" type="parTrans" cxnId="{3FC3DB97-E112-41B5-A673-1A12B8D0208C}">
      <dgm:prSet/>
      <dgm:spPr/>
      <dgm:t>
        <a:bodyPr/>
        <a:lstStyle/>
        <a:p>
          <a:endParaRPr lang="en-US"/>
        </a:p>
      </dgm:t>
    </dgm:pt>
    <dgm:pt modelId="{35A1DA76-AC2C-451A-A595-49730158DEF9}" type="sibTrans" cxnId="{3FC3DB97-E112-41B5-A673-1A12B8D0208C}">
      <dgm:prSet/>
      <dgm:spPr/>
      <dgm:t>
        <a:bodyPr/>
        <a:lstStyle/>
        <a:p>
          <a:endParaRPr lang="en-US"/>
        </a:p>
      </dgm:t>
    </dgm:pt>
    <dgm:pt modelId="{BB7DCFCD-2B2C-41F8-ABF4-C1766EA2C49B}">
      <dgm:prSet phldrT="[Text]" custT="1"/>
      <dgm:spPr>
        <a:xfrm rot="5400000">
          <a:off x="2599335" y="163728"/>
          <a:ext cx="1129969" cy="3894860"/>
        </a:xfrm>
        <a:solidFill>
          <a:srgbClr val="9BBB59">
            <a:lumMod val="40000"/>
            <a:lumOff val="60000"/>
            <a:alpha val="90000"/>
          </a:srgbClr>
        </a:solidFill>
        <a:ln w="25400" cap="flat" cmpd="sng" algn="ctr">
          <a:solidFill>
            <a:sysClr val="window" lastClr="FFFFFF">
              <a:lumMod val="65000"/>
            </a:sysClr>
          </a:solidFill>
          <a:prstDash val="solid"/>
        </a:ln>
        <a:effectLst/>
      </dgm:spPr>
      <dgm:t>
        <a:bodyPr/>
        <a:lstStyle/>
        <a:p>
          <a:r>
            <a:rPr lang="en-US" sz="1200" dirty="0">
              <a:solidFill>
                <a:sysClr val="windowText" lastClr="000000">
                  <a:hueOff val="0"/>
                  <a:satOff val="0"/>
                  <a:lumOff val="0"/>
                  <a:alphaOff val="0"/>
                </a:sysClr>
              </a:solidFill>
              <a:latin typeface="+mj-lt"/>
              <a:ea typeface="+mn-ea"/>
              <a:cs typeface="+mn-cs"/>
            </a:rPr>
            <a:t>Owner interest</a:t>
          </a:r>
        </a:p>
      </dgm:t>
    </dgm:pt>
    <dgm:pt modelId="{5E3D9337-CC4B-4FDF-91A9-5BA0881DE267}" type="parTrans" cxnId="{F4E55184-56C9-49F8-95BF-C3FF3A9A7797}">
      <dgm:prSet/>
      <dgm:spPr/>
      <dgm:t>
        <a:bodyPr/>
        <a:lstStyle/>
        <a:p>
          <a:endParaRPr lang="en-US"/>
        </a:p>
      </dgm:t>
    </dgm:pt>
    <dgm:pt modelId="{D807AA25-DBE9-4719-8F11-8DB34D1AB975}" type="sibTrans" cxnId="{F4E55184-56C9-49F8-95BF-C3FF3A9A7797}">
      <dgm:prSet/>
      <dgm:spPr/>
      <dgm:t>
        <a:bodyPr/>
        <a:lstStyle/>
        <a:p>
          <a:endParaRPr lang="en-US"/>
        </a:p>
      </dgm:t>
    </dgm:pt>
    <dgm:pt modelId="{43C1572F-88E0-4D70-A743-2512507E2701}">
      <dgm:prSet phldrT="[Text]" custT="1"/>
      <dgm:spPr>
        <a:xfrm rot="5400000">
          <a:off x="2599335" y="163728"/>
          <a:ext cx="1129969" cy="3894860"/>
        </a:xfrm>
        <a:solidFill>
          <a:srgbClr val="9BBB59">
            <a:lumMod val="40000"/>
            <a:lumOff val="60000"/>
            <a:alpha val="90000"/>
          </a:srgbClr>
        </a:solidFill>
        <a:ln w="25400" cap="flat" cmpd="sng" algn="ctr">
          <a:solidFill>
            <a:sysClr val="window" lastClr="FFFFFF">
              <a:lumMod val="65000"/>
            </a:sysClr>
          </a:solidFill>
          <a:prstDash val="solid"/>
        </a:ln>
        <a:effectLst/>
      </dgm:spPr>
      <dgm:t>
        <a:bodyPr/>
        <a:lstStyle/>
        <a:p>
          <a:r>
            <a:rPr lang="en-US" sz="1200" dirty="0">
              <a:solidFill>
                <a:sysClr val="windowText" lastClr="000000">
                  <a:hueOff val="0"/>
                  <a:satOff val="0"/>
                  <a:lumOff val="0"/>
                  <a:alphaOff val="0"/>
                </a:sysClr>
              </a:solidFill>
              <a:latin typeface="+mj-lt"/>
              <a:ea typeface="+mn-ea"/>
              <a:cs typeface="+mn-cs"/>
            </a:rPr>
            <a:t>System Type: Rooftop or Ground Mount</a:t>
          </a:r>
        </a:p>
      </dgm:t>
    </dgm:pt>
    <dgm:pt modelId="{BBBADE98-4772-4ED2-8E2F-7C1BA5D3736A}" type="parTrans" cxnId="{C60A2557-4EDD-4FDF-BDBC-B5EDE8F4E5D5}">
      <dgm:prSet/>
      <dgm:spPr/>
      <dgm:t>
        <a:bodyPr/>
        <a:lstStyle/>
        <a:p>
          <a:endParaRPr lang="en-US"/>
        </a:p>
      </dgm:t>
    </dgm:pt>
    <dgm:pt modelId="{DA4D8E1F-C7F3-419B-B0BD-C19434FC4444}" type="sibTrans" cxnId="{C60A2557-4EDD-4FDF-BDBC-B5EDE8F4E5D5}">
      <dgm:prSet/>
      <dgm:spPr/>
      <dgm:t>
        <a:bodyPr/>
        <a:lstStyle/>
        <a:p>
          <a:endParaRPr lang="en-US"/>
        </a:p>
      </dgm:t>
    </dgm:pt>
    <dgm:pt modelId="{23EF2CAD-851B-4768-96AC-A9B518206F3E}">
      <dgm:prSet phldrT="[Text]" custT="1"/>
      <dgm:spPr>
        <a:xfrm rot="5400000">
          <a:off x="2599335" y="163728"/>
          <a:ext cx="1129969" cy="3894860"/>
        </a:xfrm>
        <a:solidFill>
          <a:srgbClr val="9BBB59">
            <a:lumMod val="40000"/>
            <a:lumOff val="60000"/>
            <a:alpha val="90000"/>
          </a:srgbClr>
        </a:solidFill>
        <a:ln w="25400" cap="flat" cmpd="sng" algn="ctr">
          <a:solidFill>
            <a:sysClr val="window" lastClr="FFFFFF">
              <a:lumMod val="65000"/>
            </a:sysClr>
          </a:solidFill>
          <a:prstDash val="solid"/>
        </a:ln>
        <a:effectLst/>
      </dgm:spPr>
      <dgm:t>
        <a:bodyPr/>
        <a:lstStyle/>
        <a:p>
          <a:r>
            <a:rPr lang="en-US" sz="1200" dirty="0">
              <a:solidFill>
                <a:sysClr val="windowText" lastClr="000000">
                  <a:hueOff val="0"/>
                  <a:satOff val="0"/>
                  <a:lumOff val="0"/>
                  <a:alphaOff val="0"/>
                </a:sysClr>
              </a:solidFill>
              <a:latin typeface="+mj-lt"/>
              <a:ea typeface="+mn-ea"/>
              <a:cs typeface="+mn-cs"/>
            </a:rPr>
            <a:t>Contaminated </a:t>
          </a:r>
          <a:r>
            <a:rPr lang="en-US" sz="1200" dirty="0" smtClean="0">
              <a:solidFill>
                <a:sysClr val="windowText" lastClr="000000">
                  <a:hueOff val="0"/>
                  <a:satOff val="0"/>
                  <a:lumOff val="0"/>
                  <a:alphaOff val="0"/>
                </a:sysClr>
              </a:solidFill>
              <a:latin typeface="+mj-lt"/>
              <a:ea typeface="+mn-ea"/>
              <a:cs typeface="+mn-cs"/>
            </a:rPr>
            <a:t>Site &amp; Landfill Considerations</a:t>
          </a:r>
          <a:r>
            <a:rPr lang="en-US" sz="1200" dirty="0">
              <a:solidFill>
                <a:sysClr val="windowText" lastClr="000000">
                  <a:hueOff val="0"/>
                  <a:satOff val="0"/>
                  <a:lumOff val="0"/>
                  <a:alphaOff val="0"/>
                </a:sysClr>
              </a:solidFill>
              <a:latin typeface="+mj-lt"/>
              <a:ea typeface="+mn-ea"/>
              <a:cs typeface="+mn-cs"/>
            </a:rPr>
            <a:t>, Status, and Readiness</a:t>
          </a:r>
        </a:p>
      </dgm:t>
    </dgm:pt>
    <dgm:pt modelId="{261A2A0B-11BC-444C-A688-7CE60FE175FC}" type="parTrans" cxnId="{0D0B0971-8586-48AB-8528-A16D4AD557B5}">
      <dgm:prSet/>
      <dgm:spPr/>
      <dgm:t>
        <a:bodyPr/>
        <a:lstStyle/>
        <a:p>
          <a:endParaRPr lang="en-US"/>
        </a:p>
      </dgm:t>
    </dgm:pt>
    <dgm:pt modelId="{50EBB80C-F17E-49DE-872A-C81D87204322}" type="sibTrans" cxnId="{0D0B0971-8586-48AB-8528-A16D4AD557B5}">
      <dgm:prSet/>
      <dgm:spPr/>
      <dgm:t>
        <a:bodyPr/>
        <a:lstStyle/>
        <a:p>
          <a:endParaRPr lang="en-US"/>
        </a:p>
      </dgm:t>
    </dgm:pt>
    <dgm:pt modelId="{3AC1DE55-FC76-4FD9-B042-F70943219300}">
      <dgm:prSet phldrT="[Text]" custT="1"/>
      <dgm:spPr>
        <a:xfrm rot="5400000">
          <a:off x="2599335" y="163728"/>
          <a:ext cx="1129969" cy="3894860"/>
        </a:xfrm>
        <a:solidFill>
          <a:srgbClr val="9BBB59">
            <a:lumMod val="40000"/>
            <a:lumOff val="60000"/>
            <a:alpha val="90000"/>
          </a:srgbClr>
        </a:solidFill>
        <a:ln w="25400" cap="flat" cmpd="sng" algn="ctr">
          <a:solidFill>
            <a:sysClr val="window" lastClr="FFFFFF">
              <a:lumMod val="65000"/>
            </a:sysClr>
          </a:solidFill>
          <a:prstDash val="solid"/>
        </a:ln>
        <a:effectLst/>
      </dgm:spPr>
      <dgm:t>
        <a:bodyPr/>
        <a:lstStyle/>
        <a:p>
          <a:r>
            <a:rPr lang="en-US" sz="1200" dirty="0">
              <a:solidFill>
                <a:sysClr val="windowText" lastClr="000000">
                  <a:hueOff val="0"/>
                  <a:satOff val="0"/>
                  <a:lumOff val="0"/>
                  <a:alphaOff val="0"/>
                </a:sysClr>
              </a:solidFill>
              <a:latin typeface="+mj-lt"/>
              <a:ea typeface="+mn-ea"/>
              <a:cs typeface="+mn-cs"/>
            </a:rPr>
            <a:t>Electricity Costs</a:t>
          </a:r>
        </a:p>
      </dgm:t>
    </dgm:pt>
    <dgm:pt modelId="{EBF95333-9493-443E-931A-D57AC4501B74}" type="parTrans" cxnId="{486B3585-8C63-4397-8110-7159DC596211}">
      <dgm:prSet/>
      <dgm:spPr/>
      <dgm:t>
        <a:bodyPr/>
        <a:lstStyle/>
        <a:p>
          <a:endParaRPr lang="en-US"/>
        </a:p>
      </dgm:t>
    </dgm:pt>
    <dgm:pt modelId="{35848B86-BDD6-4BF0-99A6-60F57E4BBB72}" type="sibTrans" cxnId="{486B3585-8C63-4397-8110-7159DC596211}">
      <dgm:prSet/>
      <dgm:spPr/>
      <dgm:t>
        <a:bodyPr/>
        <a:lstStyle/>
        <a:p>
          <a:endParaRPr lang="en-US"/>
        </a:p>
      </dgm:t>
    </dgm:pt>
    <dgm:pt modelId="{F5FEAB1C-198E-4F53-8C55-17BC5811A2F6}">
      <dgm:prSet phldrT="[Text]" custT="1"/>
      <dgm:spPr>
        <a:xfrm rot="5400000">
          <a:off x="2599335" y="1709371"/>
          <a:ext cx="1129969" cy="3894860"/>
        </a:xfrm>
        <a:solidFill>
          <a:srgbClr val="EEECE1">
            <a:lumMod val="75000"/>
            <a:alpha val="90000"/>
          </a:srgbClr>
        </a:solidFill>
        <a:ln w="25400" cap="flat" cmpd="sng" algn="ctr">
          <a:solidFill>
            <a:sysClr val="window" lastClr="FFFFFF">
              <a:lumMod val="65000"/>
            </a:sysClr>
          </a:solidFill>
          <a:prstDash val="solid"/>
        </a:ln>
        <a:effectLst/>
      </dgm:spPr>
      <dgm:t>
        <a:bodyPr/>
        <a:lstStyle/>
        <a:p>
          <a:r>
            <a:rPr lang="en-US" sz="1200" dirty="0">
              <a:solidFill>
                <a:sysClr val="windowText" lastClr="000000">
                  <a:hueOff val="0"/>
                  <a:satOff val="0"/>
                  <a:lumOff val="0"/>
                  <a:alphaOff val="0"/>
                </a:sysClr>
              </a:solidFill>
              <a:latin typeface="+mj-lt"/>
              <a:ea typeface="+mn-ea"/>
              <a:cs typeface="+mn-cs"/>
            </a:rPr>
            <a:t>Federal and State rebates and incentives</a:t>
          </a:r>
        </a:p>
      </dgm:t>
    </dgm:pt>
    <dgm:pt modelId="{D3C2DE56-6EBA-46F8-8E88-58873ED3B506}" type="parTrans" cxnId="{87222A38-1731-4AF7-B607-BD58F75E8A99}">
      <dgm:prSet/>
      <dgm:spPr/>
      <dgm:t>
        <a:bodyPr/>
        <a:lstStyle/>
        <a:p>
          <a:endParaRPr lang="en-US"/>
        </a:p>
      </dgm:t>
    </dgm:pt>
    <dgm:pt modelId="{B7A777A3-F1E5-4F86-8B46-4E37C163974A}" type="sibTrans" cxnId="{87222A38-1731-4AF7-B607-BD58F75E8A99}">
      <dgm:prSet/>
      <dgm:spPr/>
      <dgm:t>
        <a:bodyPr/>
        <a:lstStyle/>
        <a:p>
          <a:endParaRPr lang="en-US"/>
        </a:p>
      </dgm:t>
    </dgm:pt>
    <dgm:pt modelId="{D66B3036-582E-4CC0-8CF1-5A885CF25D4D}">
      <dgm:prSet phldrT="[Text]" custT="1"/>
      <dgm:spPr>
        <a:xfrm rot="5400000">
          <a:off x="2599335" y="1709371"/>
          <a:ext cx="1129969" cy="3894860"/>
        </a:xfrm>
        <a:solidFill>
          <a:srgbClr val="EEECE1">
            <a:lumMod val="75000"/>
            <a:alpha val="90000"/>
          </a:srgbClr>
        </a:solidFill>
        <a:ln w="25400" cap="flat" cmpd="sng" algn="ctr">
          <a:solidFill>
            <a:sysClr val="window" lastClr="FFFFFF">
              <a:lumMod val="65000"/>
            </a:sysClr>
          </a:solidFill>
          <a:prstDash val="solid"/>
        </a:ln>
        <a:effectLst/>
      </dgm:spPr>
      <dgm:t>
        <a:bodyPr/>
        <a:lstStyle/>
        <a:p>
          <a:r>
            <a:rPr lang="en-US" sz="1200" dirty="0">
              <a:solidFill>
                <a:sysClr val="windowText" lastClr="000000">
                  <a:hueOff val="0"/>
                  <a:satOff val="0"/>
                  <a:lumOff val="0"/>
                  <a:alphaOff val="0"/>
                </a:sysClr>
              </a:solidFill>
              <a:latin typeface="+mj-lt"/>
              <a:ea typeface="+mn-ea"/>
              <a:cs typeface="+mn-cs"/>
            </a:rPr>
            <a:t>Installation costs</a:t>
          </a:r>
        </a:p>
      </dgm:t>
    </dgm:pt>
    <dgm:pt modelId="{98267BDD-FFA3-4BB7-8356-789F7A68B058}" type="parTrans" cxnId="{32DF232C-1100-4BB2-A410-F5C8354612A0}">
      <dgm:prSet/>
      <dgm:spPr/>
      <dgm:t>
        <a:bodyPr/>
        <a:lstStyle/>
        <a:p>
          <a:endParaRPr lang="en-US"/>
        </a:p>
      </dgm:t>
    </dgm:pt>
    <dgm:pt modelId="{348333E7-626D-4B2D-AC75-8B5066743C21}" type="sibTrans" cxnId="{32DF232C-1100-4BB2-A410-F5C8354612A0}">
      <dgm:prSet/>
      <dgm:spPr/>
      <dgm:t>
        <a:bodyPr/>
        <a:lstStyle/>
        <a:p>
          <a:endParaRPr lang="en-US"/>
        </a:p>
      </dgm:t>
    </dgm:pt>
    <dgm:pt modelId="{C611AC74-7319-4E68-B8C5-C8CC8D03B284}">
      <dgm:prSet phldrT="[Text]" custT="1"/>
      <dgm:spPr>
        <a:xfrm rot="5400000">
          <a:off x="2599335" y="1709371"/>
          <a:ext cx="1129969" cy="3894860"/>
        </a:xfrm>
        <a:solidFill>
          <a:srgbClr val="EEECE1">
            <a:lumMod val="75000"/>
            <a:alpha val="90000"/>
          </a:srgbClr>
        </a:solidFill>
        <a:ln w="25400" cap="flat" cmpd="sng" algn="ctr">
          <a:solidFill>
            <a:sysClr val="window" lastClr="FFFFFF">
              <a:lumMod val="65000"/>
            </a:sysClr>
          </a:solidFill>
          <a:prstDash val="solid"/>
        </a:ln>
        <a:effectLst/>
      </dgm:spPr>
      <dgm:t>
        <a:bodyPr/>
        <a:lstStyle/>
        <a:p>
          <a:r>
            <a:rPr lang="en-US" sz="1200" dirty="0">
              <a:solidFill>
                <a:sysClr val="windowText" lastClr="000000">
                  <a:hueOff val="0"/>
                  <a:satOff val="0"/>
                  <a:lumOff val="0"/>
                  <a:alphaOff val="0"/>
                </a:sysClr>
              </a:solidFill>
              <a:latin typeface="+mj-lt"/>
              <a:ea typeface="+mn-ea"/>
              <a:cs typeface="+mn-cs"/>
            </a:rPr>
            <a:t>Policy Considerations</a:t>
          </a:r>
        </a:p>
      </dgm:t>
    </dgm:pt>
    <dgm:pt modelId="{43E31444-DF93-4D16-8A07-308004974A93}" type="parTrans" cxnId="{9A5490AC-44C7-44B5-887A-2593B2268B41}">
      <dgm:prSet/>
      <dgm:spPr/>
      <dgm:t>
        <a:bodyPr/>
        <a:lstStyle/>
        <a:p>
          <a:endParaRPr lang="en-US"/>
        </a:p>
      </dgm:t>
    </dgm:pt>
    <dgm:pt modelId="{7C27FAD4-E4A8-4DFE-ACF5-0A98685E873A}" type="sibTrans" cxnId="{9A5490AC-44C7-44B5-887A-2593B2268B41}">
      <dgm:prSet/>
      <dgm:spPr/>
      <dgm:t>
        <a:bodyPr/>
        <a:lstStyle/>
        <a:p>
          <a:endParaRPr lang="en-US"/>
        </a:p>
      </dgm:t>
    </dgm:pt>
    <dgm:pt modelId="{E8763C42-BCE0-44FC-9591-7714E696E132}">
      <dgm:prSet phldrT="[Text]" custT="1"/>
      <dgm:spPr>
        <a:xfrm rot="5400000">
          <a:off x="2599335" y="163728"/>
          <a:ext cx="1129969" cy="3894860"/>
        </a:xfrm>
        <a:solidFill>
          <a:srgbClr val="9BBB59">
            <a:lumMod val="40000"/>
            <a:lumOff val="60000"/>
            <a:alpha val="90000"/>
          </a:srgbClr>
        </a:solidFill>
        <a:ln w="25400" cap="flat" cmpd="sng" algn="ctr">
          <a:solidFill>
            <a:sysClr val="window" lastClr="FFFFFF">
              <a:lumMod val="65000"/>
            </a:sysClr>
          </a:solidFill>
          <a:prstDash val="solid"/>
        </a:ln>
        <a:effectLst/>
      </dgm:spPr>
      <dgm:t>
        <a:bodyPr/>
        <a:lstStyle/>
        <a:p>
          <a:r>
            <a:rPr lang="en-US" sz="1200" dirty="0">
              <a:solidFill>
                <a:sysClr val="windowText" lastClr="000000">
                  <a:hueOff val="0"/>
                  <a:satOff val="0"/>
                  <a:lumOff val="0"/>
                  <a:alphaOff val="0"/>
                </a:sysClr>
              </a:solidFill>
              <a:latin typeface="+mj-lt"/>
              <a:ea typeface="+mn-ea"/>
              <a:cs typeface="+mn-cs"/>
            </a:rPr>
            <a:t>Energy Demand</a:t>
          </a:r>
        </a:p>
      </dgm:t>
    </dgm:pt>
    <dgm:pt modelId="{3916FFF0-9F97-412E-AEA1-F291966525C0}" type="parTrans" cxnId="{07A284F4-058A-40DA-88E1-CB98E2125FE5}">
      <dgm:prSet/>
      <dgm:spPr/>
      <dgm:t>
        <a:bodyPr/>
        <a:lstStyle/>
        <a:p>
          <a:endParaRPr lang="en-US"/>
        </a:p>
      </dgm:t>
    </dgm:pt>
    <dgm:pt modelId="{8EDD0DD3-385D-4FB3-AB74-635B8E9EBFE2}" type="sibTrans" cxnId="{07A284F4-058A-40DA-88E1-CB98E2125FE5}">
      <dgm:prSet/>
      <dgm:spPr/>
      <dgm:t>
        <a:bodyPr/>
        <a:lstStyle/>
        <a:p>
          <a:endParaRPr lang="en-US"/>
        </a:p>
      </dgm:t>
    </dgm:pt>
    <dgm:pt modelId="{72C4E62F-E447-4003-84BA-3A5C6C7B30F1}" type="pres">
      <dgm:prSet presAssocID="{241A97B2-547F-4C77-B0F6-4D3F2F45E63D}" presName="linearFlow" presStyleCnt="0">
        <dgm:presLayoutVars>
          <dgm:dir/>
          <dgm:animLvl val="lvl"/>
          <dgm:resizeHandles val="exact"/>
        </dgm:presLayoutVars>
      </dgm:prSet>
      <dgm:spPr/>
    </dgm:pt>
    <dgm:pt modelId="{11CD43B1-A2D6-4A91-9CC0-4928C572CE51}" type="pres">
      <dgm:prSet presAssocID="{AB595687-A440-49F3-A758-A0ECECC84F19}" presName="composite" presStyleCnt="0"/>
      <dgm:spPr/>
    </dgm:pt>
    <dgm:pt modelId="{2BB9A06B-648F-49FD-AA1A-A87780082D28}" type="pres">
      <dgm:prSet presAssocID="{AB595687-A440-49F3-A758-A0ECECC84F19}" presName="parentText" presStyleLbl="alignNode1" presStyleIdx="0" presStyleCnt="3">
        <dgm:presLayoutVars>
          <dgm:chMax val="1"/>
          <dgm:bulletEnabled val="1"/>
        </dgm:presLayoutVars>
      </dgm:prSet>
      <dgm:spPr>
        <a:prstGeom prst="chevron">
          <a:avLst/>
        </a:prstGeom>
      </dgm:spPr>
      <dgm:t>
        <a:bodyPr/>
        <a:lstStyle/>
        <a:p>
          <a:endParaRPr lang="en-US"/>
        </a:p>
      </dgm:t>
    </dgm:pt>
    <dgm:pt modelId="{7112DB7F-B40B-4CF8-8749-0529A93859B4}" type="pres">
      <dgm:prSet presAssocID="{AB595687-A440-49F3-A758-A0ECECC84F19}" presName="descendantText" presStyleLbl="alignAcc1" presStyleIdx="0" presStyleCnt="3">
        <dgm:presLayoutVars>
          <dgm:bulletEnabled val="1"/>
        </dgm:presLayoutVars>
      </dgm:prSet>
      <dgm:spPr>
        <a:prstGeom prst="round2SameRect">
          <a:avLst/>
        </a:prstGeom>
      </dgm:spPr>
      <dgm:t>
        <a:bodyPr/>
        <a:lstStyle/>
        <a:p>
          <a:endParaRPr lang="en-US"/>
        </a:p>
      </dgm:t>
    </dgm:pt>
    <dgm:pt modelId="{AA43240D-C6A0-40EB-AA00-D2286CC47838}" type="pres">
      <dgm:prSet presAssocID="{AC00E168-3681-41E2-BE50-47275872BF2C}" presName="sp" presStyleCnt="0"/>
      <dgm:spPr/>
    </dgm:pt>
    <dgm:pt modelId="{82234BE9-99A3-4BB4-BB12-26D5740A3E00}" type="pres">
      <dgm:prSet presAssocID="{C80C0596-FA19-4FC5-B63C-AF86EC08A249}" presName="composite" presStyleCnt="0"/>
      <dgm:spPr/>
    </dgm:pt>
    <dgm:pt modelId="{D0BA8AE9-EAC5-45F6-ADB4-A6B5B1C64E82}" type="pres">
      <dgm:prSet presAssocID="{C80C0596-FA19-4FC5-B63C-AF86EC08A249}" presName="parentText" presStyleLbl="alignNode1" presStyleIdx="1" presStyleCnt="3">
        <dgm:presLayoutVars>
          <dgm:chMax val="1"/>
          <dgm:bulletEnabled val="1"/>
        </dgm:presLayoutVars>
      </dgm:prSet>
      <dgm:spPr>
        <a:prstGeom prst="chevron">
          <a:avLst/>
        </a:prstGeom>
      </dgm:spPr>
      <dgm:t>
        <a:bodyPr/>
        <a:lstStyle/>
        <a:p>
          <a:endParaRPr lang="en-US"/>
        </a:p>
      </dgm:t>
    </dgm:pt>
    <dgm:pt modelId="{D4DAB52B-272E-46B8-8841-0AD8585A6E69}" type="pres">
      <dgm:prSet presAssocID="{C80C0596-FA19-4FC5-B63C-AF86EC08A249}" presName="descendantText" presStyleLbl="alignAcc1" presStyleIdx="1" presStyleCnt="3" custScaleY="106767">
        <dgm:presLayoutVars>
          <dgm:bulletEnabled val="1"/>
        </dgm:presLayoutVars>
      </dgm:prSet>
      <dgm:spPr>
        <a:prstGeom prst="round2SameRect">
          <a:avLst/>
        </a:prstGeom>
      </dgm:spPr>
      <dgm:t>
        <a:bodyPr/>
        <a:lstStyle/>
        <a:p>
          <a:endParaRPr lang="en-US"/>
        </a:p>
      </dgm:t>
    </dgm:pt>
    <dgm:pt modelId="{16CB8CCB-527A-4EAC-83DC-E4037CA8971F}" type="pres">
      <dgm:prSet presAssocID="{DD6F0062-7BC0-4B0C-B95D-B22D932F45F9}" presName="sp" presStyleCnt="0"/>
      <dgm:spPr/>
    </dgm:pt>
    <dgm:pt modelId="{A9245CA2-6779-48B4-AFA9-A17336427A1A}" type="pres">
      <dgm:prSet presAssocID="{E916D7B2-B1D5-4126-908E-1FE781730524}" presName="composite" presStyleCnt="0"/>
      <dgm:spPr/>
    </dgm:pt>
    <dgm:pt modelId="{27E642D3-C382-4A93-B24D-8AB0C09D3403}" type="pres">
      <dgm:prSet presAssocID="{E916D7B2-B1D5-4126-908E-1FE781730524}" presName="parentText" presStyleLbl="alignNode1" presStyleIdx="2" presStyleCnt="3">
        <dgm:presLayoutVars>
          <dgm:chMax val="1"/>
          <dgm:bulletEnabled val="1"/>
        </dgm:presLayoutVars>
      </dgm:prSet>
      <dgm:spPr>
        <a:prstGeom prst="chevron">
          <a:avLst/>
        </a:prstGeom>
      </dgm:spPr>
      <dgm:t>
        <a:bodyPr/>
        <a:lstStyle/>
        <a:p>
          <a:endParaRPr lang="en-US"/>
        </a:p>
      </dgm:t>
    </dgm:pt>
    <dgm:pt modelId="{F9A6BB93-3D58-4EB3-9D0D-601331D8ECA9}" type="pres">
      <dgm:prSet presAssocID="{E916D7B2-B1D5-4126-908E-1FE781730524}" presName="descendantText" presStyleLbl="alignAcc1" presStyleIdx="2" presStyleCnt="3">
        <dgm:presLayoutVars>
          <dgm:bulletEnabled val="1"/>
        </dgm:presLayoutVars>
      </dgm:prSet>
      <dgm:spPr>
        <a:prstGeom prst="round2SameRect">
          <a:avLst/>
        </a:prstGeom>
      </dgm:spPr>
      <dgm:t>
        <a:bodyPr/>
        <a:lstStyle/>
        <a:p>
          <a:endParaRPr lang="en-US"/>
        </a:p>
      </dgm:t>
    </dgm:pt>
  </dgm:ptLst>
  <dgm:cxnLst>
    <dgm:cxn modelId="{07A284F4-058A-40DA-88E1-CB98E2125FE5}" srcId="{C80C0596-FA19-4FC5-B63C-AF86EC08A249}" destId="{E8763C42-BCE0-44FC-9591-7714E696E132}" srcOrd="3" destOrd="0" parTransId="{3916FFF0-9F97-412E-AEA1-F291966525C0}" sibTransId="{8EDD0DD3-385D-4FB3-AB74-635B8E9EBFE2}"/>
    <dgm:cxn modelId="{32DF232C-1100-4BB2-A410-F5C8354612A0}" srcId="{E916D7B2-B1D5-4126-908E-1FE781730524}" destId="{D66B3036-582E-4CC0-8CF1-5A885CF25D4D}" srcOrd="2" destOrd="0" parTransId="{98267BDD-FFA3-4BB7-8356-789F7A68B058}" sibTransId="{348333E7-626D-4B2D-AC75-8B5066743C21}"/>
    <dgm:cxn modelId="{51D65EE5-8444-433F-BA41-AE0C74758C34}" type="presOf" srcId="{E916D7B2-B1D5-4126-908E-1FE781730524}" destId="{27E642D3-C382-4A93-B24D-8AB0C09D3403}" srcOrd="0" destOrd="0" presId="urn:microsoft.com/office/officeart/2005/8/layout/chevron2"/>
    <dgm:cxn modelId="{444F71B1-F445-4348-81DC-173BEB431212}" srcId="{AB595687-A440-49F3-A758-A0ECECC84F19}" destId="{BB938400-39AA-45BA-9344-F1D2D3B48A0F}" srcOrd="4" destOrd="0" parTransId="{1A2990A0-E951-4238-8EAE-22DAD643DF7D}" sibTransId="{A1347C81-BF66-4274-AA11-BB24D1CACE7F}"/>
    <dgm:cxn modelId="{D6EE09A0-9301-44F2-8921-3AED4C8696E7}" type="presOf" srcId="{73697D17-C291-48D0-A679-4749ABF80B05}" destId="{7112DB7F-B40B-4CF8-8749-0529A93859B4}" srcOrd="0" destOrd="1" presId="urn:microsoft.com/office/officeart/2005/8/layout/chevron2"/>
    <dgm:cxn modelId="{684F5581-1929-4E31-A1F3-772A1104E325}" srcId="{241A97B2-547F-4C77-B0F6-4D3F2F45E63D}" destId="{C80C0596-FA19-4FC5-B63C-AF86EC08A249}" srcOrd="1" destOrd="0" parTransId="{75B6F22F-6464-4C48-A6CA-83D37F453145}" sibTransId="{DD6F0062-7BC0-4B0C-B95D-B22D932F45F9}"/>
    <dgm:cxn modelId="{20ACD064-A4ED-4C0A-801C-5331748AAD60}" srcId="{241A97B2-547F-4C77-B0F6-4D3F2F45E63D}" destId="{E916D7B2-B1D5-4126-908E-1FE781730524}" srcOrd="2" destOrd="0" parTransId="{6BCFD9E2-CAD7-48F2-94B1-1FD2313FA8E2}" sibTransId="{F836072A-A677-49FE-BFEC-A19238279803}"/>
    <dgm:cxn modelId="{89C647B8-E0DF-4A54-80B6-3B3992961995}" type="presOf" srcId="{23EF2CAD-851B-4768-96AC-A9B518206F3E}" destId="{D4DAB52B-272E-46B8-8841-0AD8585A6E69}" srcOrd="0" destOrd="4" presId="urn:microsoft.com/office/officeart/2005/8/layout/chevron2"/>
    <dgm:cxn modelId="{87222A38-1731-4AF7-B607-BD58F75E8A99}" srcId="{E916D7B2-B1D5-4126-908E-1FE781730524}" destId="{F5FEAB1C-198E-4F53-8C55-17BC5811A2F6}" srcOrd="1" destOrd="0" parTransId="{D3C2DE56-6EBA-46F8-8E88-58873ED3B506}" sibTransId="{B7A777A3-F1E5-4F86-8B46-4E37C163974A}"/>
    <dgm:cxn modelId="{486B3585-8C63-4397-8110-7159DC596211}" srcId="{C80C0596-FA19-4FC5-B63C-AF86EC08A249}" destId="{3AC1DE55-FC76-4FD9-B042-F70943219300}" srcOrd="2" destOrd="0" parTransId="{EBF95333-9493-443E-931A-D57AC4501B74}" sibTransId="{35848B86-BDD6-4BF0-99A6-60F57E4BBB72}"/>
    <dgm:cxn modelId="{D1508038-0FBA-48A6-829D-98D87571B1F2}" srcId="{AB595687-A440-49F3-A758-A0ECECC84F19}" destId="{FB44E246-5458-469A-9200-59817CCF7F72}" srcOrd="0" destOrd="0" parTransId="{2BB3E9F0-F3F1-4653-9B31-CC4371143E09}" sibTransId="{EF47EB71-1175-49D7-929B-B326D1CBC5C5}"/>
    <dgm:cxn modelId="{9F992A74-82E0-4468-ADE3-C0DDCED4C961}" srcId="{AB595687-A440-49F3-A758-A0ECECC84F19}" destId="{087E4929-8170-4898-94AF-CFEF4A22EDCA}" srcOrd="3" destOrd="0" parTransId="{C8464B82-A190-4643-921A-1E390744233A}" sibTransId="{F93B5A88-BC76-4AB8-9818-6759F02C039F}"/>
    <dgm:cxn modelId="{9A5490AC-44C7-44B5-887A-2593B2268B41}" srcId="{E916D7B2-B1D5-4126-908E-1FE781730524}" destId="{C611AC74-7319-4E68-B8C5-C8CC8D03B284}" srcOrd="0" destOrd="0" parTransId="{43E31444-DF93-4D16-8A07-308004974A93}" sibTransId="{7C27FAD4-E4A8-4DFE-ACF5-0A98685E873A}"/>
    <dgm:cxn modelId="{3FC3DB97-E112-41B5-A673-1A12B8D0208C}" srcId="{AB595687-A440-49F3-A758-A0ECECC84F19}" destId="{73697D17-C291-48D0-A679-4749ABF80B05}" srcOrd="1" destOrd="0" parTransId="{2E07CC24-ECD4-44D9-AAAD-C1CAC9D17CA0}" sibTransId="{35A1DA76-AC2C-451A-A595-49730158DEF9}"/>
    <dgm:cxn modelId="{D3ACA2A2-BB15-4520-B532-544FC7591162}" srcId="{241A97B2-547F-4C77-B0F6-4D3F2F45E63D}" destId="{AB595687-A440-49F3-A758-A0ECECC84F19}" srcOrd="0" destOrd="0" parTransId="{7006C030-0DE6-4151-B3A3-F19787E22A2C}" sibTransId="{AC00E168-3681-41E2-BE50-47275872BF2C}"/>
    <dgm:cxn modelId="{E9A3B026-02AD-4EB5-A137-A864C16DD7B9}" type="presOf" srcId="{C80C0596-FA19-4FC5-B63C-AF86EC08A249}" destId="{D0BA8AE9-EAC5-45F6-ADB4-A6B5B1C64E82}" srcOrd="0" destOrd="0" presId="urn:microsoft.com/office/officeart/2005/8/layout/chevron2"/>
    <dgm:cxn modelId="{E3F9015D-601A-4E42-890C-7E1565C85C8A}" type="presOf" srcId="{D66B3036-582E-4CC0-8CF1-5A885CF25D4D}" destId="{F9A6BB93-3D58-4EB3-9D0D-601331D8ECA9}" srcOrd="0" destOrd="2" presId="urn:microsoft.com/office/officeart/2005/8/layout/chevron2"/>
    <dgm:cxn modelId="{2F060255-2C60-4364-BBC0-865A7A664097}" type="presOf" srcId="{F5FEAB1C-198E-4F53-8C55-17BC5811A2F6}" destId="{F9A6BB93-3D58-4EB3-9D0D-601331D8ECA9}" srcOrd="0" destOrd="1" presId="urn:microsoft.com/office/officeart/2005/8/layout/chevron2"/>
    <dgm:cxn modelId="{45B0D9DE-4A42-4343-AE8A-2135341A85B6}" type="presOf" srcId="{087E4929-8170-4898-94AF-CFEF4A22EDCA}" destId="{7112DB7F-B40B-4CF8-8749-0529A93859B4}" srcOrd="0" destOrd="3" presId="urn:microsoft.com/office/officeart/2005/8/layout/chevron2"/>
    <dgm:cxn modelId="{E4D997E3-536C-4FC9-84B0-D0523D1CCB50}" type="presOf" srcId="{E8763C42-BCE0-44FC-9591-7714E696E132}" destId="{D4DAB52B-272E-46B8-8841-0AD8585A6E69}" srcOrd="0" destOrd="3" presId="urn:microsoft.com/office/officeart/2005/8/layout/chevron2"/>
    <dgm:cxn modelId="{DFC7C50B-AA19-4C68-AFD1-845D2C882D4B}" type="presOf" srcId="{AB595687-A440-49F3-A758-A0ECECC84F19}" destId="{2BB9A06B-648F-49FD-AA1A-A87780082D28}" srcOrd="0" destOrd="0" presId="urn:microsoft.com/office/officeart/2005/8/layout/chevron2"/>
    <dgm:cxn modelId="{F4E55184-56C9-49F8-95BF-C3FF3A9A7797}" srcId="{C80C0596-FA19-4FC5-B63C-AF86EC08A249}" destId="{BB7DCFCD-2B2C-41F8-ABF4-C1766EA2C49B}" srcOrd="0" destOrd="0" parTransId="{5E3D9337-CC4B-4FDF-91A9-5BA0881DE267}" sibTransId="{D807AA25-DBE9-4719-8F11-8DB34D1AB975}"/>
    <dgm:cxn modelId="{B21E7A8A-6888-47DB-B721-8FDF1B82CCAE}" type="presOf" srcId="{C611AC74-7319-4E68-B8C5-C8CC8D03B284}" destId="{F9A6BB93-3D58-4EB3-9D0D-601331D8ECA9}" srcOrd="0" destOrd="0" presId="urn:microsoft.com/office/officeart/2005/8/layout/chevron2"/>
    <dgm:cxn modelId="{B34A90DA-2B49-4F3B-ADCD-A9F854DFDCAF}" srcId="{AB595687-A440-49F3-A758-A0ECECC84F19}" destId="{9563A91F-9F7D-4338-82B3-18C75374E619}" srcOrd="2" destOrd="0" parTransId="{BCBFE402-7F7F-4641-94A2-5F36CF15B57B}" sibTransId="{F1283879-A7E1-438D-B702-4BA4D1DDEAE0}"/>
    <dgm:cxn modelId="{CFC2B8F4-F11E-4AC2-A199-15B4A9D1B351}" type="presOf" srcId="{9563A91F-9F7D-4338-82B3-18C75374E619}" destId="{7112DB7F-B40B-4CF8-8749-0529A93859B4}" srcOrd="0" destOrd="2" presId="urn:microsoft.com/office/officeart/2005/8/layout/chevron2"/>
    <dgm:cxn modelId="{C84AF753-BE6D-4E61-82E7-83019CA98033}" type="presOf" srcId="{FB44E246-5458-469A-9200-59817CCF7F72}" destId="{7112DB7F-B40B-4CF8-8749-0529A93859B4}" srcOrd="0" destOrd="0" presId="urn:microsoft.com/office/officeart/2005/8/layout/chevron2"/>
    <dgm:cxn modelId="{C60A2557-4EDD-4FDF-BDBC-B5EDE8F4E5D5}" srcId="{C80C0596-FA19-4FC5-B63C-AF86EC08A249}" destId="{43C1572F-88E0-4D70-A743-2512507E2701}" srcOrd="1" destOrd="0" parTransId="{BBBADE98-4772-4ED2-8E2F-7C1BA5D3736A}" sibTransId="{DA4D8E1F-C7F3-419B-B0BD-C19434FC4444}"/>
    <dgm:cxn modelId="{6D97D45E-5376-43E2-8C10-B5CEFA5B3F6F}" type="presOf" srcId="{BB7DCFCD-2B2C-41F8-ABF4-C1766EA2C49B}" destId="{D4DAB52B-272E-46B8-8841-0AD8585A6E69}" srcOrd="0" destOrd="0" presId="urn:microsoft.com/office/officeart/2005/8/layout/chevron2"/>
    <dgm:cxn modelId="{5FE80598-DC8B-4ACA-833E-F03900DDAE0E}" type="presOf" srcId="{241A97B2-547F-4C77-B0F6-4D3F2F45E63D}" destId="{72C4E62F-E447-4003-84BA-3A5C6C7B30F1}" srcOrd="0" destOrd="0" presId="urn:microsoft.com/office/officeart/2005/8/layout/chevron2"/>
    <dgm:cxn modelId="{0D0B0971-8586-48AB-8528-A16D4AD557B5}" srcId="{C80C0596-FA19-4FC5-B63C-AF86EC08A249}" destId="{23EF2CAD-851B-4768-96AC-A9B518206F3E}" srcOrd="4" destOrd="0" parTransId="{261A2A0B-11BC-444C-A688-7CE60FE175FC}" sibTransId="{50EBB80C-F17E-49DE-872A-C81D87204322}"/>
    <dgm:cxn modelId="{187DF59F-467B-432D-A9BD-C153F541F12E}" type="presOf" srcId="{3AC1DE55-FC76-4FD9-B042-F70943219300}" destId="{D4DAB52B-272E-46B8-8841-0AD8585A6E69}" srcOrd="0" destOrd="2" presId="urn:microsoft.com/office/officeart/2005/8/layout/chevron2"/>
    <dgm:cxn modelId="{E689070C-5D88-4692-BD42-84C60054F842}" type="presOf" srcId="{BB938400-39AA-45BA-9344-F1D2D3B48A0F}" destId="{7112DB7F-B40B-4CF8-8749-0529A93859B4}" srcOrd="0" destOrd="4" presId="urn:microsoft.com/office/officeart/2005/8/layout/chevron2"/>
    <dgm:cxn modelId="{30A4A21D-6323-44C7-84A1-1E4302298F41}" type="presOf" srcId="{43C1572F-88E0-4D70-A743-2512507E2701}" destId="{D4DAB52B-272E-46B8-8841-0AD8585A6E69}" srcOrd="0" destOrd="1" presId="urn:microsoft.com/office/officeart/2005/8/layout/chevron2"/>
    <dgm:cxn modelId="{7218C911-3824-43F1-9F34-9EB3C9E563BA}" type="presParOf" srcId="{72C4E62F-E447-4003-84BA-3A5C6C7B30F1}" destId="{11CD43B1-A2D6-4A91-9CC0-4928C572CE51}" srcOrd="0" destOrd="0" presId="urn:microsoft.com/office/officeart/2005/8/layout/chevron2"/>
    <dgm:cxn modelId="{5AE699D7-9611-4387-B7B1-311B67A96BF9}" type="presParOf" srcId="{11CD43B1-A2D6-4A91-9CC0-4928C572CE51}" destId="{2BB9A06B-648F-49FD-AA1A-A87780082D28}" srcOrd="0" destOrd="0" presId="urn:microsoft.com/office/officeart/2005/8/layout/chevron2"/>
    <dgm:cxn modelId="{6E1BE100-8B19-4BD4-8F93-BAF9A2298A27}" type="presParOf" srcId="{11CD43B1-A2D6-4A91-9CC0-4928C572CE51}" destId="{7112DB7F-B40B-4CF8-8749-0529A93859B4}" srcOrd="1" destOrd="0" presId="urn:microsoft.com/office/officeart/2005/8/layout/chevron2"/>
    <dgm:cxn modelId="{4A54283C-743B-49B0-B972-B068426909B0}" type="presParOf" srcId="{72C4E62F-E447-4003-84BA-3A5C6C7B30F1}" destId="{AA43240D-C6A0-40EB-AA00-D2286CC47838}" srcOrd="1" destOrd="0" presId="urn:microsoft.com/office/officeart/2005/8/layout/chevron2"/>
    <dgm:cxn modelId="{CB050DD7-29DA-45C9-B58D-84C650F7F23D}" type="presParOf" srcId="{72C4E62F-E447-4003-84BA-3A5C6C7B30F1}" destId="{82234BE9-99A3-4BB4-BB12-26D5740A3E00}" srcOrd="2" destOrd="0" presId="urn:microsoft.com/office/officeart/2005/8/layout/chevron2"/>
    <dgm:cxn modelId="{0FF1B03F-18E4-43E9-8A6F-59EA70DD9164}" type="presParOf" srcId="{82234BE9-99A3-4BB4-BB12-26D5740A3E00}" destId="{D0BA8AE9-EAC5-45F6-ADB4-A6B5B1C64E82}" srcOrd="0" destOrd="0" presId="urn:microsoft.com/office/officeart/2005/8/layout/chevron2"/>
    <dgm:cxn modelId="{CA9B8E3E-C97D-49BD-81FC-D20A8A1FB5AB}" type="presParOf" srcId="{82234BE9-99A3-4BB4-BB12-26D5740A3E00}" destId="{D4DAB52B-272E-46B8-8841-0AD8585A6E69}" srcOrd="1" destOrd="0" presId="urn:microsoft.com/office/officeart/2005/8/layout/chevron2"/>
    <dgm:cxn modelId="{ED982AD7-7F12-43AB-BAE7-B7813CE0FA84}" type="presParOf" srcId="{72C4E62F-E447-4003-84BA-3A5C6C7B30F1}" destId="{16CB8CCB-527A-4EAC-83DC-E4037CA8971F}" srcOrd="3" destOrd="0" presId="urn:microsoft.com/office/officeart/2005/8/layout/chevron2"/>
    <dgm:cxn modelId="{F369851B-A8AD-474F-8915-AC99E6FCF708}" type="presParOf" srcId="{72C4E62F-E447-4003-84BA-3A5C6C7B30F1}" destId="{A9245CA2-6779-48B4-AFA9-A17336427A1A}" srcOrd="4" destOrd="0" presId="urn:microsoft.com/office/officeart/2005/8/layout/chevron2"/>
    <dgm:cxn modelId="{F56F7417-BA9D-4568-948E-E367048D061E}" type="presParOf" srcId="{A9245CA2-6779-48B4-AFA9-A17336427A1A}" destId="{27E642D3-C382-4A93-B24D-8AB0C09D3403}" srcOrd="0" destOrd="0" presId="urn:microsoft.com/office/officeart/2005/8/layout/chevron2"/>
    <dgm:cxn modelId="{A67A0286-D1E8-4554-9003-365AA537DEFE}" type="presParOf" srcId="{A9245CA2-6779-48B4-AFA9-A17336427A1A}" destId="{F9A6BB93-3D58-4EB3-9D0D-601331D8ECA9}" srcOrd="1" destOrd="0" presId="urn:microsoft.com/office/officeart/2005/8/layout/chevron2"/>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77" tIns="46188" rIns="92377" bIns="46188" numCol="1" anchor="t" anchorCtr="0" compatLnSpc="1">
            <a:prstTxWarp prst="textNoShape">
              <a:avLst/>
            </a:prstTxWarp>
          </a:bodyPr>
          <a:lstStyle>
            <a:lvl1pPr defTabSz="924097">
              <a:defRPr/>
            </a:lvl1pPr>
          </a:lstStyle>
          <a:p>
            <a:pPr>
              <a:defRPr/>
            </a:pPr>
            <a:endParaRPr lang="en-US"/>
          </a:p>
        </p:txBody>
      </p:sp>
      <p:sp>
        <p:nvSpPr>
          <p:cNvPr id="6147"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377" tIns="46188" rIns="92377" bIns="46188" numCol="1" anchor="t" anchorCtr="0" compatLnSpc="1">
            <a:prstTxWarp prst="textNoShape">
              <a:avLst/>
            </a:prstTxWarp>
          </a:bodyPr>
          <a:lstStyle>
            <a:lvl1pPr algn="r" defTabSz="924097">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93738" y="4384675"/>
            <a:ext cx="5546725" cy="4156075"/>
          </a:xfrm>
          <a:prstGeom prst="rect">
            <a:avLst/>
          </a:prstGeom>
          <a:noFill/>
          <a:ln w="9525">
            <a:noFill/>
            <a:miter lim="800000"/>
            <a:headEnd/>
            <a:tailEnd/>
          </a:ln>
          <a:effectLst/>
        </p:spPr>
        <p:txBody>
          <a:bodyPr vert="horz" wrap="square" lIns="92377" tIns="46188" rIns="92377" bIns="461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69350"/>
            <a:ext cx="3005138" cy="461963"/>
          </a:xfrm>
          <a:prstGeom prst="rect">
            <a:avLst/>
          </a:prstGeom>
          <a:noFill/>
          <a:ln w="9525">
            <a:noFill/>
            <a:miter lim="800000"/>
            <a:headEnd/>
            <a:tailEnd/>
          </a:ln>
          <a:effectLst/>
        </p:spPr>
        <p:txBody>
          <a:bodyPr vert="horz" wrap="square" lIns="92377" tIns="46188" rIns="92377" bIns="46188" numCol="1" anchor="b" anchorCtr="0" compatLnSpc="1">
            <a:prstTxWarp prst="textNoShape">
              <a:avLst/>
            </a:prstTxWarp>
          </a:bodyPr>
          <a:lstStyle>
            <a:lvl1pPr defTabSz="924097">
              <a:defRPr/>
            </a:lvl1pPr>
          </a:lstStyle>
          <a:p>
            <a:pPr>
              <a:defRPr/>
            </a:pPr>
            <a:endParaRPr lang="en-US"/>
          </a:p>
        </p:txBody>
      </p:sp>
      <p:sp>
        <p:nvSpPr>
          <p:cNvPr id="6151" name="Rectangle 7"/>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2377" tIns="46188" rIns="92377" bIns="46188" numCol="1" anchor="b" anchorCtr="0" compatLnSpc="1">
            <a:prstTxWarp prst="textNoShape">
              <a:avLst/>
            </a:prstTxWarp>
          </a:bodyPr>
          <a:lstStyle>
            <a:lvl1pPr algn="r" defTabSz="924097">
              <a:defRPr/>
            </a:lvl1pPr>
          </a:lstStyle>
          <a:p>
            <a:pPr>
              <a:defRPr/>
            </a:pPr>
            <a:fld id="{EE88AAEF-EFFA-4673-AA75-917523E639C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927475" y="8769350"/>
            <a:ext cx="3005138" cy="461963"/>
          </a:xfrm>
          <a:prstGeom prst="rect">
            <a:avLst/>
          </a:prstGeom>
          <a:noFill/>
          <a:ln>
            <a:miter lim="800000"/>
            <a:headEnd/>
            <a:tailEnd/>
          </a:ln>
        </p:spPr>
        <p:txBody>
          <a:bodyPr anchor="b"/>
          <a:lstStyle/>
          <a:p>
            <a:pPr algn="r">
              <a:defRPr/>
            </a:pPr>
            <a:fld id="{4CA5797B-861D-4D5A-AA98-93636A0B340E}" type="slidenum">
              <a:rPr lang="en-US" sz="1200">
                <a:latin typeface="+mn-lt"/>
              </a:rPr>
              <a:pPr algn="r">
                <a:defRPr/>
              </a:pPr>
              <a:t>0</a:t>
            </a:fld>
            <a:endParaRPr lang="en-US" sz="1200">
              <a:latin typeface="+mn-lt"/>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693738" y="4386263"/>
            <a:ext cx="5546725" cy="4154487"/>
          </a:xfrm>
          <a:noFill/>
          <a:ln/>
        </p:spPr>
        <p:txBody>
          <a:bodyPr lIns="91440" tIns="45720" rIns="91440" bIns="45720"/>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pPr eaLnBrk="1" hangingPunct="1"/>
            <a:r>
              <a:rPr lang="en-US" smtClean="0"/>
              <a:t>The REC can be sold with the electricity (bundled) or sold separately. A bundled REC is paired by the electric service provider with grid electricity delivered to a buyer.  Bundled RECs are functionally equivalent to directly purchasing renewably generated electricity from a local utility, regardless of where the REC comes from.  Buying bundled RECs creates a direct demand for renewable energy, because utilities base their contracts on meeting the renewable energy demands of their customers. </a:t>
            </a:r>
          </a:p>
          <a:p>
            <a:pPr eaLnBrk="1" hangingPunct="1"/>
            <a:endParaRPr lang="en-US" smtClean="0"/>
          </a:p>
          <a:p>
            <a:pPr eaLnBrk="1" hangingPunct="1"/>
            <a:r>
              <a:rPr lang="en-US" smtClean="0"/>
              <a:t>On the other hand, non-bundled RECs are delinked them from the demand for renewably generated electricity, and are therefore not as effective a market mechanism.  Because the RECs become disassociated from the electrons, the purchase price can be used to, for example, help renewable energy generators increase their capacity (future RECS), or the RECs can be generated anywhere in the world. Nonetheless, the long-term environmental benefits of purchasing these RECs are similar.</a:t>
            </a:r>
          </a:p>
          <a:p>
            <a:pPr eaLnBrk="1" hangingPunct="1"/>
            <a:endParaRPr lang="en-US" smtClean="0"/>
          </a:p>
          <a:p>
            <a:pPr eaLnBrk="1" hangingPunct="1"/>
            <a:r>
              <a:rPr lang="en-US" smtClean="0"/>
              <a:t>For these reasons, R2 believes there is a hierarchy of renewable energy: on-site generation; bundled renewables (purchased through local providers); RECs (market purchased).</a:t>
            </a:r>
          </a:p>
        </p:txBody>
      </p:sp>
      <p:sp>
        <p:nvSpPr>
          <p:cNvPr id="31747" name="Slide Number Placeholder 3"/>
          <p:cNvSpPr>
            <a:spLocks noGrp="1"/>
          </p:cNvSpPr>
          <p:nvPr>
            <p:ph type="sldNum" sz="quarter" idx="5"/>
          </p:nvPr>
        </p:nvSpPr>
        <p:spPr>
          <a:noFill/>
        </p:spPr>
        <p:txBody>
          <a:bodyPr/>
          <a:lstStyle/>
          <a:p>
            <a:pPr defTabSz="923925"/>
            <a:fld id="{F5918257-09E7-4C81-8F79-726EF4991EE8}" type="slidenum">
              <a:rPr lang="en-US" smtClean="0"/>
              <a:pPr defTabSz="923925"/>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t>Priorities:</a:t>
            </a:r>
          </a:p>
          <a:p>
            <a:pPr marL="230955" indent="-230955" eaLnBrk="1" hangingPunct="1">
              <a:buFontTx/>
              <a:buAutoNum type="arabicPeriod"/>
              <a:defRPr/>
            </a:pPr>
            <a:r>
              <a:rPr lang="en-US" dirty="0" smtClean="0"/>
              <a:t>Purchase RECs to offset 100% of usage</a:t>
            </a:r>
          </a:p>
          <a:p>
            <a:pPr marL="230955" indent="-230955" eaLnBrk="1" hangingPunct="1">
              <a:buFontTx/>
              <a:buAutoNum type="arabicPeriod"/>
              <a:defRPr/>
            </a:pPr>
            <a:r>
              <a:rPr lang="en-US" dirty="0" smtClean="0"/>
              <a:t>Purchase locally/regionally generated RECs, keeping cost in mind</a:t>
            </a:r>
          </a:p>
          <a:p>
            <a:pPr marL="230955" indent="-230955" eaLnBrk="1" hangingPunct="1">
              <a:buFontTx/>
              <a:buAutoNum type="arabicPeriod"/>
              <a:defRPr/>
            </a:pPr>
            <a:r>
              <a:rPr lang="en-US" dirty="0" smtClean="0"/>
              <a:t>No general preference for type of renewable energy (wind/solar/small hydro/geothermal), so choose least expensive option</a:t>
            </a:r>
            <a:endParaRPr lang="en-US" dirty="0"/>
          </a:p>
        </p:txBody>
      </p:sp>
      <p:sp>
        <p:nvSpPr>
          <p:cNvPr id="33795" name="Slide Number Placeholder 3"/>
          <p:cNvSpPr>
            <a:spLocks noGrp="1"/>
          </p:cNvSpPr>
          <p:nvPr>
            <p:ph type="sldNum" sz="quarter" idx="5"/>
          </p:nvPr>
        </p:nvSpPr>
        <p:spPr>
          <a:noFill/>
        </p:spPr>
        <p:txBody>
          <a:bodyPr/>
          <a:lstStyle/>
          <a:p>
            <a:pPr defTabSz="923925"/>
            <a:fld id="{185A1D71-8D80-4F3B-9B72-4AC0804EA3DE}" type="slidenum">
              <a:rPr lang="en-US" smtClean="0"/>
              <a:pPr defTabSz="923925"/>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pPr eaLnBrk="1" hangingPunct="1"/>
            <a:endParaRPr lang="en-US" smtClean="0"/>
          </a:p>
        </p:txBody>
      </p:sp>
      <p:sp>
        <p:nvSpPr>
          <p:cNvPr id="35843" name="Slide Number Placeholder 3"/>
          <p:cNvSpPr>
            <a:spLocks noGrp="1"/>
          </p:cNvSpPr>
          <p:nvPr>
            <p:ph type="sldNum" sz="quarter" idx="5"/>
          </p:nvPr>
        </p:nvSpPr>
        <p:spPr>
          <a:noFill/>
        </p:spPr>
        <p:txBody>
          <a:bodyPr/>
          <a:lstStyle/>
          <a:p>
            <a:pPr defTabSz="923925"/>
            <a:fld id="{EABCBCC8-7529-4607-9C80-887245D2710E}" type="slidenum">
              <a:rPr lang="en-US" smtClean="0"/>
              <a:pPr defTabSz="923925"/>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pPr eaLnBrk="1" hangingPunct="1"/>
            <a:endParaRPr lang="en-US" smtClean="0"/>
          </a:p>
        </p:txBody>
      </p:sp>
      <p:sp>
        <p:nvSpPr>
          <p:cNvPr id="37891" name="Slide Number Placeholder 3"/>
          <p:cNvSpPr>
            <a:spLocks noGrp="1"/>
          </p:cNvSpPr>
          <p:nvPr>
            <p:ph type="sldNum" sz="quarter" idx="5"/>
          </p:nvPr>
        </p:nvSpPr>
        <p:spPr>
          <a:noFill/>
        </p:spPr>
        <p:txBody>
          <a:bodyPr/>
          <a:lstStyle/>
          <a:p>
            <a:pPr defTabSz="923925"/>
            <a:fld id="{75763855-53E1-4C7D-A311-20A5F31265D3}" type="slidenum">
              <a:rPr lang="en-US" smtClean="0"/>
              <a:pPr defTabSz="923925"/>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pPr eaLnBrk="1" hangingPunct="1"/>
            <a:endParaRPr lang="en-US" smtClean="0"/>
          </a:p>
        </p:txBody>
      </p:sp>
      <p:sp>
        <p:nvSpPr>
          <p:cNvPr id="39939" name="Slide Number Placeholder 3"/>
          <p:cNvSpPr>
            <a:spLocks noGrp="1"/>
          </p:cNvSpPr>
          <p:nvPr>
            <p:ph type="sldNum" sz="quarter" idx="5"/>
          </p:nvPr>
        </p:nvSpPr>
        <p:spPr>
          <a:noFill/>
        </p:spPr>
        <p:txBody>
          <a:bodyPr/>
          <a:lstStyle/>
          <a:p>
            <a:pPr defTabSz="923925"/>
            <a:fld id="{E410F376-2FFB-4050-BC06-C7D7E35D3753}" type="slidenum">
              <a:rPr lang="en-US" smtClean="0"/>
              <a:pPr defTabSz="923925"/>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pPr eaLnBrk="1" hangingPunct="1"/>
            <a:r>
              <a:rPr lang="en-US" smtClean="0"/>
              <a:t>Before and during this slide I intend to ask some questions to the audience, such as ‘How many of you are using the REC FAQ sheets at your fund lead sites’, ‘How many of you have visited our Internet site’?</a:t>
            </a:r>
          </a:p>
        </p:txBody>
      </p:sp>
      <p:sp>
        <p:nvSpPr>
          <p:cNvPr id="46083" name="Slide Number Placeholder 3"/>
          <p:cNvSpPr>
            <a:spLocks noGrp="1"/>
          </p:cNvSpPr>
          <p:nvPr>
            <p:ph type="sldNum" sz="quarter" idx="5"/>
          </p:nvPr>
        </p:nvSpPr>
        <p:spPr>
          <a:noFill/>
        </p:spPr>
        <p:txBody>
          <a:bodyPr/>
          <a:lstStyle/>
          <a:p>
            <a:pPr defTabSz="923925"/>
            <a:fld id="{BD396CCF-7011-4DEC-BF8B-019F14E3C866}" type="slidenum">
              <a:rPr lang="en-US" smtClean="0"/>
              <a:pPr defTabSz="923925"/>
              <a:t>23</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eaLnBrk="1" hangingPunct="1"/>
            <a:endParaRPr lang="en-US" smtClean="0"/>
          </a:p>
        </p:txBody>
      </p:sp>
      <p:sp>
        <p:nvSpPr>
          <p:cNvPr id="68611" name="Slide Number Placeholder 3"/>
          <p:cNvSpPr>
            <a:spLocks noGrp="1"/>
          </p:cNvSpPr>
          <p:nvPr>
            <p:ph type="sldNum" sz="quarter" idx="5"/>
          </p:nvPr>
        </p:nvSpPr>
        <p:spPr>
          <a:noFill/>
        </p:spPr>
        <p:txBody>
          <a:bodyPr/>
          <a:lstStyle/>
          <a:p>
            <a:pPr defTabSz="923925"/>
            <a:fld id="{41375CCA-2428-4C97-B4FC-3B3925C053E1}" type="slidenum">
              <a:rPr lang="en-US" smtClean="0"/>
              <a:pPr defTabSz="923925"/>
              <a:t>44</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pPr eaLnBrk="1" hangingPunct="1"/>
            <a:endParaRPr lang="en-US" smtClean="0"/>
          </a:p>
        </p:txBody>
      </p:sp>
      <p:sp>
        <p:nvSpPr>
          <p:cNvPr id="70659" name="Slide Number Placeholder 3"/>
          <p:cNvSpPr>
            <a:spLocks noGrp="1"/>
          </p:cNvSpPr>
          <p:nvPr>
            <p:ph type="sldNum" sz="quarter" idx="5"/>
          </p:nvPr>
        </p:nvSpPr>
        <p:spPr>
          <a:noFill/>
        </p:spPr>
        <p:txBody>
          <a:bodyPr/>
          <a:lstStyle/>
          <a:p>
            <a:pPr defTabSz="923925"/>
            <a:fld id="{F765D161-FF3A-4833-8506-9C3E893C1EDA}" type="slidenum">
              <a:rPr lang="en-US" smtClean="0"/>
              <a:pPr defTabSz="923925"/>
              <a:t>45</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pPr defTabSz="923925"/>
            <a:fld id="{9C18B82F-1C66-4FE8-A7AB-0BC0671FEC6E}" type="slidenum">
              <a:rPr lang="en-US" smtClean="0"/>
              <a:pPr defTabSz="923925"/>
              <a:t>46</a:t>
            </a:fld>
            <a:endParaRPr lang="en-US" smtClean="0"/>
          </a:p>
        </p:txBody>
      </p:sp>
      <p:sp>
        <p:nvSpPr>
          <p:cNvPr id="72706" name="Rectangle 2"/>
          <p:cNvSpPr>
            <a:spLocks noGrp="1" noRot="1" noChangeAspect="1" noChangeArrowheads="1" noTextEdit="1"/>
          </p:cNvSpPr>
          <p:nvPr>
            <p:ph type="sldImg"/>
          </p:nvPr>
        </p:nvSpPr>
        <p:spPr>
          <a:xfrm>
            <a:off x="2274888" y="692150"/>
            <a:ext cx="2387600" cy="1790700"/>
          </a:xfrm>
          <a:ln/>
        </p:spPr>
      </p:sp>
      <p:sp>
        <p:nvSpPr>
          <p:cNvPr id="72707" name="Rectangle 3"/>
          <p:cNvSpPr>
            <a:spLocks noGrp="1" noChangeArrowheads="1"/>
          </p:cNvSpPr>
          <p:nvPr>
            <p:ph type="body" idx="1"/>
          </p:nvPr>
        </p:nvSpPr>
        <p:spPr>
          <a:xfrm>
            <a:off x="682625" y="2884488"/>
            <a:ext cx="5546725" cy="5656262"/>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pPr eaLnBrk="1" hangingPunct="1"/>
            <a:endParaRPr lang="en-US" smtClean="0"/>
          </a:p>
        </p:txBody>
      </p:sp>
      <p:sp>
        <p:nvSpPr>
          <p:cNvPr id="75779" name="Slide Number Placeholder 3"/>
          <p:cNvSpPr>
            <a:spLocks noGrp="1"/>
          </p:cNvSpPr>
          <p:nvPr>
            <p:ph type="sldNum" sz="quarter" idx="5"/>
          </p:nvPr>
        </p:nvSpPr>
        <p:spPr>
          <a:noFill/>
        </p:spPr>
        <p:txBody>
          <a:bodyPr/>
          <a:lstStyle/>
          <a:p>
            <a:pPr defTabSz="923925"/>
            <a:fld id="{ED02AA4E-2A9E-4EA3-928F-04F1A1DCF1FA}" type="slidenum">
              <a:rPr lang="en-US" smtClean="0"/>
              <a:pPr defTabSz="923925"/>
              <a:t>48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927475" y="8769350"/>
            <a:ext cx="3005138" cy="461963"/>
          </a:xfrm>
          <a:prstGeom prst="rect">
            <a:avLst/>
          </a:prstGeom>
          <a:noFill/>
          <a:ln>
            <a:miter lim="800000"/>
            <a:headEnd/>
            <a:tailEnd/>
          </a:ln>
        </p:spPr>
        <p:txBody>
          <a:bodyPr anchor="b"/>
          <a:lstStyle/>
          <a:p>
            <a:pPr algn="r">
              <a:defRPr/>
            </a:pPr>
            <a:fld id="{83B4D365-26B6-4301-A1ED-292EF763F97D}" type="slidenum">
              <a:rPr lang="en-US" sz="1200">
                <a:latin typeface="+mn-lt"/>
              </a:rPr>
              <a:pPr algn="r">
                <a:defRPr/>
              </a:pPr>
              <a:t>2</a:t>
            </a:fld>
            <a:endParaRPr lang="en-US" sz="1200">
              <a:latin typeface="+mn-lt"/>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693738" y="4386263"/>
            <a:ext cx="5546725" cy="4154487"/>
          </a:xfrm>
          <a:noFill/>
          <a:ln/>
        </p:spPr>
        <p:txBody>
          <a:bodyPr lIns="91440" tIns="45720" rIns="91440" bIns="45720"/>
          <a:lstStyle/>
          <a:p>
            <a:pPr eaLnBrk="1" hangingPunct="1">
              <a:spcBef>
                <a:spcPct val="0"/>
              </a:spcBef>
            </a:pPr>
            <a:r>
              <a:rPr lang="en-US" smtClean="0"/>
              <a:t>Although I’m sure that some of you have these rules memorized from previous CLU-IN events, let’s run through them quickly for our new participants. </a:t>
            </a:r>
          </a:p>
          <a:p>
            <a:pPr eaLnBrk="1" hangingPunct="1">
              <a:spcBef>
                <a:spcPct val="0"/>
              </a:spcBef>
            </a:pPr>
            <a:endParaRPr lang="en-US" smtClean="0"/>
          </a:p>
          <a:p>
            <a:pPr eaLnBrk="1" hangingPunct="1">
              <a:spcBef>
                <a:spcPct val="0"/>
              </a:spcBef>
            </a:pPr>
            <a:r>
              <a:rPr lang="en-US" smtClean="0"/>
              <a:t>Please mute your phone lines during the seminar to minimize disruption and background noise. If you do not have a mute button, press *6 to mute #6 to unmute your lines at anytime. Also, please do NOT put this call on hold as this may bring delightful, but unwanted background music over the lines and interupt the seminar.</a:t>
            </a:r>
          </a:p>
          <a:p>
            <a:pPr eaLnBrk="1" hangingPunct="1">
              <a:spcBef>
                <a:spcPct val="0"/>
              </a:spcBef>
            </a:pPr>
            <a:endParaRPr lang="en-US" smtClean="0"/>
          </a:p>
          <a:p>
            <a:pPr eaLnBrk="1" hangingPunct="1">
              <a:spcBef>
                <a:spcPct val="0"/>
              </a:spcBef>
            </a:pPr>
            <a:r>
              <a:rPr lang="en-US" smtClean="0"/>
              <a:t>You should note that throughout the seminar, we will ask for your feedback. You do not need to wait for Q&amp;A breaks to ask questions or provide comments. To submit comments/questions and report technical problems, please use the ? Icon at the top of your screen. You can move forward/backward in the slides by using the single arrow buttons (left moves back 1 slide, right moves advances 1 slide). The double arrowed buttons will take you to 1</a:t>
            </a:r>
            <a:r>
              <a:rPr lang="en-US" baseline="30000" smtClean="0"/>
              <a:t>st</a:t>
            </a:r>
            <a:r>
              <a:rPr lang="en-US" smtClean="0"/>
              <a:t> and last slides respectively. You may also advance to any slide using the numbered links that appear on the left side of your screen. The button with a house icon will take you back to main seminar page which displays our agenda, speaker information, links to the slides and additional resources. Lastly, the button with a computer disc can be used to download and save today’s presentation materials.</a:t>
            </a:r>
          </a:p>
          <a:p>
            <a:pPr eaLnBrk="1" hangingPunct="1">
              <a:spcBef>
                <a:spcPct val="0"/>
              </a:spcBef>
            </a:pPr>
            <a:endParaRPr lang="en-US" smtClean="0"/>
          </a:p>
          <a:p>
            <a:pPr eaLnBrk="1" hangingPunct="1">
              <a:spcBef>
                <a:spcPct val="0"/>
              </a:spcBef>
            </a:pPr>
            <a:r>
              <a:rPr lang="en-US" smtClean="0"/>
              <a:t>With that, please move to slide 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p:spPr>
        <p:txBody>
          <a:bodyPr/>
          <a:lstStyle/>
          <a:p>
            <a:pPr eaLnBrk="1" hangingPunct="1"/>
            <a:endParaRPr lang="en-US" smtClean="0"/>
          </a:p>
        </p:txBody>
      </p:sp>
      <p:sp>
        <p:nvSpPr>
          <p:cNvPr id="81923" name="Slide Number Placeholder 3"/>
          <p:cNvSpPr>
            <a:spLocks noGrp="1"/>
          </p:cNvSpPr>
          <p:nvPr>
            <p:ph type="sldNum" sz="quarter" idx="5"/>
          </p:nvPr>
        </p:nvSpPr>
        <p:spPr>
          <a:noFill/>
        </p:spPr>
        <p:txBody>
          <a:bodyPr/>
          <a:lstStyle/>
          <a:p>
            <a:pPr defTabSz="923925"/>
            <a:fld id="{EAC9CD37-183C-4B46-805B-3F3FBC74F8AD}" type="slidenum">
              <a:rPr lang="en-US" smtClean="0"/>
              <a:pPr defTabSz="923925"/>
              <a:t>53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pPr eaLnBrk="1" hangingPunct="1"/>
            <a:endParaRPr lang="en-US" smtClean="0"/>
          </a:p>
        </p:txBody>
      </p:sp>
      <p:sp>
        <p:nvSpPr>
          <p:cNvPr id="83971" name="Slide Number Placeholder 3"/>
          <p:cNvSpPr>
            <a:spLocks noGrp="1"/>
          </p:cNvSpPr>
          <p:nvPr>
            <p:ph type="sldNum" sz="quarter" idx="5"/>
          </p:nvPr>
        </p:nvSpPr>
        <p:spPr>
          <a:noFill/>
        </p:spPr>
        <p:txBody>
          <a:bodyPr/>
          <a:lstStyle/>
          <a:p>
            <a:pPr defTabSz="923925"/>
            <a:fld id="{2F299A0B-D827-4599-87F2-BE840B506AD9}" type="slidenum">
              <a:rPr lang="en-US" smtClean="0"/>
              <a:pPr defTabSz="923925"/>
              <a:t>54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p:spPr>
        <p:txBody>
          <a:bodyPr/>
          <a:lstStyle/>
          <a:p>
            <a:pPr eaLnBrk="1" hangingPunct="1"/>
            <a:endParaRPr lang="en-US" smtClean="0"/>
          </a:p>
        </p:txBody>
      </p:sp>
      <p:sp>
        <p:nvSpPr>
          <p:cNvPr id="86019" name="Slide Number Placeholder 3"/>
          <p:cNvSpPr>
            <a:spLocks noGrp="1"/>
          </p:cNvSpPr>
          <p:nvPr>
            <p:ph type="sldNum" sz="quarter" idx="5"/>
          </p:nvPr>
        </p:nvSpPr>
        <p:spPr>
          <a:noFill/>
        </p:spPr>
        <p:txBody>
          <a:bodyPr/>
          <a:lstStyle/>
          <a:p>
            <a:pPr defTabSz="923925"/>
            <a:fld id="{C13A4528-91E8-4EE7-8B0F-B15BD2C5FD80}" type="slidenum">
              <a:rPr lang="en-US" smtClean="0"/>
              <a:pPr defTabSz="923925"/>
              <a:t>55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spcAft>
                <a:spcPts val="595"/>
              </a:spcAft>
              <a:defRPr/>
            </a:pPr>
            <a:r>
              <a:rPr lang="en-US" b="1" dirty="0" smtClean="0">
                <a:solidFill>
                  <a:schemeClr val="tx1">
                    <a:lumMod val="65000"/>
                    <a:lumOff val="35000"/>
                  </a:schemeClr>
                </a:solidFill>
              </a:rPr>
              <a:t>High-Level Phases</a:t>
            </a:r>
          </a:p>
          <a:p>
            <a:pPr eaLnBrk="1" hangingPunct="1">
              <a:defRPr/>
            </a:pPr>
            <a:r>
              <a:rPr lang="en-US" sz="1400" dirty="0" smtClean="0"/>
              <a:t>Pre-Screening</a:t>
            </a:r>
          </a:p>
          <a:p>
            <a:pPr eaLnBrk="1" hangingPunct="1">
              <a:defRPr/>
            </a:pPr>
            <a:r>
              <a:rPr lang="en-US" dirty="0" smtClean="0">
                <a:solidFill>
                  <a:schemeClr val="tx1">
                    <a:lumMod val="75000"/>
                    <a:lumOff val="25000"/>
                  </a:schemeClr>
                </a:solidFill>
              </a:rPr>
              <a:t>Addresses data readily available through GIS parcel maps and online databases, as well as information that can be easily obtained through visual inspection</a:t>
            </a:r>
            <a:endParaRPr lang="en-US" sz="1400" dirty="0" smtClean="0"/>
          </a:p>
          <a:p>
            <a:pPr eaLnBrk="1" hangingPunct="1">
              <a:defRPr/>
            </a:pPr>
            <a:endParaRPr lang="en-US" sz="1400" dirty="0" smtClean="0"/>
          </a:p>
          <a:p>
            <a:pPr eaLnBrk="1" hangingPunct="1">
              <a:defRPr/>
            </a:pPr>
            <a:r>
              <a:rPr lang="en-US" sz="1400" dirty="0" smtClean="0"/>
              <a:t>Site Screening</a:t>
            </a:r>
          </a:p>
          <a:p>
            <a:pPr eaLnBrk="1" hangingPunct="1">
              <a:defRPr/>
            </a:pPr>
            <a:r>
              <a:rPr lang="en-US" dirty="0" smtClean="0">
                <a:solidFill>
                  <a:srgbClr val="000000">
                    <a:lumMod val="75000"/>
                    <a:lumOff val="25000"/>
                  </a:srgbClr>
                </a:solidFill>
              </a:rPr>
              <a:t>Addresses data that generally requires collecting information from property owners or site managers. May also require site-level investigation, potentially using specialized tools or equipment.</a:t>
            </a:r>
          </a:p>
          <a:p>
            <a:pPr eaLnBrk="1" hangingPunct="1">
              <a:defRPr/>
            </a:pPr>
            <a:endParaRPr lang="en-US" sz="1400" dirty="0" smtClean="0"/>
          </a:p>
          <a:p>
            <a:pPr eaLnBrk="1" hangingPunct="1">
              <a:defRPr/>
            </a:pPr>
            <a:r>
              <a:rPr lang="en-US" sz="1400" dirty="0" smtClean="0"/>
              <a:t>Financial Screening</a:t>
            </a:r>
          </a:p>
          <a:p>
            <a:pPr eaLnBrk="1" hangingPunct="1">
              <a:defRPr/>
            </a:pPr>
            <a:r>
              <a:rPr lang="en-US" dirty="0" smtClean="0">
                <a:solidFill>
                  <a:srgbClr val="000000">
                    <a:lumMod val="75000"/>
                    <a:lumOff val="25000"/>
                  </a:srgbClr>
                </a:solidFill>
              </a:rPr>
              <a:t>Addresses economic, policy, and incentive factors that further influence payback.</a:t>
            </a:r>
            <a:endParaRPr lang="en-US" dirty="0" smtClean="0"/>
          </a:p>
        </p:txBody>
      </p:sp>
      <p:sp>
        <p:nvSpPr>
          <p:cNvPr id="88067" name="Slide Number Placeholder 3"/>
          <p:cNvSpPr>
            <a:spLocks noGrp="1"/>
          </p:cNvSpPr>
          <p:nvPr>
            <p:ph type="sldNum" sz="quarter" idx="5"/>
          </p:nvPr>
        </p:nvSpPr>
        <p:spPr>
          <a:noFill/>
        </p:spPr>
        <p:txBody>
          <a:bodyPr/>
          <a:lstStyle/>
          <a:p>
            <a:pPr defTabSz="923925"/>
            <a:fld id="{B76EE361-936A-4E73-8ACB-51CF89DCD760}" type="slidenum">
              <a:rPr lang="en-US" smtClean="0"/>
              <a:pPr defTabSz="923925"/>
              <a:t>56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p:spPr>
        <p:txBody>
          <a:bodyPr/>
          <a:lstStyle/>
          <a:p>
            <a:pPr eaLnBrk="1" hangingPunct="1"/>
            <a:endParaRPr lang="en-US" smtClean="0"/>
          </a:p>
        </p:txBody>
      </p:sp>
      <p:sp>
        <p:nvSpPr>
          <p:cNvPr id="90115" name="Slide Number Placeholder 3"/>
          <p:cNvSpPr>
            <a:spLocks noGrp="1"/>
          </p:cNvSpPr>
          <p:nvPr>
            <p:ph type="sldNum" sz="quarter" idx="5"/>
          </p:nvPr>
        </p:nvSpPr>
        <p:spPr>
          <a:noFill/>
        </p:spPr>
        <p:txBody>
          <a:bodyPr/>
          <a:lstStyle/>
          <a:p>
            <a:pPr defTabSz="923925"/>
            <a:fld id="{A8B35F2F-B709-4142-80EE-B3EC936C3D45}" type="slidenum">
              <a:rPr lang="en-US" smtClean="0"/>
              <a:pPr defTabSz="923925"/>
              <a:t>57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a:ln/>
        </p:spPr>
      </p:sp>
      <p:sp>
        <p:nvSpPr>
          <p:cNvPr id="92162" name="Notes Placeholder 2"/>
          <p:cNvSpPr>
            <a:spLocks noGrp="1"/>
          </p:cNvSpPr>
          <p:nvPr>
            <p:ph type="body" idx="1"/>
          </p:nvPr>
        </p:nvSpPr>
        <p:spPr>
          <a:noFill/>
          <a:ln/>
        </p:spPr>
        <p:txBody>
          <a:bodyPr/>
          <a:lstStyle/>
          <a:p>
            <a:pPr eaLnBrk="1" hangingPunct="1"/>
            <a:endParaRPr lang="en-US" smtClean="0"/>
          </a:p>
        </p:txBody>
      </p:sp>
      <p:sp>
        <p:nvSpPr>
          <p:cNvPr id="92163" name="Slide Number Placeholder 3"/>
          <p:cNvSpPr>
            <a:spLocks noGrp="1"/>
          </p:cNvSpPr>
          <p:nvPr>
            <p:ph type="sldNum" sz="quarter" idx="5"/>
          </p:nvPr>
        </p:nvSpPr>
        <p:spPr>
          <a:noFill/>
        </p:spPr>
        <p:txBody>
          <a:bodyPr/>
          <a:lstStyle/>
          <a:p>
            <a:pPr defTabSz="923925"/>
            <a:fld id="{997D713E-B5B9-4950-A029-CC5EA6A20323}" type="slidenum">
              <a:rPr lang="en-US" smtClean="0"/>
              <a:pPr defTabSz="923925"/>
              <a:t>58</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168400" y="700088"/>
            <a:ext cx="4597400" cy="3448050"/>
          </a:xfrm>
          <a:ln/>
        </p:spPr>
      </p:sp>
      <p:sp>
        <p:nvSpPr>
          <p:cNvPr id="122883" name="Notes Placeholder 2"/>
          <p:cNvSpPr>
            <a:spLocks noGrp="1"/>
          </p:cNvSpPr>
          <p:nvPr>
            <p:ph type="body" idx="1"/>
          </p:nvPr>
        </p:nvSpPr>
        <p:spPr>
          <a:xfrm>
            <a:off x="923925" y="4384675"/>
            <a:ext cx="5087938" cy="4152900"/>
          </a:xfrm>
          <a:noFill/>
          <a:ln/>
        </p:spPr>
        <p:txBody>
          <a:bodyPr lIns="90489" tIns="43685" rIns="90489" bIns="43685"/>
          <a:lstStyle/>
          <a:p>
            <a:pPr defTabSz="882650"/>
            <a:endParaRPr lang="en-US" smtClean="0"/>
          </a:p>
        </p:txBody>
      </p:sp>
      <p:sp>
        <p:nvSpPr>
          <p:cNvPr id="122884" name="Slide Number Placeholder 3"/>
          <p:cNvSpPr txBox="1">
            <a:spLocks noGrp="1"/>
          </p:cNvSpPr>
          <p:nvPr/>
        </p:nvSpPr>
        <p:spPr bwMode="auto">
          <a:xfrm>
            <a:off x="3932238" y="8770938"/>
            <a:ext cx="3003550" cy="461962"/>
          </a:xfrm>
          <a:prstGeom prst="rect">
            <a:avLst/>
          </a:prstGeom>
          <a:noFill/>
          <a:ln w="9525">
            <a:noFill/>
            <a:miter lim="800000"/>
            <a:headEnd/>
            <a:tailEnd/>
          </a:ln>
        </p:spPr>
        <p:txBody>
          <a:bodyPr lIns="18722" tIns="0" rIns="18722" bIns="0" anchor="b"/>
          <a:lstStyle/>
          <a:p>
            <a:pPr algn="r" defTabSz="876300" eaLnBrk="0" hangingPunct="0"/>
            <a:fld id="{418FC37A-582B-4178-BBED-598D17A391D6}" type="slidenum">
              <a:rPr lang="en-US" sz="1000" i="1">
                <a:latin typeface="Times New Roman" pitchFamily="18" charset="0"/>
                <a:ea typeface="ＭＳ Ｐゴシック" charset="-128"/>
              </a:rPr>
              <a:pPr algn="r" defTabSz="876300" eaLnBrk="0" hangingPunct="0"/>
              <a:t>69</a:t>
            </a:fld>
            <a:endParaRPr lang="en-US" sz="1000" i="1">
              <a:latin typeface="Times New Roman" pitchFamily="18" charset="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xfrm>
            <a:off x="693738" y="4386263"/>
            <a:ext cx="5546725" cy="4154487"/>
          </a:xfrm>
          <a:noFill/>
          <a:ln/>
        </p:spPr>
        <p:txBody>
          <a:bodyPr lIns="91435" tIns="45718" rIns="91435" bIns="45718"/>
          <a:lstStyle/>
          <a:p>
            <a:endParaRPr lang="en-US" smtClean="0"/>
          </a:p>
        </p:txBody>
      </p:sp>
      <p:sp>
        <p:nvSpPr>
          <p:cNvPr id="125956" name="Slide Number Placeholder 3"/>
          <p:cNvSpPr txBox="1">
            <a:spLocks noGrp="1"/>
          </p:cNvSpPr>
          <p:nvPr/>
        </p:nvSpPr>
        <p:spPr bwMode="auto">
          <a:xfrm>
            <a:off x="3927475" y="8769350"/>
            <a:ext cx="3005138" cy="461963"/>
          </a:xfrm>
          <a:prstGeom prst="rect">
            <a:avLst/>
          </a:prstGeom>
          <a:noFill/>
          <a:ln w="9525">
            <a:noFill/>
            <a:miter lim="800000"/>
            <a:headEnd/>
            <a:tailEnd/>
          </a:ln>
        </p:spPr>
        <p:txBody>
          <a:bodyPr lIns="91435" tIns="45718" rIns="91435" bIns="45718" anchor="b"/>
          <a:lstStyle/>
          <a:p>
            <a:pPr algn="r" defTabSz="896938"/>
            <a:fld id="{CA4BF0C7-A2E2-4A2B-9B2F-FCA64753E778}" type="slidenum">
              <a:rPr lang="en-US" sz="1200"/>
              <a:pPr algn="r" defTabSz="896938"/>
              <a:t>70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p:spPr>
        <p:txBody>
          <a:bodyPr/>
          <a:lstStyle/>
          <a:p>
            <a:pPr eaLnBrk="1" hangingPunct="1"/>
            <a:r>
              <a:rPr lang="en-US" smtClean="0"/>
              <a:t>Conventional Power includes fossil and nuclear fuels.</a:t>
            </a:r>
          </a:p>
        </p:txBody>
      </p:sp>
      <p:sp>
        <p:nvSpPr>
          <p:cNvPr id="14339" name="Slide Number Placeholder 3"/>
          <p:cNvSpPr>
            <a:spLocks noGrp="1"/>
          </p:cNvSpPr>
          <p:nvPr>
            <p:ph type="sldNum" sz="quarter" idx="5"/>
          </p:nvPr>
        </p:nvSpPr>
        <p:spPr>
          <a:noFill/>
        </p:spPr>
        <p:txBody>
          <a:bodyPr/>
          <a:lstStyle/>
          <a:p>
            <a:pPr defTabSz="923925"/>
            <a:fld id="{F297AAE4-66ED-4B87-A6E5-D40AA3D93033}" type="slidenum">
              <a:rPr lang="en-US" smtClean="0"/>
              <a:pPr defTabSz="923925"/>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pPr eaLnBrk="1" hangingPunct="1"/>
            <a:r>
              <a:rPr lang="en-US" smtClean="0"/>
              <a:t>Many states require utilities to supply some of their electricity through renewable sources (i.e., compliance renewables)</a:t>
            </a:r>
          </a:p>
          <a:p>
            <a:pPr eaLnBrk="1" hangingPunct="1"/>
            <a:r>
              <a:rPr lang="en-US" smtClean="0"/>
              <a:t>As supply goes up, costs go down</a:t>
            </a:r>
          </a:p>
          <a:p>
            <a:pPr eaLnBrk="1" hangingPunct="1"/>
            <a:endParaRPr lang="en-US" smtClean="0"/>
          </a:p>
        </p:txBody>
      </p:sp>
      <p:sp>
        <p:nvSpPr>
          <p:cNvPr id="17411" name="Slide Number Placeholder 3"/>
          <p:cNvSpPr>
            <a:spLocks noGrp="1"/>
          </p:cNvSpPr>
          <p:nvPr>
            <p:ph type="sldNum" sz="quarter" idx="5"/>
          </p:nvPr>
        </p:nvSpPr>
        <p:spPr>
          <a:noFill/>
        </p:spPr>
        <p:txBody>
          <a:bodyPr/>
          <a:lstStyle/>
          <a:p>
            <a:pPr defTabSz="923925"/>
            <a:fld id="{51291D1B-0A2C-49B4-9A4B-8DAE77B1767E}" type="slidenum">
              <a:rPr lang="en-US" smtClean="0"/>
              <a:pPr defTabSz="923925"/>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pPr eaLnBrk="1" hangingPunct="1"/>
            <a:r>
              <a:rPr lang="en-US" smtClean="0"/>
              <a:t>Laura Knudsen, USEPA HQ, Superfund CIPIB</a:t>
            </a:r>
          </a:p>
          <a:p>
            <a:pPr eaLnBrk="1" hangingPunct="1"/>
            <a:r>
              <a:rPr lang="en-US" smtClean="0"/>
              <a:t>Stephanie Vaughn, EPA Region 2, RPM</a:t>
            </a:r>
          </a:p>
          <a:p>
            <a:pPr marL="0" lvl="1" eaLnBrk="1" hangingPunct="1"/>
            <a:r>
              <a:rPr lang="en-US" smtClean="0"/>
              <a:t>John Frey, EPA Region 7, OSC</a:t>
            </a:r>
          </a:p>
          <a:p>
            <a:pPr eaLnBrk="1" hangingPunct="1"/>
            <a:r>
              <a:rPr lang="en-US" smtClean="0"/>
              <a:t>Katie Brown, Region 9, RPM ????</a:t>
            </a:r>
          </a:p>
          <a:p>
            <a:pPr eaLnBrk="1" hangingPunct="1"/>
            <a:r>
              <a:rPr lang="en-US" smtClean="0"/>
              <a:t>Hilary Thornton, Region 4, RPM</a:t>
            </a:r>
          </a:p>
          <a:p>
            <a:pPr eaLnBrk="1" hangingPunct="1"/>
            <a:r>
              <a:rPr lang="en-US" smtClean="0"/>
              <a:t>Will have note cards to write down questions/ideas during the presentations….</a:t>
            </a:r>
          </a:p>
        </p:txBody>
      </p:sp>
      <p:sp>
        <p:nvSpPr>
          <p:cNvPr id="20483" name="Slide Number Placeholder 3"/>
          <p:cNvSpPr>
            <a:spLocks noGrp="1"/>
          </p:cNvSpPr>
          <p:nvPr>
            <p:ph type="sldNum" sz="quarter" idx="5"/>
          </p:nvPr>
        </p:nvSpPr>
        <p:spPr>
          <a:noFill/>
        </p:spPr>
        <p:txBody>
          <a:bodyPr/>
          <a:lstStyle/>
          <a:p>
            <a:pPr defTabSz="923925"/>
            <a:fld id="{78F4DE4F-E865-40BA-840A-73698DDF1094}" type="slidenum">
              <a:rPr lang="en-US" smtClean="0"/>
              <a:pPr defTabSz="923925"/>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pPr eaLnBrk="1" hangingPunct="1"/>
            <a:r>
              <a:rPr lang="en-US" smtClean="0"/>
              <a:t>Many states require utilities to supply some of their electricity through renewable sources (i.e., compliance renewables)</a:t>
            </a:r>
          </a:p>
          <a:p>
            <a:pPr eaLnBrk="1" hangingPunct="1"/>
            <a:r>
              <a:rPr lang="en-US" smtClean="0"/>
              <a:t>As supply goes up, costs go down</a:t>
            </a:r>
          </a:p>
          <a:p>
            <a:pPr eaLnBrk="1" hangingPunct="1"/>
            <a:endParaRPr lang="en-US" smtClean="0"/>
          </a:p>
        </p:txBody>
      </p:sp>
      <p:sp>
        <p:nvSpPr>
          <p:cNvPr id="22531" name="Slide Number Placeholder 3"/>
          <p:cNvSpPr>
            <a:spLocks noGrp="1"/>
          </p:cNvSpPr>
          <p:nvPr>
            <p:ph type="sldNum" sz="quarter" idx="5"/>
          </p:nvPr>
        </p:nvSpPr>
        <p:spPr>
          <a:noFill/>
        </p:spPr>
        <p:txBody>
          <a:bodyPr/>
          <a:lstStyle/>
          <a:p>
            <a:pPr defTabSz="923925"/>
            <a:fld id="{79DF4F3F-B5B3-42C5-A804-B1DE155119E9}" type="slidenum">
              <a:rPr lang="en-US" smtClean="0"/>
              <a:pPr defTabSz="923925"/>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pPr eaLnBrk="1" hangingPunct="1"/>
            <a:r>
              <a:rPr lang="en-US" smtClean="0"/>
              <a:t>These are all meanings of the acronym ‘REC’ but we will obviously be discussing the Renewable Energy Certificate (REC)</a:t>
            </a:r>
          </a:p>
        </p:txBody>
      </p:sp>
      <p:sp>
        <p:nvSpPr>
          <p:cNvPr id="24579" name="Slide Number Placeholder 3"/>
          <p:cNvSpPr>
            <a:spLocks noGrp="1"/>
          </p:cNvSpPr>
          <p:nvPr>
            <p:ph type="sldNum" sz="quarter" idx="5"/>
          </p:nvPr>
        </p:nvSpPr>
        <p:spPr>
          <a:noFill/>
        </p:spPr>
        <p:txBody>
          <a:bodyPr/>
          <a:lstStyle/>
          <a:p>
            <a:pPr defTabSz="923925"/>
            <a:fld id="{C88DE65B-0240-4858-9A67-7E9B7C7C3E1B}" type="slidenum">
              <a:rPr lang="en-US" smtClean="0"/>
              <a:pPr defTabSz="923925"/>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pPr eaLnBrk="1" hangingPunct="1"/>
            <a:r>
              <a:rPr lang="en-US" smtClean="0"/>
              <a:t>RECs are said to be “bundled” when sold with renewable power.</a:t>
            </a:r>
          </a:p>
          <a:p>
            <a:pPr eaLnBrk="1" hangingPunct="1"/>
            <a:r>
              <a:rPr lang="en-US" smtClean="0"/>
              <a:t>When RECs are sold independently the power is no longer considered “renewable”</a:t>
            </a:r>
          </a:p>
        </p:txBody>
      </p:sp>
      <p:sp>
        <p:nvSpPr>
          <p:cNvPr id="27651" name="Slide Number Placeholder 3"/>
          <p:cNvSpPr>
            <a:spLocks noGrp="1"/>
          </p:cNvSpPr>
          <p:nvPr>
            <p:ph type="sldNum" sz="quarter" idx="5"/>
          </p:nvPr>
        </p:nvSpPr>
        <p:spPr>
          <a:noFill/>
        </p:spPr>
        <p:txBody>
          <a:bodyPr/>
          <a:lstStyle/>
          <a:p>
            <a:pPr defTabSz="923925"/>
            <a:fld id="{D46A22F6-1FCB-4CFE-8659-69321CE1E529}" type="slidenum">
              <a:rPr lang="en-US" smtClean="0"/>
              <a:pPr defTabSz="923925"/>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pPr eaLnBrk="1" hangingPunct="1"/>
            <a:r>
              <a:rPr lang="en-US" smtClean="0"/>
              <a:t>A REC is an attribute of renewable electricity that is used for accounting purposes.  It represents the generation of 1 mWh of electricity from an eligible renewable energy, and they represent a claim to the environmental attributes associated with renewable energy generation. After a REC is assigned to a point of use, it is retired.</a:t>
            </a:r>
          </a:p>
        </p:txBody>
      </p:sp>
      <p:sp>
        <p:nvSpPr>
          <p:cNvPr id="29699" name="Slide Number Placeholder 3"/>
          <p:cNvSpPr>
            <a:spLocks noGrp="1"/>
          </p:cNvSpPr>
          <p:nvPr>
            <p:ph type="sldNum" sz="quarter" idx="5"/>
          </p:nvPr>
        </p:nvSpPr>
        <p:spPr>
          <a:noFill/>
        </p:spPr>
        <p:txBody>
          <a:bodyPr/>
          <a:lstStyle/>
          <a:p>
            <a:pPr defTabSz="923925"/>
            <a:fld id="{05B85AFC-DE8A-4E60-B643-D49C702C7270}" type="slidenum">
              <a:rPr lang="en-US" smtClean="0"/>
              <a:pPr defTabSz="923925"/>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
          <p:cNvSpPr/>
          <p:nvPr userDrawn="1"/>
        </p:nvSpPr>
        <p:spPr>
          <a:xfrm>
            <a:off x="3124200" y="3733800"/>
            <a:ext cx="533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3"/>
          <p:cNvSpPr txBox="1"/>
          <p:nvPr userDrawn="1"/>
        </p:nvSpPr>
        <p:spPr>
          <a:xfrm>
            <a:off x="2708275" y="5826125"/>
            <a:ext cx="5105400" cy="430213"/>
          </a:xfrm>
          <a:prstGeom prst="rect">
            <a:avLst/>
          </a:prstGeom>
          <a:noFill/>
        </p:spPr>
        <p:txBody>
          <a:bodyPr>
            <a:spAutoFit/>
          </a:bodyPr>
          <a:lstStyle/>
          <a:p>
            <a:pPr algn="ctr">
              <a:defRPr/>
            </a:pPr>
            <a:r>
              <a:rPr lang="en-US" sz="2200" dirty="0">
                <a:solidFill>
                  <a:schemeClr val="bg1"/>
                </a:solidFill>
                <a:latin typeface="Poppl-Laudatio Regular" pitchFamily="34" charset="0"/>
              </a:rPr>
              <a:t>22</a:t>
            </a:r>
            <a:r>
              <a:rPr lang="en-US" sz="2200" baseline="30000" dirty="0">
                <a:solidFill>
                  <a:schemeClr val="bg1"/>
                </a:solidFill>
                <a:latin typeface="Poppl-Laudatio Regular" pitchFamily="34" charset="0"/>
              </a:rPr>
              <a:t>nd</a:t>
            </a:r>
            <a:r>
              <a:rPr lang="en-US" sz="2200" dirty="0">
                <a:solidFill>
                  <a:schemeClr val="bg1"/>
                </a:solidFill>
                <a:latin typeface="Poppl-Laudatio Regular" pitchFamily="34" charset="0"/>
              </a:rPr>
              <a:t> Annual NARPM Training Program</a:t>
            </a:r>
            <a:endParaRPr lang="en-US" sz="2200" dirty="0">
              <a:solidFill>
                <a:schemeClr val="bg1"/>
              </a:solidFill>
              <a:latin typeface="Poppl-Laudatio Regular" pitchFamily="34" charset="0"/>
            </a:endParaRPr>
          </a:p>
        </p:txBody>
      </p:sp>
      <p:sp>
        <p:nvSpPr>
          <p:cNvPr id="6" name="Slide Number Placeholder 5"/>
          <p:cNvSpPr txBox="1">
            <a:spLocks/>
          </p:cNvSpPr>
          <p:nvPr userDrawn="1"/>
        </p:nvSpPr>
        <p:spPr>
          <a:xfrm>
            <a:off x="8612188" y="5967413"/>
            <a:ext cx="533400" cy="350837"/>
          </a:xfrm>
          <a:prstGeom prst="rect">
            <a:avLst/>
          </a:prstGeom>
        </p:spPr>
        <p:txBody>
          <a:bodyPr/>
          <a:lstStyle/>
          <a:p>
            <a:pPr>
              <a:defRPr/>
            </a:pPr>
            <a:fld id="{63EAF594-D091-4091-B660-24BE4F7AD3C3}" type="slidenum">
              <a:rPr lang="en-US">
                <a:solidFill>
                  <a:schemeClr val="bg1"/>
                </a:solidFill>
              </a:rPr>
              <a:pPr>
                <a:defRPr/>
              </a:pPr>
              <a:t>‹#›</a:t>
            </a:fld>
            <a:endParaRPr lang="en-US" dirty="0">
              <a:solidFill>
                <a:schemeClr val="bg1"/>
              </a:solidFill>
            </a:endParaRPr>
          </a:p>
        </p:txBody>
      </p:sp>
      <p:sp>
        <p:nvSpPr>
          <p:cNvPr id="7" name="TextBox 7"/>
          <p:cNvSpPr txBox="1"/>
          <p:nvPr userDrawn="1"/>
        </p:nvSpPr>
        <p:spPr>
          <a:xfrm>
            <a:off x="2762250" y="5970588"/>
            <a:ext cx="5105400" cy="369887"/>
          </a:xfrm>
          <a:prstGeom prst="rect">
            <a:avLst/>
          </a:prstGeom>
          <a:noFill/>
        </p:spPr>
        <p:txBody>
          <a:bodyPr>
            <a:spAutoFit/>
          </a:bodyPr>
          <a:lstStyle/>
          <a:p>
            <a:pPr algn="ctr">
              <a:defRPr/>
            </a:pPr>
            <a:r>
              <a:rPr lang="en-US" dirty="0">
                <a:solidFill>
                  <a:schemeClr val="bg1"/>
                </a:solidFill>
                <a:latin typeface="Poppl-Laudatio Regular" pitchFamily="34" charset="0"/>
              </a:rPr>
              <a:t>22</a:t>
            </a:r>
            <a:r>
              <a:rPr lang="en-US" baseline="30000" dirty="0">
                <a:solidFill>
                  <a:schemeClr val="bg1"/>
                </a:solidFill>
                <a:latin typeface="Poppl-Laudatio Regular" pitchFamily="34" charset="0"/>
              </a:rPr>
              <a:t>nd</a:t>
            </a:r>
            <a:r>
              <a:rPr lang="en-US" dirty="0">
                <a:solidFill>
                  <a:schemeClr val="bg1"/>
                </a:solidFill>
                <a:latin typeface="Poppl-Laudatio Regular" pitchFamily="34" charset="0"/>
              </a:rPr>
              <a:t> Annual NARPM Training Program</a:t>
            </a:r>
            <a:endParaRPr lang="en-US" dirty="0">
              <a:solidFill>
                <a:schemeClr val="bg1"/>
              </a:solidFill>
              <a:latin typeface="Poppl-Laudatio Regular" pitchFamily="34" charset="0"/>
            </a:endParaRPr>
          </a:p>
        </p:txBody>
      </p:sp>
      <p:sp>
        <p:nvSpPr>
          <p:cNvPr id="8" name="Rectangle 8"/>
          <p:cNvSpPr/>
          <p:nvPr userDrawn="1"/>
        </p:nvSpPr>
        <p:spPr>
          <a:xfrm>
            <a:off x="0" y="5641975"/>
            <a:ext cx="9144000" cy="76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9" descr="epa_logo_horiz_white.eps"/>
          <p:cNvPicPr>
            <a:picLocks noChangeAspect="1"/>
          </p:cNvPicPr>
          <p:nvPr userDrawn="1"/>
        </p:nvPicPr>
        <p:blipFill>
          <a:blip r:embed="rId3"/>
          <a:srcRect/>
          <a:stretch>
            <a:fillRect/>
          </a:stretch>
        </p:blipFill>
        <p:spPr bwMode="auto">
          <a:xfrm>
            <a:off x="228600" y="5824538"/>
            <a:ext cx="2852738" cy="396875"/>
          </a:xfrm>
          <a:prstGeom prst="rect">
            <a:avLst/>
          </a:prstGeom>
          <a:noFill/>
          <a:ln w="9525">
            <a:noFill/>
            <a:miter lim="800000"/>
            <a:headEnd/>
            <a:tailEnd/>
          </a:ln>
        </p:spPr>
      </p:pic>
      <p:cxnSp>
        <p:nvCxnSpPr>
          <p:cNvPr id="10" name="Straight Connector 10"/>
          <p:cNvCxnSpPr/>
          <p:nvPr userDrawn="1"/>
        </p:nvCxnSpPr>
        <p:spPr>
          <a:xfrm>
            <a:off x="0" y="5638800"/>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1"/>
          <p:cNvCxnSpPr/>
          <p:nvPr userDrawn="1"/>
        </p:nvCxnSpPr>
        <p:spPr>
          <a:xfrm>
            <a:off x="0" y="6402388"/>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2"/>
          <p:cNvSpPr txBox="1"/>
          <p:nvPr userDrawn="1"/>
        </p:nvSpPr>
        <p:spPr>
          <a:xfrm>
            <a:off x="2743200" y="5822950"/>
            <a:ext cx="6400800" cy="400050"/>
          </a:xfrm>
          <a:prstGeom prst="rect">
            <a:avLst/>
          </a:prstGeom>
          <a:noFill/>
        </p:spPr>
        <p:txBody>
          <a:bodyPr>
            <a:spAutoFit/>
          </a:bodyPr>
          <a:lstStyle/>
          <a:p>
            <a:pPr algn="ctr">
              <a:defRPr/>
            </a:pPr>
            <a:r>
              <a:rPr lang="en-US" sz="2000" dirty="0">
                <a:solidFill>
                  <a:schemeClr val="bg1"/>
                </a:solidFill>
                <a:latin typeface="Poppl-Laudatio Regular" pitchFamily="34" charset="0"/>
              </a:rPr>
              <a:t>NARPM  Presents – June 6, 2013</a:t>
            </a:r>
            <a:endParaRPr lang="en-US" sz="2000" dirty="0">
              <a:solidFill>
                <a:schemeClr val="bg1"/>
              </a:solidFill>
              <a:latin typeface="Poppl-Laudatio Regular" pitchFamily="34" charset="0"/>
            </a:endParaRPr>
          </a:p>
        </p:txBody>
      </p:sp>
      <p:sp>
        <p:nvSpPr>
          <p:cNvPr id="3099" name="Rectangle 27"/>
          <p:cNvSpPr>
            <a:spLocks noGrp="1" noChangeArrowheads="1"/>
          </p:cNvSpPr>
          <p:nvPr>
            <p:ph type="ctrTitle"/>
          </p:nvPr>
        </p:nvSpPr>
        <p:spPr>
          <a:xfrm>
            <a:off x="3352800" y="3124200"/>
            <a:ext cx="5672138" cy="1470025"/>
          </a:xfrm>
        </p:spPr>
        <p:txBody>
          <a:bodyPr/>
          <a:lstStyle>
            <a:lvl1pPr>
              <a:defRPr>
                <a:solidFill>
                  <a:schemeClr val="tx2"/>
                </a:solidFill>
              </a:defRPr>
            </a:lvl1pPr>
          </a:lstStyle>
          <a:p>
            <a:r>
              <a:rPr lang="en-US" dirty="0"/>
              <a:t>Click to edit Master title style</a:t>
            </a:r>
          </a:p>
        </p:txBody>
      </p:sp>
      <p:sp>
        <p:nvSpPr>
          <p:cNvPr id="3100" name="Rectangle 28"/>
          <p:cNvSpPr>
            <a:spLocks noGrp="1" noChangeArrowheads="1"/>
          </p:cNvSpPr>
          <p:nvPr>
            <p:ph type="subTitle" idx="1"/>
          </p:nvPr>
        </p:nvSpPr>
        <p:spPr>
          <a:xfrm>
            <a:off x="2362200" y="4800600"/>
            <a:ext cx="6672263" cy="990600"/>
          </a:xfrm>
        </p:spPr>
        <p:txBody>
          <a:bodyPr/>
          <a:lstStyle>
            <a:lvl1pPr marL="0" indent="0" algn="ctr">
              <a:buFont typeface="Wingdings" pitchFamily="2" charset="2"/>
              <a:buNone/>
              <a:defRPr>
                <a:solidFill>
                  <a:schemeClr val="tx2"/>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31C59976-4574-40B9-807D-4072EA79945F}" type="slidenum">
              <a:rPr lang="en-US"/>
              <a:pPr>
                <a:defRPr/>
              </a:pPr>
              <a:t>‹#›</a:t>
            </a:fld>
            <a:r>
              <a:rPr lang="en-US"/>
              <a:t> of Total # of slides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9E054EA0-EEA9-4307-BDD8-910C535F8A17}" type="slidenum">
              <a:rPr lang="en-US"/>
              <a:pPr>
                <a:defRPr/>
              </a:pPr>
              <a:t>‹#›</a:t>
            </a:fld>
            <a:r>
              <a:rPr lang="en-US"/>
              <a:t> of Total # of slides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F5F80D45-FAA9-4CAB-848A-E04C8ACFE281}" type="slidenum">
              <a:rPr lang="en-US"/>
              <a:pPr>
                <a:defRPr/>
              </a:pPr>
              <a:t>‹#›</a:t>
            </a:fld>
            <a:r>
              <a:rPr lang="en-US"/>
              <a:t> of Total # of slides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D93108DE-3CB9-411E-96E6-2B63A1846D4F}" type="slidenum">
              <a:rPr lang="en-US"/>
              <a:pPr>
                <a:defRPr/>
              </a:pPr>
              <a:t>‹#›</a:t>
            </a:fld>
            <a:r>
              <a:rPr lang="en-US"/>
              <a:t> of Total # of slides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2EE5D3D8-D505-42BE-974C-E29C22DC546B}" type="slidenum">
              <a:rPr lang="en-US"/>
              <a:pPr>
                <a:defRPr/>
              </a:pPr>
              <a:t>‹#›</a:t>
            </a:fld>
            <a:r>
              <a:rPr lang="en-US"/>
              <a:t> of Total # of slides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71F328C7-DFFA-4D4A-8D3F-154229A50E9B}" type="slidenum">
              <a:rPr lang="en-US"/>
              <a:pPr>
                <a:defRPr/>
              </a:pPr>
              <a:t>‹#›</a:t>
            </a:fld>
            <a:r>
              <a:rPr lang="en-US"/>
              <a:t> of Total # of slides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440B34FF-1429-4A7C-AAEC-459CFEC55531}" type="slidenum">
              <a:rPr lang="en-US"/>
              <a:pPr>
                <a:defRPr/>
              </a:pPr>
              <a:t>‹#›</a:t>
            </a:fld>
            <a:r>
              <a:rPr lang="en-US"/>
              <a:t> of Total # of slides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3B7B3ADA-5B99-40C1-9600-611D50C67090}" type="slidenum">
              <a:rPr lang="en-US"/>
              <a:pPr>
                <a:defRPr/>
              </a:pPr>
              <a:t>‹#›</a:t>
            </a:fld>
            <a:r>
              <a:rPr lang="en-US"/>
              <a:t> of Total # of slides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68795F70-B1EE-488A-A195-B72497F8F4EE}" type="slidenum">
              <a:rPr lang="en-US"/>
              <a:pPr>
                <a:defRPr/>
              </a:pPr>
              <a:t>‹#›</a:t>
            </a:fld>
            <a:r>
              <a:rPr lang="en-US"/>
              <a:t> of Total # of slides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F076F9A1-8E6D-4025-BA5E-7A7C0F37524A}" type="slidenum">
              <a:rPr lang="en-US"/>
              <a:pPr>
                <a:defRPr/>
              </a:pPr>
              <a:t>‹#›</a:t>
            </a:fld>
            <a:r>
              <a:rPr lang="en-US"/>
              <a:t> of Total # of slides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8610600" y="6477000"/>
            <a:ext cx="463550" cy="366713"/>
          </a:xfrm>
          <a:prstGeom prst="rect">
            <a:avLst/>
          </a:prstGeom>
          <a:noFill/>
        </p:spPr>
        <p:txBody>
          <a:bodyPr wrap="none">
            <a:spAutoFit/>
          </a:bodyPr>
          <a:lstStyle/>
          <a:p>
            <a:pPr>
              <a:defRPr/>
            </a:pPr>
            <a:fld id="{D16DCA81-9BEE-4FD0-B492-082D87B24421}" type="slidenum">
              <a:rPr lang="en-US"/>
              <a:pPr>
                <a:defRPr/>
              </a:pPr>
              <a:t>‹#›</a:t>
            </a:fld>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66800" y="1371601"/>
            <a:ext cx="7978775"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BD98DCA-F7D2-4FE8-9DD3-D1708CA64DE9}" type="slidenum">
              <a:rPr lang="en-US"/>
              <a:pPr>
                <a:defRPr/>
              </a:pPr>
              <a:t>‹#›</a:t>
            </a:fld>
            <a:r>
              <a:rPr lang="en-US"/>
              <a:t> of Total # of slides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Date of presentation</a:t>
            </a:r>
          </a:p>
        </p:txBody>
      </p:sp>
      <p:sp>
        <p:nvSpPr>
          <p:cNvPr id="5" name="Footer Placeholder 4"/>
          <p:cNvSpPr>
            <a:spLocks noGrp="1"/>
          </p:cNvSpPr>
          <p:nvPr>
            <p:ph type="ftr" sz="quarter" idx="11"/>
          </p:nvPr>
        </p:nvSpPr>
        <p:spPr/>
        <p:txBody>
          <a:bodyPr/>
          <a:lstStyle>
            <a:lvl1pPr>
              <a:defRPr/>
            </a:lvl1pPr>
          </a:lstStyle>
          <a:p>
            <a:pPr>
              <a:defRPr/>
            </a:pPr>
            <a:r>
              <a:rPr lang="en-US"/>
              <a:t>Presentation Title</a:t>
            </a:r>
          </a:p>
        </p:txBody>
      </p:sp>
      <p:sp>
        <p:nvSpPr>
          <p:cNvPr id="6" name="Slide Number Placeholder 5"/>
          <p:cNvSpPr>
            <a:spLocks noGrp="1"/>
          </p:cNvSpPr>
          <p:nvPr>
            <p:ph type="sldNum" sz="quarter" idx="12"/>
          </p:nvPr>
        </p:nvSpPr>
        <p:spPr/>
        <p:txBody>
          <a:bodyPr/>
          <a:lstStyle>
            <a:lvl1pPr>
              <a:defRPr/>
            </a:lvl1pPr>
          </a:lstStyle>
          <a:p>
            <a:pPr>
              <a:defRPr/>
            </a:pPr>
            <a:fld id="{F0C9C180-6AAD-4A06-ABCB-14C9BE9D3B10}" type="slidenum">
              <a:rPr lang="en-US"/>
              <a:pPr>
                <a:defRPr/>
              </a:pPr>
              <a:t>‹#›</a:t>
            </a:fld>
            <a:r>
              <a:rPr lang="en-US"/>
              <a:t> of Total # of slides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Date of presentation</a:t>
            </a:r>
          </a:p>
        </p:txBody>
      </p:sp>
      <p:sp>
        <p:nvSpPr>
          <p:cNvPr id="5" name="Footer Placeholder 4"/>
          <p:cNvSpPr>
            <a:spLocks noGrp="1"/>
          </p:cNvSpPr>
          <p:nvPr>
            <p:ph type="ftr" sz="quarter" idx="11"/>
          </p:nvPr>
        </p:nvSpPr>
        <p:spPr/>
        <p:txBody>
          <a:bodyPr/>
          <a:lstStyle>
            <a:lvl1pPr>
              <a:defRPr/>
            </a:lvl1pPr>
          </a:lstStyle>
          <a:p>
            <a:pPr>
              <a:defRPr/>
            </a:pPr>
            <a:r>
              <a:rPr lang="en-US"/>
              <a:t>Presentation Title</a:t>
            </a:r>
          </a:p>
        </p:txBody>
      </p:sp>
      <p:sp>
        <p:nvSpPr>
          <p:cNvPr id="6" name="Slide Number Placeholder 5"/>
          <p:cNvSpPr>
            <a:spLocks noGrp="1"/>
          </p:cNvSpPr>
          <p:nvPr>
            <p:ph type="sldNum" sz="quarter" idx="12"/>
          </p:nvPr>
        </p:nvSpPr>
        <p:spPr/>
        <p:txBody>
          <a:bodyPr/>
          <a:lstStyle>
            <a:lvl1pPr>
              <a:defRPr/>
            </a:lvl1pPr>
          </a:lstStyle>
          <a:p>
            <a:pPr>
              <a:defRPr/>
            </a:pPr>
            <a:fld id="{7A0A2285-49B2-4A3D-9402-081B43E5DDA8}" type="slidenum">
              <a:rPr lang="en-US"/>
              <a:pPr>
                <a:defRPr/>
              </a:pPr>
              <a:t>‹#›</a:t>
            </a:fld>
            <a:r>
              <a:rPr lang="en-US"/>
              <a:t> of Total # of slides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Date of presentation</a:t>
            </a:r>
          </a:p>
        </p:txBody>
      </p:sp>
      <p:sp>
        <p:nvSpPr>
          <p:cNvPr id="5" name="Footer Placeholder 4"/>
          <p:cNvSpPr>
            <a:spLocks noGrp="1"/>
          </p:cNvSpPr>
          <p:nvPr>
            <p:ph type="ftr" sz="quarter" idx="11"/>
          </p:nvPr>
        </p:nvSpPr>
        <p:spPr/>
        <p:txBody>
          <a:bodyPr/>
          <a:lstStyle>
            <a:lvl1pPr>
              <a:defRPr/>
            </a:lvl1pPr>
          </a:lstStyle>
          <a:p>
            <a:pPr>
              <a:defRPr/>
            </a:pPr>
            <a:r>
              <a:rPr lang="en-US"/>
              <a:t>Presentation Title</a:t>
            </a:r>
          </a:p>
        </p:txBody>
      </p:sp>
      <p:sp>
        <p:nvSpPr>
          <p:cNvPr id="6" name="Slide Number Placeholder 5"/>
          <p:cNvSpPr>
            <a:spLocks noGrp="1"/>
          </p:cNvSpPr>
          <p:nvPr>
            <p:ph type="sldNum" sz="quarter" idx="12"/>
          </p:nvPr>
        </p:nvSpPr>
        <p:spPr/>
        <p:txBody>
          <a:bodyPr/>
          <a:lstStyle>
            <a:lvl1pPr>
              <a:defRPr/>
            </a:lvl1pPr>
          </a:lstStyle>
          <a:p>
            <a:pPr>
              <a:defRPr/>
            </a:pPr>
            <a:fld id="{44E23472-2773-4801-88F9-2F2F0446387B}" type="slidenum">
              <a:rPr lang="en-US"/>
              <a:pPr>
                <a:defRPr/>
              </a:pPr>
              <a:t>‹#›</a:t>
            </a:fld>
            <a:r>
              <a:rPr lang="en-US"/>
              <a:t> of Total # of slides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Date of presentation</a:t>
            </a:r>
          </a:p>
        </p:txBody>
      </p:sp>
      <p:sp>
        <p:nvSpPr>
          <p:cNvPr id="6" name="Footer Placeholder 5"/>
          <p:cNvSpPr>
            <a:spLocks noGrp="1"/>
          </p:cNvSpPr>
          <p:nvPr>
            <p:ph type="ftr" sz="quarter" idx="11"/>
          </p:nvPr>
        </p:nvSpPr>
        <p:spPr/>
        <p:txBody>
          <a:bodyPr/>
          <a:lstStyle>
            <a:lvl1pPr>
              <a:defRPr/>
            </a:lvl1pPr>
          </a:lstStyle>
          <a:p>
            <a:pPr>
              <a:defRPr/>
            </a:pPr>
            <a:r>
              <a:rPr lang="en-US"/>
              <a:t>Presentation Title</a:t>
            </a:r>
          </a:p>
        </p:txBody>
      </p:sp>
      <p:sp>
        <p:nvSpPr>
          <p:cNvPr id="7" name="Slide Number Placeholder 6"/>
          <p:cNvSpPr>
            <a:spLocks noGrp="1"/>
          </p:cNvSpPr>
          <p:nvPr>
            <p:ph type="sldNum" sz="quarter" idx="12"/>
          </p:nvPr>
        </p:nvSpPr>
        <p:spPr/>
        <p:txBody>
          <a:bodyPr/>
          <a:lstStyle>
            <a:lvl1pPr>
              <a:defRPr/>
            </a:lvl1pPr>
          </a:lstStyle>
          <a:p>
            <a:pPr>
              <a:defRPr/>
            </a:pPr>
            <a:fld id="{54E3920A-4D10-4A50-9444-33811A91D5ED}" type="slidenum">
              <a:rPr lang="en-US"/>
              <a:pPr>
                <a:defRPr/>
              </a:pPr>
              <a:t>‹#›</a:t>
            </a:fld>
            <a:r>
              <a:rPr lang="en-US"/>
              <a:t> of Total # of slides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Date of presentation</a:t>
            </a:r>
          </a:p>
        </p:txBody>
      </p:sp>
      <p:sp>
        <p:nvSpPr>
          <p:cNvPr id="8" name="Footer Placeholder 7"/>
          <p:cNvSpPr>
            <a:spLocks noGrp="1"/>
          </p:cNvSpPr>
          <p:nvPr>
            <p:ph type="ftr" sz="quarter" idx="11"/>
          </p:nvPr>
        </p:nvSpPr>
        <p:spPr/>
        <p:txBody>
          <a:bodyPr/>
          <a:lstStyle>
            <a:lvl1pPr>
              <a:defRPr/>
            </a:lvl1pPr>
          </a:lstStyle>
          <a:p>
            <a:pPr>
              <a:defRPr/>
            </a:pPr>
            <a:r>
              <a:rPr lang="en-US"/>
              <a:t>Presentation Title</a:t>
            </a:r>
          </a:p>
        </p:txBody>
      </p:sp>
      <p:sp>
        <p:nvSpPr>
          <p:cNvPr id="9" name="Slide Number Placeholder 8"/>
          <p:cNvSpPr>
            <a:spLocks noGrp="1"/>
          </p:cNvSpPr>
          <p:nvPr>
            <p:ph type="sldNum" sz="quarter" idx="12"/>
          </p:nvPr>
        </p:nvSpPr>
        <p:spPr/>
        <p:txBody>
          <a:bodyPr/>
          <a:lstStyle>
            <a:lvl1pPr>
              <a:defRPr/>
            </a:lvl1pPr>
          </a:lstStyle>
          <a:p>
            <a:pPr>
              <a:defRPr/>
            </a:pPr>
            <a:fld id="{51983F6B-6962-4AFA-9E7C-97033AC523E0}" type="slidenum">
              <a:rPr lang="en-US"/>
              <a:pPr>
                <a:defRPr/>
              </a:pPr>
              <a:t>‹#›</a:t>
            </a:fld>
            <a:r>
              <a:rPr lang="en-US"/>
              <a:t> of Total # of slides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Date of presentation</a:t>
            </a:r>
          </a:p>
        </p:txBody>
      </p:sp>
      <p:sp>
        <p:nvSpPr>
          <p:cNvPr id="4" name="Footer Placeholder 3"/>
          <p:cNvSpPr>
            <a:spLocks noGrp="1"/>
          </p:cNvSpPr>
          <p:nvPr>
            <p:ph type="ftr" sz="quarter" idx="11"/>
          </p:nvPr>
        </p:nvSpPr>
        <p:spPr/>
        <p:txBody>
          <a:bodyPr/>
          <a:lstStyle>
            <a:lvl1pPr>
              <a:defRPr/>
            </a:lvl1pPr>
          </a:lstStyle>
          <a:p>
            <a:pPr>
              <a:defRPr/>
            </a:pPr>
            <a:r>
              <a:rPr lang="en-US"/>
              <a:t>Presentation Title</a:t>
            </a:r>
          </a:p>
        </p:txBody>
      </p:sp>
      <p:sp>
        <p:nvSpPr>
          <p:cNvPr id="5" name="Slide Number Placeholder 4"/>
          <p:cNvSpPr>
            <a:spLocks noGrp="1"/>
          </p:cNvSpPr>
          <p:nvPr>
            <p:ph type="sldNum" sz="quarter" idx="12"/>
          </p:nvPr>
        </p:nvSpPr>
        <p:spPr/>
        <p:txBody>
          <a:bodyPr/>
          <a:lstStyle>
            <a:lvl1pPr>
              <a:defRPr/>
            </a:lvl1pPr>
          </a:lstStyle>
          <a:p>
            <a:pPr>
              <a:defRPr/>
            </a:pPr>
            <a:fld id="{54A67C46-4F87-483B-A6FF-9926A5BBB2B3}" type="slidenum">
              <a:rPr lang="en-US"/>
              <a:pPr>
                <a:defRPr/>
              </a:pPr>
              <a:t>‹#›</a:t>
            </a:fld>
            <a:r>
              <a:rPr lang="en-US"/>
              <a:t> of Total # of slides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Date of presentation</a:t>
            </a:r>
          </a:p>
        </p:txBody>
      </p:sp>
      <p:sp>
        <p:nvSpPr>
          <p:cNvPr id="3" name="Footer Placeholder 2"/>
          <p:cNvSpPr>
            <a:spLocks noGrp="1"/>
          </p:cNvSpPr>
          <p:nvPr>
            <p:ph type="ftr" sz="quarter" idx="11"/>
          </p:nvPr>
        </p:nvSpPr>
        <p:spPr/>
        <p:txBody>
          <a:bodyPr/>
          <a:lstStyle>
            <a:lvl1pPr>
              <a:defRPr/>
            </a:lvl1pPr>
          </a:lstStyle>
          <a:p>
            <a:pPr>
              <a:defRPr/>
            </a:pPr>
            <a:r>
              <a:rPr lang="en-US"/>
              <a:t>Presentation Title</a:t>
            </a:r>
          </a:p>
        </p:txBody>
      </p:sp>
      <p:sp>
        <p:nvSpPr>
          <p:cNvPr id="4" name="Slide Number Placeholder 3"/>
          <p:cNvSpPr>
            <a:spLocks noGrp="1"/>
          </p:cNvSpPr>
          <p:nvPr>
            <p:ph type="sldNum" sz="quarter" idx="12"/>
          </p:nvPr>
        </p:nvSpPr>
        <p:spPr/>
        <p:txBody>
          <a:bodyPr/>
          <a:lstStyle>
            <a:lvl1pPr>
              <a:defRPr/>
            </a:lvl1pPr>
          </a:lstStyle>
          <a:p>
            <a:pPr>
              <a:defRPr/>
            </a:pPr>
            <a:fld id="{49DE38F8-6A0F-4DF8-A835-759201239E7B}" type="slidenum">
              <a:rPr lang="en-US"/>
              <a:pPr>
                <a:defRPr/>
              </a:pPr>
              <a:t>‹#›</a:t>
            </a:fld>
            <a:r>
              <a:rPr lang="en-US"/>
              <a:t> of Total # of slides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Date of presentation</a:t>
            </a:r>
          </a:p>
        </p:txBody>
      </p:sp>
      <p:sp>
        <p:nvSpPr>
          <p:cNvPr id="6" name="Footer Placeholder 5"/>
          <p:cNvSpPr>
            <a:spLocks noGrp="1"/>
          </p:cNvSpPr>
          <p:nvPr>
            <p:ph type="ftr" sz="quarter" idx="11"/>
          </p:nvPr>
        </p:nvSpPr>
        <p:spPr/>
        <p:txBody>
          <a:bodyPr/>
          <a:lstStyle>
            <a:lvl1pPr>
              <a:defRPr/>
            </a:lvl1pPr>
          </a:lstStyle>
          <a:p>
            <a:pPr>
              <a:defRPr/>
            </a:pPr>
            <a:r>
              <a:rPr lang="en-US"/>
              <a:t>Presentation Title</a:t>
            </a:r>
          </a:p>
        </p:txBody>
      </p:sp>
      <p:sp>
        <p:nvSpPr>
          <p:cNvPr id="7" name="Slide Number Placeholder 6"/>
          <p:cNvSpPr>
            <a:spLocks noGrp="1"/>
          </p:cNvSpPr>
          <p:nvPr>
            <p:ph type="sldNum" sz="quarter" idx="12"/>
          </p:nvPr>
        </p:nvSpPr>
        <p:spPr/>
        <p:txBody>
          <a:bodyPr/>
          <a:lstStyle>
            <a:lvl1pPr>
              <a:defRPr/>
            </a:lvl1pPr>
          </a:lstStyle>
          <a:p>
            <a:pPr>
              <a:defRPr/>
            </a:pPr>
            <a:fld id="{CBC9D556-550A-4942-8C16-3F917ED549B0}" type="slidenum">
              <a:rPr lang="en-US"/>
              <a:pPr>
                <a:defRPr/>
              </a:pPr>
              <a:t>‹#›</a:t>
            </a:fld>
            <a:r>
              <a:rPr lang="en-US"/>
              <a:t> of Total # of slides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Date of presentation</a:t>
            </a:r>
          </a:p>
        </p:txBody>
      </p:sp>
      <p:sp>
        <p:nvSpPr>
          <p:cNvPr id="6" name="Footer Placeholder 5"/>
          <p:cNvSpPr>
            <a:spLocks noGrp="1"/>
          </p:cNvSpPr>
          <p:nvPr>
            <p:ph type="ftr" sz="quarter" idx="11"/>
          </p:nvPr>
        </p:nvSpPr>
        <p:spPr/>
        <p:txBody>
          <a:bodyPr/>
          <a:lstStyle>
            <a:lvl1pPr>
              <a:defRPr/>
            </a:lvl1pPr>
          </a:lstStyle>
          <a:p>
            <a:pPr>
              <a:defRPr/>
            </a:pPr>
            <a:r>
              <a:rPr lang="en-US"/>
              <a:t>Presentation Title</a:t>
            </a:r>
          </a:p>
        </p:txBody>
      </p:sp>
      <p:sp>
        <p:nvSpPr>
          <p:cNvPr id="7" name="Slide Number Placeholder 6"/>
          <p:cNvSpPr>
            <a:spLocks noGrp="1"/>
          </p:cNvSpPr>
          <p:nvPr>
            <p:ph type="sldNum" sz="quarter" idx="12"/>
          </p:nvPr>
        </p:nvSpPr>
        <p:spPr/>
        <p:txBody>
          <a:bodyPr/>
          <a:lstStyle>
            <a:lvl1pPr>
              <a:defRPr/>
            </a:lvl1pPr>
          </a:lstStyle>
          <a:p>
            <a:pPr>
              <a:defRPr/>
            </a:pPr>
            <a:fld id="{D4FEB62B-DED7-41E3-8455-BE6BD3A0C1D9}" type="slidenum">
              <a:rPr lang="en-US"/>
              <a:pPr>
                <a:defRPr/>
              </a:pPr>
              <a:t>‹#›</a:t>
            </a:fld>
            <a:r>
              <a:rPr lang="en-US"/>
              <a:t> of Total # of slides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Date of presentation</a:t>
            </a:r>
          </a:p>
        </p:txBody>
      </p:sp>
      <p:sp>
        <p:nvSpPr>
          <p:cNvPr id="5" name="Footer Placeholder 4"/>
          <p:cNvSpPr>
            <a:spLocks noGrp="1"/>
          </p:cNvSpPr>
          <p:nvPr>
            <p:ph type="ftr" sz="quarter" idx="11"/>
          </p:nvPr>
        </p:nvSpPr>
        <p:spPr/>
        <p:txBody>
          <a:bodyPr/>
          <a:lstStyle>
            <a:lvl1pPr>
              <a:defRPr/>
            </a:lvl1pPr>
          </a:lstStyle>
          <a:p>
            <a:pPr>
              <a:defRPr/>
            </a:pPr>
            <a:r>
              <a:rPr lang="en-US"/>
              <a:t>Presentation Title</a:t>
            </a:r>
          </a:p>
        </p:txBody>
      </p:sp>
      <p:sp>
        <p:nvSpPr>
          <p:cNvPr id="6" name="Slide Number Placeholder 5"/>
          <p:cNvSpPr>
            <a:spLocks noGrp="1"/>
          </p:cNvSpPr>
          <p:nvPr>
            <p:ph type="sldNum" sz="quarter" idx="12"/>
          </p:nvPr>
        </p:nvSpPr>
        <p:spPr/>
        <p:txBody>
          <a:bodyPr/>
          <a:lstStyle>
            <a:lvl1pPr>
              <a:defRPr/>
            </a:lvl1pPr>
          </a:lstStyle>
          <a:p>
            <a:pPr>
              <a:defRPr/>
            </a:pPr>
            <a:fld id="{CFDBE542-B94B-43E5-A77A-86385EB9FE31}" type="slidenum">
              <a:rPr lang="en-US"/>
              <a:pPr>
                <a:defRPr/>
              </a:pPr>
              <a:t>‹#›</a:t>
            </a:fld>
            <a:r>
              <a:rPr lang="en-US"/>
              <a:t> of Total # of slides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Date of presentation</a:t>
            </a:r>
          </a:p>
        </p:txBody>
      </p:sp>
      <p:sp>
        <p:nvSpPr>
          <p:cNvPr id="5" name="Footer Placeholder 4"/>
          <p:cNvSpPr>
            <a:spLocks noGrp="1"/>
          </p:cNvSpPr>
          <p:nvPr>
            <p:ph type="ftr" sz="quarter" idx="11"/>
          </p:nvPr>
        </p:nvSpPr>
        <p:spPr/>
        <p:txBody>
          <a:bodyPr/>
          <a:lstStyle>
            <a:lvl1pPr>
              <a:defRPr/>
            </a:lvl1pPr>
          </a:lstStyle>
          <a:p>
            <a:pPr>
              <a:defRPr/>
            </a:pPr>
            <a:r>
              <a:rPr lang="en-US"/>
              <a:t>Presentation Title</a:t>
            </a:r>
          </a:p>
        </p:txBody>
      </p:sp>
      <p:sp>
        <p:nvSpPr>
          <p:cNvPr id="6" name="Slide Number Placeholder 5"/>
          <p:cNvSpPr>
            <a:spLocks noGrp="1"/>
          </p:cNvSpPr>
          <p:nvPr>
            <p:ph type="sldNum" sz="quarter" idx="12"/>
          </p:nvPr>
        </p:nvSpPr>
        <p:spPr/>
        <p:txBody>
          <a:bodyPr/>
          <a:lstStyle>
            <a:lvl1pPr>
              <a:defRPr/>
            </a:lvl1pPr>
          </a:lstStyle>
          <a:p>
            <a:pPr>
              <a:defRPr/>
            </a:pPr>
            <a:fld id="{ADAC8CF3-16FA-4EF6-B435-BA8A74BF71B7}" type="slidenum">
              <a:rPr lang="en-US"/>
              <a:pPr>
                <a:defRPr/>
              </a:pPr>
              <a:t>‹#›</a:t>
            </a:fld>
            <a:r>
              <a:rPr lang="en-US"/>
              <a:t> of Total # of slides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E17D298-73FB-4B50-86BF-0E72DE1B9EC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865C8D-04DF-48D2-8977-CBE941F346CE}" type="slidenum">
              <a:rPr lang="en-US"/>
              <a:pPr>
                <a:defRPr/>
              </a:pPr>
              <a:t>‹#›</a:t>
            </a:fld>
            <a:r>
              <a:rPr lang="en-US"/>
              <a:t> of Total # of slides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0D978B-5FD2-4FAB-8F84-D526E669CF58}" type="slidenum">
              <a:rPr lang="en-US"/>
              <a:pPr>
                <a:defRPr/>
              </a:pPr>
              <a:t>‹#›</a:t>
            </a:fld>
            <a:r>
              <a:rPr lang="en-US"/>
              <a:t> of Total # of slides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F73658-9B99-42B0-81DF-4B9F912332D2}" type="slidenum">
              <a:rPr lang="en-US"/>
              <a:pPr>
                <a:defRPr/>
              </a:pPr>
              <a:t>‹#›</a:t>
            </a:fld>
            <a:r>
              <a:rPr lang="en-US"/>
              <a:t> of Total # of slides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C15D782-3CCC-43B8-BFB6-48BB60E27852}" type="slidenum">
              <a:rPr lang="en-US"/>
              <a:pPr>
                <a:defRPr/>
              </a:pPr>
              <a:t>‹#›</a:t>
            </a:fld>
            <a:r>
              <a:rPr lang="en-US"/>
              <a:t> of Total # of slides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EC1673C-1BC7-4EA1-88F8-AAD0F067082A}" type="slidenum">
              <a:rPr lang="en-US"/>
              <a:pPr>
                <a:defRPr/>
              </a:pPr>
              <a:t>‹#›</a:t>
            </a:fld>
            <a:r>
              <a:rPr lang="en-US"/>
              <a:t> of Total # of slides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D171EF2-6ECA-499D-9F42-1DEAE4441C5B}" type="slidenum">
              <a:rPr lang="en-US"/>
              <a:pPr>
                <a:defRPr/>
              </a:pPr>
              <a:t>‹#›</a:t>
            </a:fld>
            <a:r>
              <a:rPr lang="en-US"/>
              <a:t> of Total # of slides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880881B-81B1-4D78-8491-D1280B60DAEE}" type="slidenum">
              <a:rPr lang="en-US"/>
              <a:pPr>
                <a:defRPr/>
              </a:pPr>
              <a:t>‹#›</a:t>
            </a:fld>
            <a:r>
              <a:rPr lang="en-US"/>
              <a:t> of Total # of slides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11" descr="EPA Em. Resp..gif"/>
          <p:cNvPicPr>
            <a:picLocks noChangeAspect="1"/>
          </p:cNvPicPr>
          <p:nvPr userDrawn="1"/>
        </p:nvPicPr>
        <p:blipFill>
          <a:blip r:embed="rId2"/>
          <a:srcRect/>
          <a:stretch>
            <a:fillRect/>
          </a:stretch>
        </p:blipFill>
        <p:spPr bwMode="auto">
          <a:xfrm>
            <a:off x="8343900" y="5710238"/>
            <a:ext cx="646113" cy="630237"/>
          </a:xfrm>
          <a:prstGeom prst="rect">
            <a:avLst/>
          </a:prstGeom>
          <a:noFill/>
          <a:ln w="9525">
            <a:noFill/>
            <a:miter lim="800000"/>
            <a:headEnd/>
            <a:tailEnd/>
          </a:ln>
        </p:spPr>
      </p:pic>
      <p:sp>
        <p:nvSpPr>
          <p:cNvPr id="3" name="Content Placeholder 2"/>
          <p:cNvSpPr>
            <a:spLocks noGrp="1"/>
          </p:cNvSpPr>
          <p:nvPr>
            <p:ph idx="1"/>
          </p:nvPr>
        </p:nvSpPr>
        <p:spPr>
          <a:xfrm>
            <a:off x="914400" y="640080"/>
            <a:ext cx="7315200" cy="5486400"/>
          </a:xfrm>
        </p:spPr>
        <p:txBody>
          <a:bodyPr/>
          <a:lstStyle/>
          <a:p>
            <a:pPr lvl="0"/>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B5510F3-611D-4892-A09F-2FF815A6327F}" type="slidenum">
              <a:rPr lang="en-US"/>
              <a:pPr>
                <a:defRPr/>
              </a:pPr>
              <a:t>‹#›</a:t>
            </a:fld>
            <a:r>
              <a:rPr lang="en-US"/>
              <a:t> of Total # of slides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C8E43F7-5ED9-4964-8227-2161610CDBC0}" type="slidenum">
              <a:rPr lang="en-US"/>
              <a:pPr>
                <a:defRPr/>
              </a:pPr>
              <a:t>‹#›</a:t>
            </a:fld>
            <a:r>
              <a:rPr lang="en-US"/>
              <a:t> of Total # of slides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B353ED-4688-460D-A537-E0093AC51FB3}" type="slidenum">
              <a:rPr lang="en-US"/>
              <a:pPr>
                <a:defRPr/>
              </a:pPr>
              <a:t>‹#›</a:t>
            </a:fld>
            <a:r>
              <a:rPr lang="en-US"/>
              <a:t> of Total # of slides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1FD5BE-DDC6-4594-8838-D5BB7421DDF0}" type="slidenum">
              <a:rPr lang="en-US"/>
              <a:pPr>
                <a:defRPr/>
              </a:pPr>
              <a:t>‹#›</a:t>
            </a:fld>
            <a:r>
              <a:rPr lang="en-US"/>
              <a:t> of Total # of slides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1968560-4213-420E-BA31-23931F37CD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11" descr="EPA Em. Resp..gif"/>
          <p:cNvPicPr>
            <a:picLocks noChangeAspect="1"/>
          </p:cNvPicPr>
          <p:nvPr userDrawn="1"/>
        </p:nvPicPr>
        <p:blipFill>
          <a:blip r:embed="rId2"/>
          <a:srcRect/>
          <a:stretch>
            <a:fillRect/>
          </a:stretch>
        </p:blipFill>
        <p:spPr bwMode="auto">
          <a:xfrm>
            <a:off x="8321675" y="5715000"/>
            <a:ext cx="644525" cy="631825"/>
          </a:xfrm>
          <a:prstGeom prst="rect">
            <a:avLst/>
          </a:prstGeom>
          <a:noFill/>
          <a:ln w="9525">
            <a:noFill/>
            <a:miter lim="800000"/>
            <a:headEnd/>
            <a:tailEnd/>
          </a:ln>
        </p:spPr>
      </p:pic>
      <p:sp>
        <p:nvSpPr>
          <p:cNvPr id="3" name="Content Placeholder 2"/>
          <p:cNvSpPr>
            <a:spLocks noGrp="1"/>
          </p:cNvSpPr>
          <p:nvPr>
            <p:ph idx="1"/>
          </p:nvPr>
        </p:nvSpPr>
        <p:spPr>
          <a:xfrm>
            <a:off x="914400" y="640080"/>
            <a:ext cx="7315200" cy="5486400"/>
          </a:xfrm>
        </p:spPr>
        <p:txBody>
          <a:body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95400"/>
            <a:ext cx="5111750" cy="483076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95400"/>
            <a:ext cx="3008313" cy="4830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
          <p:cNvSpPr>
            <a:spLocks noGrp="1"/>
          </p:cNvSpPr>
          <p:nvPr>
            <p:ph type="title"/>
          </p:nvPr>
        </p:nvSpPr>
        <p:spPr>
          <a:xfrm>
            <a:off x="0" y="0"/>
            <a:ext cx="6477000" cy="685800"/>
          </a:xfrm>
        </p:spPr>
        <p:txBody>
          <a:bodyPr/>
          <a:lstStyle>
            <a:lvl1pPr algn="l">
              <a:defRPr>
                <a:solidFill>
                  <a:schemeClr val="bg1">
                    <a:lumMod val="95000"/>
                  </a:schemeClr>
                </a:solidFill>
              </a:defRPr>
            </a:lvl1pPr>
          </a:lstStyle>
          <a:p>
            <a:r>
              <a:rPr lang="en-US" dirty="0" smtClean="0"/>
              <a:t>Click to edit Master title style</a:t>
            </a:r>
            <a:endParaRPr lang="en-US" dirty="0"/>
          </a:p>
        </p:txBody>
      </p:sp>
      <p:sp>
        <p:nvSpPr>
          <p:cNvPr id="5" name="Slide Number Placeholder 6"/>
          <p:cNvSpPr>
            <a:spLocks noGrp="1"/>
          </p:cNvSpPr>
          <p:nvPr>
            <p:ph type="sldNum" sz="quarter" idx="10"/>
          </p:nvPr>
        </p:nvSpPr>
        <p:spPr>
          <a:xfrm>
            <a:off x="7239000" y="6400800"/>
            <a:ext cx="1905000" cy="457200"/>
          </a:xfrm>
          <a:prstGeom prst="rect">
            <a:avLst/>
          </a:prstGeom>
        </p:spPr>
        <p:txBody>
          <a:bodyPr/>
          <a:lstStyle>
            <a:lvl1pPr>
              <a:defRPr/>
            </a:lvl1pPr>
          </a:lstStyle>
          <a:p>
            <a:pPr>
              <a:defRPr/>
            </a:pPr>
            <a:fld id="{A3110646-DC08-4F8D-A169-59174B4CDD4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6477000" cy="685800"/>
          </a:xfrm>
        </p:spPr>
        <p:txBody>
          <a:bodyPr/>
          <a:lstStyle>
            <a:lvl1pPr algn="l">
              <a:defRPr>
                <a:solidFill>
                  <a:schemeClr val="bg1">
                    <a:lumMod val="95000"/>
                  </a:schemeClr>
                </a:solidFill>
              </a:defRPr>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a:xfrm>
            <a:off x="7239000" y="6400800"/>
            <a:ext cx="1905000" cy="457200"/>
          </a:xfrm>
          <a:prstGeom prst="rect">
            <a:avLst/>
          </a:prstGeom>
        </p:spPr>
        <p:txBody>
          <a:bodyPr/>
          <a:lstStyle>
            <a:lvl1pPr>
              <a:defRPr/>
            </a:lvl1pPr>
          </a:lstStyle>
          <a:p>
            <a:pPr>
              <a:defRPr/>
            </a:pPr>
            <a:fld id="{97EAACD0-3F0A-41E7-B8ED-94AC633AEB4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0"/>
            <a:ext cx="79025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43000" y="1371600"/>
            <a:ext cx="7902575"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Slide Number Placeholder 5"/>
          <p:cNvSpPr txBox="1">
            <a:spLocks/>
          </p:cNvSpPr>
          <p:nvPr userDrawn="1"/>
        </p:nvSpPr>
        <p:spPr>
          <a:xfrm>
            <a:off x="8612188" y="5967413"/>
            <a:ext cx="533400" cy="350837"/>
          </a:xfrm>
          <a:prstGeom prst="rect">
            <a:avLst/>
          </a:prstGeom>
        </p:spPr>
        <p:txBody>
          <a:bodyPr/>
          <a:lstStyle/>
          <a:p>
            <a:pPr>
              <a:defRPr/>
            </a:pPr>
            <a:fld id="{30D4C6B7-38A6-4C1A-8ACA-71D39025D5C1}" type="slidenum">
              <a:rPr lang="en-US">
                <a:solidFill>
                  <a:schemeClr val="bg1"/>
                </a:solidFill>
              </a:rPr>
              <a:pPr>
                <a:defRPr/>
              </a:pPr>
              <a:t>‹#›</a:t>
            </a:fld>
            <a:endParaRPr lang="en-US" dirty="0">
              <a:solidFill>
                <a:schemeClr val="bg1"/>
              </a:solidFill>
            </a:endParaRPr>
          </a:p>
        </p:txBody>
      </p:sp>
      <p:sp>
        <p:nvSpPr>
          <p:cNvPr id="10" name="TextBox 9"/>
          <p:cNvSpPr txBox="1"/>
          <p:nvPr userDrawn="1"/>
        </p:nvSpPr>
        <p:spPr>
          <a:xfrm>
            <a:off x="2762250" y="5970588"/>
            <a:ext cx="5105400" cy="369887"/>
          </a:xfrm>
          <a:prstGeom prst="rect">
            <a:avLst/>
          </a:prstGeom>
          <a:noFill/>
        </p:spPr>
        <p:txBody>
          <a:bodyPr>
            <a:spAutoFit/>
          </a:bodyPr>
          <a:lstStyle/>
          <a:p>
            <a:pPr algn="ctr">
              <a:defRPr/>
            </a:pPr>
            <a:r>
              <a:rPr lang="en-US" dirty="0">
                <a:solidFill>
                  <a:schemeClr val="bg1"/>
                </a:solidFill>
                <a:latin typeface="Poppl-Laudatio Regular" pitchFamily="34" charset="0"/>
              </a:rPr>
              <a:t>22</a:t>
            </a:r>
            <a:r>
              <a:rPr lang="en-US" baseline="30000" dirty="0">
                <a:solidFill>
                  <a:schemeClr val="bg1"/>
                </a:solidFill>
                <a:latin typeface="Poppl-Laudatio Regular" pitchFamily="34" charset="0"/>
              </a:rPr>
              <a:t>nd</a:t>
            </a:r>
            <a:r>
              <a:rPr lang="en-US" dirty="0">
                <a:solidFill>
                  <a:schemeClr val="bg1"/>
                </a:solidFill>
                <a:latin typeface="Poppl-Laudatio Regular" pitchFamily="34" charset="0"/>
              </a:rPr>
              <a:t> Annual NARPM Training Program</a:t>
            </a:r>
            <a:endParaRPr lang="en-US" dirty="0">
              <a:solidFill>
                <a:schemeClr val="bg1"/>
              </a:solidFill>
              <a:latin typeface="Poppl-Laudatio Regular" pitchFamily="34" charset="0"/>
            </a:endParaRPr>
          </a:p>
        </p:txBody>
      </p:sp>
      <p:sp>
        <p:nvSpPr>
          <p:cNvPr id="7" name="Slide Number Placeholder 5"/>
          <p:cNvSpPr txBox="1">
            <a:spLocks/>
          </p:cNvSpPr>
          <p:nvPr userDrawn="1"/>
        </p:nvSpPr>
        <p:spPr>
          <a:xfrm>
            <a:off x="8612188" y="5967413"/>
            <a:ext cx="533400" cy="350837"/>
          </a:xfrm>
          <a:prstGeom prst="rect">
            <a:avLst/>
          </a:prstGeom>
        </p:spPr>
        <p:txBody>
          <a:bodyPr/>
          <a:lstStyle/>
          <a:p>
            <a:pPr>
              <a:defRPr/>
            </a:pPr>
            <a:fld id="{8BE6AFCC-2237-41BC-AE27-23964EFDEDA0}" type="slidenum">
              <a:rPr lang="en-US">
                <a:solidFill>
                  <a:schemeClr val="bg1"/>
                </a:solidFill>
              </a:rPr>
              <a:pPr>
                <a:defRPr/>
              </a:pPr>
              <a:t>‹#›</a:t>
            </a:fld>
            <a:endParaRPr lang="en-US" dirty="0">
              <a:solidFill>
                <a:schemeClr val="bg1"/>
              </a:solidFill>
            </a:endParaRPr>
          </a:p>
        </p:txBody>
      </p:sp>
      <p:sp>
        <p:nvSpPr>
          <p:cNvPr id="8" name="TextBox 7"/>
          <p:cNvSpPr txBox="1"/>
          <p:nvPr userDrawn="1"/>
        </p:nvSpPr>
        <p:spPr>
          <a:xfrm>
            <a:off x="2762250" y="5970588"/>
            <a:ext cx="5105400" cy="369887"/>
          </a:xfrm>
          <a:prstGeom prst="rect">
            <a:avLst/>
          </a:prstGeom>
          <a:noFill/>
        </p:spPr>
        <p:txBody>
          <a:bodyPr>
            <a:spAutoFit/>
          </a:bodyPr>
          <a:lstStyle/>
          <a:p>
            <a:pPr algn="ctr">
              <a:defRPr/>
            </a:pPr>
            <a:r>
              <a:rPr lang="en-US" dirty="0">
                <a:solidFill>
                  <a:schemeClr val="bg1"/>
                </a:solidFill>
                <a:latin typeface="Poppl-Laudatio Regular" pitchFamily="34" charset="0"/>
              </a:rPr>
              <a:t>22</a:t>
            </a:r>
            <a:r>
              <a:rPr lang="en-US" baseline="30000" dirty="0">
                <a:solidFill>
                  <a:schemeClr val="bg1"/>
                </a:solidFill>
                <a:latin typeface="Poppl-Laudatio Regular" pitchFamily="34" charset="0"/>
              </a:rPr>
              <a:t>nd</a:t>
            </a:r>
            <a:r>
              <a:rPr lang="en-US" dirty="0">
                <a:solidFill>
                  <a:schemeClr val="bg1"/>
                </a:solidFill>
                <a:latin typeface="Poppl-Laudatio Regular" pitchFamily="34" charset="0"/>
              </a:rPr>
              <a:t> Annual NARPM Training Program</a:t>
            </a:r>
            <a:endParaRPr lang="en-US" dirty="0">
              <a:solidFill>
                <a:schemeClr val="bg1"/>
              </a:solidFill>
              <a:latin typeface="Poppl-Laudatio Regular" pitchFamily="34" charset="0"/>
            </a:endParaRPr>
          </a:p>
        </p:txBody>
      </p:sp>
      <p:sp>
        <p:nvSpPr>
          <p:cNvPr id="12" name="Rectangle 11"/>
          <p:cNvSpPr/>
          <p:nvPr userDrawn="1"/>
        </p:nvSpPr>
        <p:spPr>
          <a:xfrm>
            <a:off x="0" y="5641975"/>
            <a:ext cx="9144000" cy="76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3" name="Picture 12" descr="epa_logo_horiz_white.eps"/>
          <p:cNvPicPr>
            <a:picLocks noChangeAspect="1"/>
          </p:cNvPicPr>
          <p:nvPr userDrawn="1"/>
        </p:nvPicPr>
        <p:blipFill>
          <a:blip r:embed="rId12"/>
          <a:srcRect/>
          <a:stretch>
            <a:fillRect/>
          </a:stretch>
        </p:blipFill>
        <p:spPr bwMode="auto">
          <a:xfrm>
            <a:off x="228600" y="5824538"/>
            <a:ext cx="2852738" cy="396875"/>
          </a:xfrm>
          <a:prstGeom prst="rect">
            <a:avLst/>
          </a:prstGeom>
          <a:noFill/>
          <a:ln w="9525">
            <a:noFill/>
            <a:miter lim="800000"/>
            <a:headEnd/>
            <a:tailEnd/>
          </a:ln>
        </p:spPr>
      </p:pic>
      <p:cxnSp>
        <p:nvCxnSpPr>
          <p:cNvPr id="14" name="Straight Connector 13"/>
          <p:cNvCxnSpPr/>
          <p:nvPr userDrawn="1"/>
        </p:nvCxnSpPr>
        <p:spPr>
          <a:xfrm>
            <a:off x="0" y="5638800"/>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6402388"/>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743200" y="5822950"/>
            <a:ext cx="6400800" cy="400050"/>
          </a:xfrm>
          <a:prstGeom prst="rect">
            <a:avLst/>
          </a:prstGeom>
          <a:noFill/>
        </p:spPr>
        <p:txBody>
          <a:bodyPr>
            <a:spAutoFit/>
          </a:bodyPr>
          <a:lstStyle/>
          <a:p>
            <a:pPr algn="ctr">
              <a:defRPr/>
            </a:pPr>
            <a:r>
              <a:rPr lang="en-US" sz="2000" dirty="0">
                <a:solidFill>
                  <a:schemeClr val="bg1"/>
                </a:solidFill>
                <a:latin typeface="Poppl-Laudatio Regular" pitchFamily="34" charset="0"/>
              </a:rPr>
              <a:t>NARPM  Presents – June 6, 2013</a:t>
            </a:r>
            <a:endParaRPr lang="en-US" sz="2000" dirty="0">
              <a:solidFill>
                <a:schemeClr val="bg1"/>
              </a:solidFill>
              <a:latin typeface="Poppl-Laudatio Regular" pitchFamily="34" charset="0"/>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rgbClr val="25437F"/>
          </a:solidFill>
          <a:latin typeface="Arial" charset="0"/>
        </a:defRPr>
      </a:lvl6pPr>
      <a:lvl7pPr marL="914400" algn="ctr" rtl="0" fontAlgn="base">
        <a:spcBef>
          <a:spcPct val="0"/>
        </a:spcBef>
        <a:spcAft>
          <a:spcPct val="0"/>
        </a:spcAft>
        <a:defRPr sz="3200" b="1">
          <a:solidFill>
            <a:srgbClr val="25437F"/>
          </a:solidFill>
          <a:latin typeface="Arial" charset="0"/>
        </a:defRPr>
      </a:lvl7pPr>
      <a:lvl8pPr marL="1371600" algn="ctr" rtl="0" fontAlgn="base">
        <a:spcBef>
          <a:spcPct val="0"/>
        </a:spcBef>
        <a:spcAft>
          <a:spcPct val="0"/>
        </a:spcAft>
        <a:defRPr sz="3200" b="1">
          <a:solidFill>
            <a:srgbClr val="25437F"/>
          </a:solidFill>
          <a:latin typeface="Arial" charset="0"/>
        </a:defRPr>
      </a:lvl8pPr>
      <a:lvl9pPr marL="1828800" algn="ctr" rtl="0" fontAlgn="base">
        <a:spcBef>
          <a:spcPct val="0"/>
        </a:spcBef>
        <a:spcAft>
          <a:spcPct val="0"/>
        </a:spcAft>
        <a:defRPr sz="3200" b="1">
          <a:solidFill>
            <a:srgbClr val="25437F"/>
          </a:solidFill>
          <a:latin typeface="Arial" charset="0"/>
        </a:defRPr>
      </a:lvl9pPr>
    </p:titleStyle>
    <p:bodyStyle>
      <a:lvl1pPr marL="457200" indent="-457200" algn="l" rtl="0" eaLnBrk="0" fontAlgn="base" hangingPunct="0">
        <a:lnSpc>
          <a:spcPct val="90000"/>
        </a:lnSpc>
        <a:spcBef>
          <a:spcPct val="25000"/>
        </a:spcBef>
        <a:spcAft>
          <a:spcPct val="0"/>
        </a:spcAft>
        <a:buClr>
          <a:schemeClr val="tx2"/>
        </a:buClr>
        <a:buFont typeface="Wingdings" pitchFamily="2" charset="2"/>
        <a:buChar char="u"/>
        <a:defRPr sz="2800">
          <a:solidFill>
            <a:schemeClr val="tx1"/>
          </a:solidFill>
          <a:latin typeface="+mn-lt"/>
          <a:ea typeface="+mn-ea"/>
          <a:cs typeface="+mn-cs"/>
        </a:defRPr>
      </a:lvl1pPr>
      <a:lvl2pPr marL="968375" indent="-396875" algn="l" rtl="0" eaLnBrk="0" fontAlgn="base" hangingPunct="0">
        <a:lnSpc>
          <a:spcPct val="90000"/>
        </a:lnSpc>
        <a:spcBef>
          <a:spcPct val="25000"/>
        </a:spcBef>
        <a:spcAft>
          <a:spcPct val="0"/>
        </a:spcAft>
        <a:buClr>
          <a:schemeClr val="accent1"/>
        </a:buClr>
        <a:buFont typeface="Wingdings" pitchFamily="2" charset="2"/>
        <a:buChar char="§"/>
        <a:defRPr sz="2400">
          <a:solidFill>
            <a:schemeClr val="tx1"/>
          </a:solidFill>
          <a:latin typeface="+mn-lt"/>
        </a:defRPr>
      </a:lvl2pPr>
      <a:lvl3pPr marL="1311275" indent="-228600" algn="l" rtl="0" eaLnBrk="0" fontAlgn="base" hangingPunct="0">
        <a:lnSpc>
          <a:spcPct val="90000"/>
        </a:lnSpc>
        <a:spcBef>
          <a:spcPct val="25000"/>
        </a:spcBef>
        <a:spcAft>
          <a:spcPct val="0"/>
        </a:spcAft>
        <a:buClr>
          <a:schemeClr val="accent1"/>
        </a:buClr>
        <a:buChar char="•"/>
        <a:defRPr sz="2000">
          <a:solidFill>
            <a:schemeClr val="tx1"/>
          </a:solidFill>
          <a:latin typeface="+mn-lt"/>
        </a:defRPr>
      </a:lvl3pPr>
      <a:lvl4pPr marL="1654175" indent="-228600" algn="l" rtl="0" eaLnBrk="0" fontAlgn="base" hangingPunct="0">
        <a:lnSpc>
          <a:spcPct val="90000"/>
        </a:lnSpc>
        <a:spcBef>
          <a:spcPct val="25000"/>
        </a:spcBef>
        <a:spcAft>
          <a:spcPct val="0"/>
        </a:spcAft>
        <a:buClr>
          <a:schemeClr val="accent1"/>
        </a:buClr>
        <a:buFont typeface="Arial" charset="0"/>
        <a:buChar char="–"/>
        <a:defRPr sz="2000">
          <a:solidFill>
            <a:schemeClr val="tx1"/>
          </a:solidFill>
          <a:latin typeface="+mn-lt"/>
        </a:defRPr>
      </a:lvl4pPr>
      <a:lvl5pPr marL="2057400" indent="-228600" algn="l" rtl="0" eaLnBrk="0" fontAlgn="base" hangingPunct="0">
        <a:lnSpc>
          <a:spcPct val="90000"/>
        </a:lnSpc>
        <a:spcBef>
          <a:spcPct val="25000"/>
        </a:spcBef>
        <a:spcAft>
          <a:spcPct val="0"/>
        </a:spcAft>
        <a:buClr>
          <a:schemeClr val="accent1"/>
        </a:buClr>
        <a:buFont typeface="Arial" charset="0"/>
        <a:buChar char="»"/>
        <a:defRPr sz="2000">
          <a:solidFill>
            <a:schemeClr val="tx1"/>
          </a:solidFill>
          <a:latin typeface="+mn-lt"/>
        </a:defRPr>
      </a:lvl5pPr>
      <a:lvl6pPr marL="2514600" indent="-228600" algn="l" rtl="0" fontAlgn="base">
        <a:lnSpc>
          <a:spcPct val="90000"/>
        </a:lnSpc>
        <a:spcBef>
          <a:spcPct val="25000"/>
        </a:spcBef>
        <a:spcAft>
          <a:spcPct val="0"/>
        </a:spcAft>
        <a:buClr>
          <a:srgbClr val="871719"/>
        </a:buClr>
        <a:buFont typeface="Arial" charset="0"/>
        <a:buChar char="»"/>
        <a:defRPr sz="2000">
          <a:solidFill>
            <a:schemeClr val="tx1"/>
          </a:solidFill>
          <a:latin typeface="+mn-lt"/>
        </a:defRPr>
      </a:lvl6pPr>
      <a:lvl7pPr marL="2971800" indent="-228600" algn="l" rtl="0" fontAlgn="base">
        <a:lnSpc>
          <a:spcPct val="90000"/>
        </a:lnSpc>
        <a:spcBef>
          <a:spcPct val="25000"/>
        </a:spcBef>
        <a:spcAft>
          <a:spcPct val="0"/>
        </a:spcAft>
        <a:buClr>
          <a:srgbClr val="871719"/>
        </a:buClr>
        <a:buFont typeface="Arial" charset="0"/>
        <a:buChar char="»"/>
        <a:defRPr sz="2000">
          <a:solidFill>
            <a:schemeClr val="tx1"/>
          </a:solidFill>
          <a:latin typeface="+mn-lt"/>
        </a:defRPr>
      </a:lvl7pPr>
      <a:lvl8pPr marL="3429000" indent="-228600" algn="l" rtl="0" fontAlgn="base">
        <a:lnSpc>
          <a:spcPct val="90000"/>
        </a:lnSpc>
        <a:spcBef>
          <a:spcPct val="25000"/>
        </a:spcBef>
        <a:spcAft>
          <a:spcPct val="0"/>
        </a:spcAft>
        <a:buClr>
          <a:srgbClr val="871719"/>
        </a:buClr>
        <a:buFont typeface="Arial" charset="0"/>
        <a:buChar char="»"/>
        <a:defRPr sz="2000">
          <a:solidFill>
            <a:schemeClr val="tx1"/>
          </a:solidFill>
          <a:latin typeface="+mn-lt"/>
        </a:defRPr>
      </a:lvl8pPr>
      <a:lvl9pPr marL="3886200" indent="-228600" algn="l" rtl="0" fontAlgn="base">
        <a:lnSpc>
          <a:spcPct val="90000"/>
        </a:lnSpc>
        <a:spcBef>
          <a:spcPct val="25000"/>
        </a:spcBef>
        <a:spcAft>
          <a:spcPct val="0"/>
        </a:spcAft>
        <a:buClr>
          <a:srgbClr val="871719"/>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2"/>
          <p:cNvSpPr>
            <a:spLocks noChangeArrowheads="1"/>
          </p:cNvSpPr>
          <p:nvPr userDrawn="1"/>
        </p:nvSpPr>
        <p:spPr bwMode="hidden">
          <a:xfrm>
            <a:off x="1736725" y="1689100"/>
            <a:ext cx="6950075" cy="5168900"/>
          </a:xfrm>
          <a:prstGeom prst="rect">
            <a:avLst/>
          </a:prstGeom>
          <a:solidFill>
            <a:schemeClr val="bg1"/>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1" name="Rectangle 3"/>
          <p:cNvSpPr>
            <a:spLocks noChangeArrowheads="1"/>
          </p:cNvSpPr>
          <p:nvPr userDrawn="1"/>
        </p:nvSpPr>
        <p:spPr bwMode="auto">
          <a:xfrm>
            <a:off x="1736725" y="396875"/>
            <a:ext cx="6848475" cy="596900"/>
          </a:xfrm>
          <a:prstGeom prst="rect">
            <a:avLst/>
          </a:prstGeom>
          <a:solidFill>
            <a:schemeClr val="bg1"/>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2" name="Rectangle 4"/>
          <p:cNvSpPr>
            <a:spLocks noChangeArrowheads="1"/>
          </p:cNvSpPr>
          <p:nvPr userDrawn="1"/>
        </p:nvSpPr>
        <p:spPr bwMode="hidden">
          <a:xfrm>
            <a:off x="5722938" y="1392238"/>
            <a:ext cx="2759075" cy="396875"/>
          </a:xfrm>
          <a:prstGeom prst="rect">
            <a:avLst/>
          </a:prstGeom>
          <a:solidFill>
            <a:schemeClr val="bg1"/>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12645" name="Rectangle 2"/>
          <p:cNvSpPr>
            <a:spLocks noGrp="1" noChangeArrowheads="1"/>
          </p:cNvSpPr>
          <p:nvPr>
            <p:ph type="title"/>
          </p:nvPr>
        </p:nvSpPr>
        <p:spPr bwMode="auto">
          <a:xfrm>
            <a:off x="0" y="0"/>
            <a:ext cx="9144000" cy="1417638"/>
          </a:xfrm>
          <a:prstGeom prst="rect">
            <a:avLst/>
          </a:prstGeom>
          <a:solidFill>
            <a:schemeClr val="tx1">
              <a:alpha val="76862"/>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4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9"/>
          <p:cNvSpPr>
            <a:spLocks noGrp="1" noChangeArrowheads="1"/>
          </p:cNvSpPr>
          <p:nvPr>
            <p:ph type="sldNum" sz="quarter" idx="4"/>
          </p:nvPr>
        </p:nvSpPr>
        <p:spPr bwMode="auto">
          <a:xfrm>
            <a:off x="7931150" y="6245225"/>
            <a:ext cx="121285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1">
                <a:latin typeface="+mn-lt"/>
              </a:defRPr>
            </a:lvl1pPr>
          </a:lstStyle>
          <a:p>
            <a:pPr>
              <a:defRPr/>
            </a:pPr>
            <a:fld id="{04633095-D8A1-43EB-A133-448AD6DC2D29}" type="slidenum">
              <a:rPr lang="en-US"/>
              <a:pPr>
                <a:defRPr/>
              </a:pPr>
              <a:t>‹#›</a:t>
            </a:fld>
            <a:r>
              <a:rPr lang="en-US"/>
              <a:t> of Total # of slides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ctr" rtl="0" eaLnBrk="0" fontAlgn="base" hangingPunct="0">
        <a:spcBef>
          <a:spcPct val="0"/>
        </a:spcBef>
        <a:spcAft>
          <a:spcPct val="0"/>
        </a:spcAft>
        <a:defRPr sz="4800" b="1">
          <a:solidFill>
            <a:schemeClr val="bg1"/>
          </a:solidFill>
          <a:latin typeface="+mj-lt"/>
          <a:ea typeface="+mj-ea"/>
          <a:cs typeface="+mj-cs"/>
        </a:defRPr>
      </a:lvl1pPr>
      <a:lvl2pPr algn="ctr" rtl="0" eaLnBrk="0" fontAlgn="base" hangingPunct="0">
        <a:spcBef>
          <a:spcPct val="0"/>
        </a:spcBef>
        <a:spcAft>
          <a:spcPct val="0"/>
        </a:spcAft>
        <a:defRPr sz="4800" b="1">
          <a:solidFill>
            <a:schemeClr val="bg1"/>
          </a:solidFill>
          <a:latin typeface="Gill Sans"/>
          <a:ea typeface="ＭＳ Ｐゴシック" charset="-128"/>
        </a:defRPr>
      </a:lvl2pPr>
      <a:lvl3pPr algn="ctr" rtl="0" eaLnBrk="0" fontAlgn="base" hangingPunct="0">
        <a:spcBef>
          <a:spcPct val="0"/>
        </a:spcBef>
        <a:spcAft>
          <a:spcPct val="0"/>
        </a:spcAft>
        <a:defRPr sz="4800" b="1">
          <a:solidFill>
            <a:schemeClr val="bg1"/>
          </a:solidFill>
          <a:latin typeface="Gill Sans"/>
          <a:ea typeface="ＭＳ Ｐゴシック" charset="-128"/>
        </a:defRPr>
      </a:lvl3pPr>
      <a:lvl4pPr algn="ctr" rtl="0" eaLnBrk="0" fontAlgn="base" hangingPunct="0">
        <a:spcBef>
          <a:spcPct val="0"/>
        </a:spcBef>
        <a:spcAft>
          <a:spcPct val="0"/>
        </a:spcAft>
        <a:defRPr sz="4800" b="1">
          <a:solidFill>
            <a:schemeClr val="bg1"/>
          </a:solidFill>
          <a:latin typeface="Gill Sans"/>
          <a:ea typeface="ＭＳ Ｐゴシック" charset="-128"/>
        </a:defRPr>
      </a:lvl4pPr>
      <a:lvl5pPr algn="ctr" rtl="0" eaLnBrk="0" fontAlgn="base" hangingPunct="0">
        <a:spcBef>
          <a:spcPct val="0"/>
        </a:spcBef>
        <a:spcAft>
          <a:spcPct val="0"/>
        </a:spcAft>
        <a:defRPr sz="4800" b="1">
          <a:solidFill>
            <a:schemeClr val="bg1"/>
          </a:solidFill>
          <a:latin typeface="Gill Sans"/>
          <a:ea typeface="ＭＳ Ｐゴシック" charset="-128"/>
        </a:defRPr>
      </a:lvl5pPr>
      <a:lvl6pPr marL="457200" algn="ctr" rtl="0" eaLnBrk="0" fontAlgn="base" hangingPunct="0">
        <a:spcBef>
          <a:spcPct val="0"/>
        </a:spcBef>
        <a:spcAft>
          <a:spcPct val="0"/>
        </a:spcAft>
        <a:defRPr sz="4800" b="1">
          <a:solidFill>
            <a:schemeClr val="bg1"/>
          </a:solidFill>
          <a:latin typeface="Gill Sans"/>
          <a:ea typeface="ＭＳ Ｐゴシック" charset="-128"/>
        </a:defRPr>
      </a:lvl6pPr>
      <a:lvl7pPr marL="914400" algn="ctr" rtl="0" eaLnBrk="0" fontAlgn="base" hangingPunct="0">
        <a:spcBef>
          <a:spcPct val="0"/>
        </a:spcBef>
        <a:spcAft>
          <a:spcPct val="0"/>
        </a:spcAft>
        <a:defRPr sz="4800" b="1">
          <a:solidFill>
            <a:schemeClr val="bg1"/>
          </a:solidFill>
          <a:latin typeface="Gill Sans"/>
          <a:ea typeface="ＭＳ Ｐゴシック" charset="-128"/>
        </a:defRPr>
      </a:lvl7pPr>
      <a:lvl8pPr marL="1371600" algn="ctr" rtl="0" eaLnBrk="0" fontAlgn="base" hangingPunct="0">
        <a:spcBef>
          <a:spcPct val="0"/>
        </a:spcBef>
        <a:spcAft>
          <a:spcPct val="0"/>
        </a:spcAft>
        <a:defRPr sz="4800" b="1">
          <a:solidFill>
            <a:schemeClr val="bg1"/>
          </a:solidFill>
          <a:latin typeface="Gill Sans"/>
          <a:ea typeface="ＭＳ Ｐゴシック" charset="-128"/>
        </a:defRPr>
      </a:lvl8pPr>
      <a:lvl9pPr marL="1828800" algn="ctr" rtl="0" eaLnBrk="0" fontAlgn="base" hangingPunct="0">
        <a:spcBef>
          <a:spcPct val="0"/>
        </a:spcBef>
        <a:spcAft>
          <a:spcPct val="0"/>
        </a:spcAft>
        <a:defRPr sz="4800" b="1">
          <a:solidFill>
            <a:schemeClr val="bg1"/>
          </a:solidFill>
          <a:latin typeface="Gill Sans"/>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8"/>
          <p:cNvSpPr>
            <a:spLocks noChangeArrowheads="1"/>
          </p:cNvSpPr>
          <p:nvPr userDrawn="1"/>
        </p:nvSpPr>
        <p:spPr bwMode="hidden">
          <a:xfrm>
            <a:off x="1736725" y="1689100"/>
            <a:ext cx="6950075" cy="5168900"/>
          </a:xfrm>
          <a:prstGeom prst="rect">
            <a:avLst/>
          </a:prstGeom>
          <a:solidFill>
            <a:schemeClr val="bg1"/>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0723" name="Rectangle 9"/>
          <p:cNvSpPr>
            <a:spLocks noChangeArrowheads="1"/>
          </p:cNvSpPr>
          <p:nvPr userDrawn="1"/>
        </p:nvSpPr>
        <p:spPr bwMode="auto">
          <a:xfrm>
            <a:off x="1736725" y="396875"/>
            <a:ext cx="6848475" cy="596900"/>
          </a:xfrm>
          <a:prstGeom prst="rect">
            <a:avLst/>
          </a:prstGeom>
          <a:solidFill>
            <a:schemeClr val="bg1"/>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0724" name="Rectangle 10"/>
          <p:cNvSpPr>
            <a:spLocks noChangeArrowheads="1"/>
          </p:cNvSpPr>
          <p:nvPr userDrawn="1"/>
        </p:nvSpPr>
        <p:spPr bwMode="hidden">
          <a:xfrm>
            <a:off x="5722938" y="1392238"/>
            <a:ext cx="2759075" cy="396875"/>
          </a:xfrm>
          <a:prstGeom prst="rect">
            <a:avLst/>
          </a:prstGeom>
          <a:solidFill>
            <a:schemeClr val="bg1"/>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15717" name="Rectangle 2"/>
          <p:cNvSpPr>
            <a:spLocks noGrp="1" noChangeArrowheads="1"/>
          </p:cNvSpPr>
          <p:nvPr>
            <p:ph type="title"/>
          </p:nvPr>
        </p:nvSpPr>
        <p:spPr bwMode="auto">
          <a:xfrm>
            <a:off x="0" y="0"/>
            <a:ext cx="9144000" cy="1417638"/>
          </a:xfrm>
          <a:prstGeom prst="rect">
            <a:avLst/>
          </a:prstGeom>
          <a:solidFill>
            <a:schemeClr val="tx1">
              <a:alpha val="76862"/>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571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1">
                <a:latin typeface="+mn-lt"/>
                <a:ea typeface="+mn-ea"/>
                <a:cs typeface="+mn-cs"/>
              </a:defRPr>
            </a:lvl1pPr>
          </a:lstStyle>
          <a:p>
            <a:pPr>
              <a:defRPr/>
            </a:pPr>
            <a:r>
              <a:rPr lang="en-US"/>
              <a:t>Date of presentation</a:t>
            </a:r>
          </a:p>
        </p:txBody>
      </p:sp>
      <p:sp>
        <p:nvSpPr>
          <p:cNvPr id="2" name="Rectangle 5"/>
          <p:cNvSpPr>
            <a:spLocks noGrp="1" noChangeArrowheads="1"/>
          </p:cNvSpPr>
          <p:nvPr>
            <p:ph type="ftr" sz="quarter" idx="3"/>
          </p:nvPr>
        </p:nvSpPr>
        <p:spPr bwMode="auto">
          <a:xfrm>
            <a:off x="2146300" y="6553200"/>
            <a:ext cx="41021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latin typeface="+mn-lt"/>
                <a:ea typeface="+mn-ea"/>
                <a:cs typeface="+mn-cs"/>
              </a:defRPr>
            </a:lvl1pPr>
          </a:lstStyle>
          <a:p>
            <a:pPr>
              <a:defRPr/>
            </a:pPr>
            <a:r>
              <a:rPr lang="en-US"/>
              <a:t>Presentation Title</a:t>
            </a:r>
          </a:p>
        </p:txBody>
      </p:sp>
      <p:sp>
        <p:nvSpPr>
          <p:cNvPr id="3"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1">
                <a:latin typeface="+mn-lt"/>
              </a:defRPr>
            </a:lvl1pPr>
          </a:lstStyle>
          <a:p>
            <a:pPr>
              <a:defRPr/>
            </a:pPr>
            <a:fld id="{F5274477-C070-4A45-ABBB-4B70ED4D9B96}" type="slidenum">
              <a:rPr lang="en-US"/>
              <a:pPr>
                <a:defRPr/>
              </a:pPr>
              <a:t>‹#›</a:t>
            </a:fld>
            <a:r>
              <a:rPr lang="en-US"/>
              <a:t> of Total # of slides</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rtl="0" eaLnBrk="0" fontAlgn="base" hangingPunct="0">
        <a:spcBef>
          <a:spcPct val="0"/>
        </a:spcBef>
        <a:spcAft>
          <a:spcPct val="0"/>
        </a:spcAft>
        <a:defRPr sz="4800" b="1">
          <a:solidFill>
            <a:schemeClr val="bg1"/>
          </a:solidFill>
          <a:latin typeface="+mj-lt"/>
          <a:ea typeface="+mj-ea"/>
          <a:cs typeface="+mj-cs"/>
        </a:defRPr>
      </a:lvl1pPr>
      <a:lvl2pPr algn="ctr" rtl="0" eaLnBrk="0" fontAlgn="base" hangingPunct="0">
        <a:spcBef>
          <a:spcPct val="0"/>
        </a:spcBef>
        <a:spcAft>
          <a:spcPct val="0"/>
        </a:spcAft>
        <a:defRPr sz="4800" b="1">
          <a:solidFill>
            <a:schemeClr val="bg1"/>
          </a:solidFill>
          <a:latin typeface="Gill Sans"/>
          <a:ea typeface="ＭＳ Ｐゴシック" charset="-128"/>
        </a:defRPr>
      </a:lvl2pPr>
      <a:lvl3pPr algn="ctr" rtl="0" eaLnBrk="0" fontAlgn="base" hangingPunct="0">
        <a:spcBef>
          <a:spcPct val="0"/>
        </a:spcBef>
        <a:spcAft>
          <a:spcPct val="0"/>
        </a:spcAft>
        <a:defRPr sz="4800" b="1">
          <a:solidFill>
            <a:schemeClr val="bg1"/>
          </a:solidFill>
          <a:latin typeface="Gill Sans"/>
          <a:ea typeface="ＭＳ Ｐゴシック" charset="-128"/>
        </a:defRPr>
      </a:lvl3pPr>
      <a:lvl4pPr algn="ctr" rtl="0" eaLnBrk="0" fontAlgn="base" hangingPunct="0">
        <a:spcBef>
          <a:spcPct val="0"/>
        </a:spcBef>
        <a:spcAft>
          <a:spcPct val="0"/>
        </a:spcAft>
        <a:defRPr sz="4800" b="1">
          <a:solidFill>
            <a:schemeClr val="bg1"/>
          </a:solidFill>
          <a:latin typeface="Gill Sans"/>
          <a:ea typeface="ＭＳ Ｐゴシック" charset="-128"/>
        </a:defRPr>
      </a:lvl4pPr>
      <a:lvl5pPr algn="ctr" rtl="0" eaLnBrk="0" fontAlgn="base" hangingPunct="0">
        <a:spcBef>
          <a:spcPct val="0"/>
        </a:spcBef>
        <a:spcAft>
          <a:spcPct val="0"/>
        </a:spcAft>
        <a:defRPr sz="4800" b="1">
          <a:solidFill>
            <a:schemeClr val="bg1"/>
          </a:solidFill>
          <a:latin typeface="Gill Sans"/>
          <a:ea typeface="ＭＳ Ｐゴシック" charset="-128"/>
        </a:defRPr>
      </a:lvl5pPr>
      <a:lvl6pPr marL="457200" algn="ctr" rtl="0" eaLnBrk="0" fontAlgn="base" hangingPunct="0">
        <a:spcBef>
          <a:spcPct val="0"/>
        </a:spcBef>
        <a:spcAft>
          <a:spcPct val="0"/>
        </a:spcAft>
        <a:defRPr sz="4800" b="1">
          <a:solidFill>
            <a:schemeClr val="bg1"/>
          </a:solidFill>
          <a:latin typeface="Gill Sans"/>
          <a:ea typeface="ＭＳ Ｐゴシック" charset="-128"/>
        </a:defRPr>
      </a:lvl6pPr>
      <a:lvl7pPr marL="914400" algn="ctr" rtl="0" eaLnBrk="0" fontAlgn="base" hangingPunct="0">
        <a:spcBef>
          <a:spcPct val="0"/>
        </a:spcBef>
        <a:spcAft>
          <a:spcPct val="0"/>
        </a:spcAft>
        <a:defRPr sz="4800" b="1">
          <a:solidFill>
            <a:schemeClr val="bg1"/>
          </a:solidFill>
          <a:latin typeface="Gill Sans"/>
          <a:ea typeface="ＭＳ Ｐゴシック" charset="-128"/>
        </a:defRPr>
      </a:lvl7pPr>
      <a:lvl8pPr marL="1371600" algn="ctr" rtl="0" eaLnBrk="0" fontAlgn="base" hangingPunct="0">
        <a:spcBef>
          <a:spcPct val="0"/>
        </a:spcBef>
        <a:spcAft>
          <a:spcPct val="0"/>
        </a:spcAft>
        <a:defRPr sz="4800" b="1">
          <a:solidFill>
            <a:schemeClr val="bg1"/>
          </a:solidFill>
          <a:latin typeface="Gill Sans"/>
          <a:ea typeface="ＭＳ Ｐゴシック" charset="-128"/>
        </a:defRPr>
      </a:lvl8pPr>
      <a:lvl9pPr marL="1828800" algn="ctr" rtl="0" eaLnBrk="0" fontAlgn="base" hangingPunct="0">
        <a:spcBef>
          <a:spcPct val="0"/>
        </a:spcBef>
        <a:spcAft>
          <a:spcPct val="0"/>
        </a:spcAft>
        <a:defRPr sz="4800" b="1">
          <a:solidFill>
            <a:schemeClr val="bg1"/>
          </a:solidFill>
          <a:latin typeface="Gill Sans"/>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hidden">
          <a:xfrm>
            <a:off x="1736725" y="1689100"/>
            <a:ext cx="6950075" cy="5168900"/>
          </a:xfrm>
          <a:prstGeom prst="rect">
            <a:avLst/>
          </a:prstGeom>
          <a:solidFill>
            <a:schemeClr val="bg1"/>
          </a:solidFill>
          <a:ln w="9525">
            <a:noFill/>
            <a:miter lim="800000"/>
            <a:headEnd/>
            <a:tailEnd/>
          </a:ln>
          <a:effectLst/>
        </p:spPr>
        <p:txBody>
          <a:bodyPr wrap="none" anchor="ctr"/>
          <a:lstStyle/>
          <a:p>
            <a:pPr algn="ctr">
              <a:defRPr/>
            </a:pPr>
            <a:endParaRPr lang="en-US" sz="3600"/>
          </a:p>
        </p:txBody>
      </p:sp>
      <p:sp>
        <p:nvSpPr>
          <p:cNvPr id="1033" name="Rectangle 9"/>
          <p:cNvSpPr>
            <a:spLocks noChangeArrowheads="1"/>
          </p:cNvSpPr>
          <p:nvPr userDrawn="1"/>
        </p:nvSpPr>
        <p:spPr bwMode="auto">
          <a:xfrm>
            <a:off x="1736725" y="396875"/>
            <a:ext cx="6848475" cy="596900"/>
          </a:xfrm>
          <a:prstGeom prst="rect">
            <a:avLst/>
          </a:prstGeom>
          <a:solidFill>
            <a:schemeClr val="bg1"/>
          </a:solidFill>
          <a:ln w="9525">
            <a:noFill/>
            <a:miter lim="800000"/>
            <a:headEnd/>
            <a:tailEnd/>
          </a:ln>
          <a:effectLst/>
        </p:spPr>
        <p:txBody>
          <a:bodyPr wrap="none" anchor="ctr"/>
          <a:lstStyle/>
          <a:p>
            <a:pPr algn="ctr">
              <a:defRPr/>
            </a:pPr>
            <a:endParaRPr lang="en-US" sz="3600"/>
          </a:p>
        </p:txBody>
      </p:sp>
      <p:sp>
        <p:nvSpPr>
          <p:cNvPr id="1034" name="Rectangle 10"/>
          <p:cNvSpPr>
            <a:spLocks noChangeArrowheads="1"/>
          </p:cNvSpPr>
          <p:nvPr userDrawn="1"/>
        </p:nvSpPr>
        <p:spPr bwMode="hidden">
          <a:xfrm>
            <a:off x="5722938" y="1392238"/>
            <a:ext cx="2759075" cy="396875"/>
          </a:xfrm>
          <a:prstGeom prst="rect">
            <a:avLst/>
          </a:prstGeom>
          <a:solidFill>
            <a:schemeClr val="bg1"/>
          </a:solidFill>
          <a:ln w="9525">
            <a:noFill/>
            <a:miter lim="800000"/>
            <a:headEnd/>
            <a:tailEnd/>
          </a:ln>
          <a:effectLst/>
        </p:spPr>
        <p:txBody>
          <a:bodyPr wrap="none" anchor="ctr"/>
          <a:lstStyle/>
          <a:p>
            <a:pPr algn="ctr">
              <a:defRPr/>
            </a:pPr>
            <a:endParaRPr lang="en-US" sz="3600"/>
          </a:p>
        </p:txBody>
      </p:sp>
      <p:sp>
        <p:nvSpPr>
          <p:cNvPr id="120837" name="Rectangle 2"/>
          <p:cNvSpPr>
            <a:spLocks noGrp="1" noChangeArrowheads="1"/>
          </p:cNvSpPr>
          <p:nvPr>
            <p:ph type="title"/>
          </p:nvPr>
        </p:nvSpPr>
        <p:spPr bwMode="auto">
          <a:xfrm>
            <a:off x="0" y="0"/>
            <a:ext cx="9144000" cy="1417638"/>
          </a:xfrm>
          <a:prstGeom prst="rect">
            <a:avLst/>
          </a:prstGeom>
          <a:solidFill>
            <a:schemeClr val="tx1">
              <a:alpha val="76862"/>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083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3"/>
          <p:cNvSpPr>
            <a:spLocks noGrp="1"/>
          </p:cNvSpPr>
          <p:nvPr>
            <p:ph type="dt" sz="half" idx="2"/>
          </p:nvPr>
        </p:nvSpPr>
        <p:spPr bwMode="auto">
          <a:xfrm>
            <a:off x="0" y="6553200"/>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1">
                <a:latin typeface="+mn-lt"/>
              </a:defRPr>
            </a:lvl1pPr>
          </a:lstStyle>
          <a:p>
            <a:pPr>
              <a:defRPr/>
            </a:pPr>
            <a:endParaRPr lang="en-US"/>
          </a:p>
        </p:txBody>
      </p:sp>
      <p:sp>
        <p:nvSpPr>
          <p:cNvPr id="11" name="Footer Placeholder 4"/>
          <p:cNvSpPr>
            <a:spLocks noGrp="1"/>
          </p:cNvSpPr>
          <p:nvPr>
            <p:ph type="ftr" sz="quarter" idx="3"/>
          </p:nvPr>
        </p:nvSpPr>
        <p:spPr bwMode="auto">
          <a:xfrm>
            <a:off x="2146300" y="6553200"/>
            <a:ext cx="41021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0" fontAlgn="base" hangingPunct="0">
        <a:spcBef>
          <a:spcPct val="0"/>
        </a:spcBef>
        <a:spcAft>
          <a:spcPct val="0"/>
        </a:spcAft>
        <a:defRPr sz="4800" b="1">
          <a:solidFill>
            <a:schemeClr val="bg1"/>
          </a:solidFill>
          <a:latin typeface="+mj-lt"/>
          <a:ea typeface="+mj-ea"/>
          <a:cs typeface="+mj-cs"/>
        </a:defRPr>
      </a:lvl1pPr>
      <a:lvl2pPr algn="ctr" rtl="0" eaLnBrk="0" fontAlgn="base" hangingPunct="0">
        <a:spcBef>
          <a:spcPct val="0"/>
        </a:spcBef>
        <a:spcAft>
          <a:spcPct val="0"/>
        </a:spcAft>
        <a:defRPr sz="4800" b="1">
          <a:solidFill>
            <a:schemeClr val="bg1"/>
          </a:solidFill>
          <a:latin typeface="Gill Sans"/>
          <a:ea typeface="ＭＳ Ｐゴシック" charset="-128"/>
        </a:defRPr>
      </a:lvl2pPr>
      <a:lvl3pPr algn="ctr" rtl="0" eaLnBrk="0" fontAlgn="base" hangingPunct="0">
        <a:spcBef>
          <a:spcPct val="0"/>
        </a:spcBef>
        <a:spcAft>
          <a:spcPct val="0"/>
        </a:spcAft>
        <a:defRPr sz="4800" b="1">
          <a:solidFill>
            <a:schemeClr val="bg1"/>
          </a:solidFill>
          <a:latin typeface="Gill Sans"/>
          <a:ea typeface="ＭＳ Ｐゴシック" charset="-128"/>
        </a:defRPr>
      </a:lvl3pPr>
      <a:lvl4pPr algn="ctr" rtl="0" eaLnBrk="0" fontAlgn="base" hangingPunct="0">
        <a:spcBef>
          <a:spcPct val="0"/>
        </a:spcBef>
        <a:spcAft>
          <a:spcPct val="0"/>
        </a:spcAft>
        <a:defRPr sz="4800" b="1">
          <a:solidFill>
            <a:schemeClr val="bg1"/>
          </a:solidFill>
          <a:latin typeface="Gill Sans"/>
          <a:ea typeface="ＭＳ Ｐゴシック" charset="-128"/>
        </a:defRPr>
      </a:lvl4pPr>
      <a:lvl5pPr algn="ctr" rtl="0" eaLnBrk="0" fontAlgn="base" hangingPunct="0">
        <a:spcBef>
          <a:spcPct val="0"/>
        </a:spcBef>
        <a:spcAft>
          <a:spcPct val="0"/>
        </a:spcAft>
        <a:defRPr sz="4800" b="1">
          <a:solidFill>
            <a:schemeClr val="bg1"/>
          </a:solidFill>
          <a:latin typeface="Gill Sans"/>
          <a:ea typeface="ＭＳ Ｐゴシック" charset="-128"/>
        </a:defRPr>
      </a:lvl5pPr>
      <a:lvl6pPr marL="457200" algn="ctr" rtl="0" eaLnBrk="0" fontAlgn="base" hangingPunct="0">
        <a:spcBef>
          <a:spcPct val="0"/>
        </a:spcBef>
        <a:spcAft>
          <a:spcPct val="0"/>
        </a:spcAft>
        <a:defRPr sz="4800" b="1">
          <a:solidFill>
            <a:schemeClr val="bg1"/>
          </a:solidFill>
          <a:latin typeface="Gill Sans"/>
          <a:ea typeface="ＭＳ Ｐゴシック" charset="-128"/>
        </a:defRPr>
      </a:lvl6pPr>
      <a:lvl7pPr marL="914400" algn="ctr" rtl="0" eaLnBrk="0" fontAlgn="base" hangingPunct="0">
        <a:spcBef>
          <a:spcPct val="0"/>
        </a:spcBef>
        <a:spcAft>
          <a:spcPct val="0"/>
        </a:spcAft>
        <a:defRPr sz="4800" b="1">
          <a:solidFill>
            <a:schemeClr val="bg1"/>
          </a:solidFill>
          <a:latin typeface="Gill Sans"/>
          <a:ea typeface="ＭＳ Ｐゴシック" charset="-128"/>
        </a:defRPr>
      </a:lvl7pPr>
      <a:lvl8pPr marL="1371600" algn="ctr" rtl="0" eaLnBrk="0" fontAlgn="base" hangingPunct="0">
        <a:spcBef>
          <a:spcPct val="0"/>
        </a:spcBef>
        <a:spcAft>
          <a:spcPct val="0"/>
        </a:spcAft>
        <a:defRPr sz="4800" b="1">
          <a:solidFill>
            <a:schemeClr val="bg1"/>
          </a:solidFill>
          <a:latin typeface="Gill Sans"/>
          <a:ea typeface="ＭＳ Ｐゴシック" charset="-128"/>
        </a:defRPr>
      </a:lvl8pPr>
      <a:lvl9pPr marL="1828800" algn="ctr" rtl="0" eaLnBrk="0" fontAlgn="base" hangingPunct="0">
        <a:spcBef>
          <a:spcPct val="0"/>
        </a:spcBef>
        <a:spcAft>
          <a:spcPct val="0"/>
        </a:spcAft>
        <a:defRPr sz="4800" b="1">
          <a:solidFill>
            <a:schemeClr val="bg1"/>
          </a:solidFill>
          <a:latin typeface="Gill Sans"/>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hidden">
          <a:xfrm>
            <a:off x="1736725" y="1689100"/>
            <a:ext cx="6950075" cy="5168900"/>
          </a:xfrm>
          <a:prstGeom prst="rect">
            <a:avLst/>
          </a:prstGeom>
          <a:solidFill>
            <a:schemeClr val="bg1"/>
          </a:solidFill>
          <a:ln w="9525">
            <a:noFill/>
            <a:miter lim="800000"/>
            <a:headEnd/>
            <a:tailEnd/>
          </a:ln>
          <a:effectLst/>
        </p:spPr>
        <p:txBody>
          <a:bodyPr wrap="none" anchor="ctr"/>
          <a:lstStyle/>
          <a:p>
            <a:pPr fontAlgn="auto">
              <a:spcBef>
                <a:spcPts val="0"/>
              </a:spcBef>
              <a:spcAft>
                <a:spcPts val="0"/>
              </a:spcAft>
              <a:defRPr/>
            </a:pPr>
            <a:endParaRPr lang="en-US"/>
          </a:p>
        </p:txBody>
      </p:sp>
      <p:sp>
        <p:nvSpPr>
          <p:cNvPr id="1033" name="Rectangle 9"/>
          <p:cNvSpPr>
            <a:spLocks noChangeArrowheads="1"/>
          </p:cNvSpPr>
          <p:nvPr userDrawn="1"/>
        </p:nvSpPr>
        <p:spPr bwMode="auto">
          <a:xfrm>
            <a:off x="1736725" y="396875"/>
            <a:ext cx="6848475" cy="596900"/>
          </a:xfrm>
          <a:prstGeom prst="rect">
            <a:avLst/>
          </a:prstGeom>
          <a:solidFill>
            <a:schemeClr val="bg1"/>
          </a:solidFill>
          <a:ln w="9525">
            <a:noFill/>
            <a:miter lim="800000"/>
            <a:headEnd/>
            <a:tailEnd/>
          </a:ln>
          <a:effectLst/>
        </p:spPr>
        <p:txBody>
          <a:bodyPr wrap="none" anchor="ctr"/>
          <a:lstStyle/>
          <a:p>
            <a:pPr fontAlgn="auto">
              <a:spcBef>
                <a:spcPts val="0"/>
              </a:spcBef>
              <a:spcAft>
                <a:spcPts val="0"/>
              </a:spcAft>
              <a:defRPr/>
            </a:pPr>
            <a:endParaRPr lang="en-US"/>
          </a:p>
        </p:txBody>
      </p:sp>
      <p:sp>
        <p:nvSpPr>
          <p:cNvPr id="1034" name="Rectangle 10"/>
          <p:cNvSpPr>
            <a:spLocks noChangeArrowheads="1"/>
          </p:cNvSpPr>
          <p:nvPr userDrawn="1"/>
        </p:nvSpPr>
        <p:spPr bwMode="hidden">
          <a:xfrm>
            <a:off x="5722938" y="1392238"/>
            <a:ext cx="2759075" cy="396875"/>
          </a:xfrm>
          <a:prstGeom prst="rect">
            <a:avLst/>
          </a:prstGeom>
          <a:solidFill>
            <a:schemeClr val="bg1"/>
          </a:solidFill>
          <a:ln w="9525">
            <a:noFill/>
            <a:miter lim="800000"/>
            <a:headEnd/>
            <a:tailEnd/>
          </a:ln>
          <a:effectLst/>
        </p:spPr>
        <p:txBody>
          <a:bodyPr wrap="none" anchor="ctr"/>
          <a:lstStyle/>
          <a:p>
            <a:pPr fontAlgn="auto">
              <a:spcBef>
                <a:spcPts val="0"/>
              </a:spcBef>
              <a:spcAft>
                <a:spcPts val="0"/>
              </a:spcAft>
              <a:defRPr/>
            </a:pPr>
            <a:endParaRPr lang="en-US"/>
          </a:p>
        </p:txBody>
      </p:sp>
      <p:sp>
        <p:nvSpPr>
          <p:cNvPr id="123909" name="Rectangle 2"/>
          <p:cNvSpPr>
            <a:spLocks noGrp="1" noChangeArrowheads="1"/>
          </p:cNvSpPr>
          <p:nvPr>
            <p:ph type="title"/>
          </p:nvPr>
        </p:nvSpPr>
        <p:spPr bwMode="auto">
          <a:xfrm>
            <a:off x="0" y="0"/>
            <a:ext cx="9144000" cy="1417638"/>
          </a:xfrm>
          <a:prstGeom prst="rect">
            <a:avLst/>
          </a:prstGeom>
          <a:solidFill>
            <a:schemeClr val="tx1">
              <a:alpha val="76862"/>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391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1">
                <a:latin typeface="+mn-lt"/>
                <a:ea typeface="+mn-ea"/>
                <a:cs typeface="+mn-cs"/>
              </a:defRPr>
            </a:lvl1pPr>
          </a:lstStyle>
          <a:p>
            <a:pPr>
              <a:defRPr/>
            </a:pPr>
            <a:endParaRPr lang="en-US"/>
          </a:p>
        </p:txBody>
      </p:sp>
      <p:sp>
        <p:nvSpPr>
          <p:cNvPr id="2" name="Rectangle 5"/>
          <p:cNvSpPr>
            <a:spLocks noGrp="1" noChangeArrowheads="1"/>
          </p:cNvSpPr>
          <p:nvPr>
            <p:ph type="ftr" sz="quarter" idx="3"/>
          </p:nvPr>
        </p:nvSpPr>
        <p:spPr bwMode="auto">
          <a:xfrm>
            <a:off x="2146300" y="6553200"/>
            <a:ext cx="41021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latin typeface="+mn-lt"/>
                <a:ea typeface="+mn-ea"/>
                <a:cs typeface="+mn-cs"/>
              </a:defRPr>
            </a:lvl1pPr>
          </a:lstStyle>
          <a:p>
            <a:pPr>
              <a:defRPr/>
            </a:pPr>
            <a:endParaRPr lang="en-US"/>
          </a:p>
        </p:txBody>
      </p:sp>
      <p:sp>
        <p:nvSpPr>
          <p:cNvPr id="3"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mn-lt"/>
              </a:defRPr>
            </a:lvl1pPr>
          </a:lstStyle>
          <a:p>
            <a:pPr>
              <a:defRPr/>
            </a:pPr>
            <a:fld id="{9919E2B0-5D52-4E3A-BA47-44AE7C4DD3F1}" type="slidenum">
              <a:rPr lang="en-US"/>
              <a:pPr>
                <a:defRPr/>
              </a:pPr>
              <a:t>‹#›</a:t>
            </a:fld>
            <a:r>
              <a:rPr lang="en-US"/>
              <a:t> of Total # of slides</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rtl="0" eaLnBrk="0" fontAlgn="base" hangingPunct="0">
        <a:spcBef>
          <a:spcPct val="0"/>
        </a:spcBef>
        <a:spcAft>
          <a:spcPct val="0"/>
        </a:spcAft>
        <a:defRPr sz="4800" b="1">
          <a:solidFill>
            <a:schemeClr val="bg1"/>
          </a:solidFill>
          <a:latin typeface="+mj-lt"/>
          <a:ea typeface="+mj-ea"/>
          <a:cs typeface="+mj-cs"/>
        </a:defRPr>
      </a:lvl1pPr>
      <a:lvl2pPr algn="ctr" rtl="0" eaLnBrk="0" fontAlgn="base" hangingPunct="0">
        <a:spcBef>
          <a:spcPct val="0"/>
        </a:spcBef>
        <a:spcAft>
          <a:spcPct val="0"/>
        </a:spcAft>
        <a:defRPr sz="4800" b="1">
          <a:solidFill>
            <a:schemeClr val="bg1"/>
          </a:solidFill>
          <a:latin typeface="Gill Sans"/>
        </a:defRPr>
      </a:lvl2pPr>
      <a:lvl3pPr algn="ctr" rtl="0" eaLnBrk="0" fontAlgn="base" hangingPunct="0">
        <a:spcBef>
          <a:spcPct val="0"/>
        </a:spcBef>
        <a:spcAft>
          <a:spcPct val="0"/>
        </a:spcAft>
        <a:defRPr sz="4800" b="1">
          <a:solidFill>
            <a:schemeClr val="bg1"/>
          </a:solidFill>
          <a:latin typeface="Gill Sans"/>
        </a:defRPr>
      </a:lvl3pPr>
      <a:lvl4pPr algn="ctr" rtl="0" eaLnBrk="0" fontAlgn="base" hangingPunct="0">
        <a:spcBef>
          <a:spcPct val="0"/>
        </a:spcBef>
        <a:spcAft>
          <a:spcPct val="0"/>
        </a:spcAft>
        <a:defRPr sz="4800" b="1">
          <a:solidFill>
            <a:schemeClr val="bg1"/>
          </a:solidFill>
          <a:latin typeface="Gill Sans"/>
        </a:defRPr>
      </a:lvl4pPr>
      <a:lvl5pPr algn="ctr" rtl="0" eaLnBrk="0" fontAlgn="base" hangingPunct="0">
        <a:spcBef>
          <a:spcPct val="0"/>
        </a:spcBef>
        <a:spcAft>
          <a:spcPct val="0"/>
        </a:spcAft>
        <a:defRPr sz="4800" b="1">
          <a:solidFill>
            <a:schemeClr val="bg1"/>
          </a:solidFill>
          <a:latin typeface="Gill Sans"/>
        </a:defRPr>
      </a:lvl5pPr>
      <a:lvl6pPr marL="457200" algn="ctr" rtl="0" eaLnBrk="0" fontAlgn="base" hangingPunct="0">
        <a:spcBef>
          <a:spcPct val="0"/>
        </a:spcBef>
        <a:spcAft>
          <a:spcPct val="0"/>
        </a:spcAft>
        <a:defRPr sz="4800" b="1">
          <a:solidFill>
            <a:schemeClr val="bg1"/>
          </a:solidFill>
          <a:latin typeface="Gill Sans"/>
        </a:defRPr>
      </a:lvl6pPr>
      <a:lvl7pPr marL="914400" algn="ctr" rtl="0" eaLnBrk="0" fontAlgn="base" hangingPunct="0">
        <a:spcBef>
          <a:spcPct val="0"/>
        </a:spcBef>
        <a:spcAft>
          <a:spcPct val="0"/>
        </a:spcAft>
        <a:defRPr sz="4800" b="1">
          <a:solidFill>
            <a:schemeClr val="bg1"/>
          </a:solidFill>
          <a:latin typeface="Gill Sans"/>
        </a:defRPr>
      </a:lvl7pPr>
      <a:lvl8pPr marL="1371600" algn="ctr" rtl="0" eaLnBrk="0" fontAlgn="base" hangingPunct="0">
        <a:spcBef>
          <a:spcPct val="0"/>
        </a:spcBef>
        <a:spcAft>
          <a:spcPct val="0"/>
        </a:spcAft>
        <a:defRPr sz="4800" b="1">
          <a:solidFill>
            <a:schemeClr val="bg1"/>
          </a:solidFill>
          <a:latin typeface="Gill Sans"/>
        </a:defRPr>
      </a:lvl8pPr>
      <a:lvl9pPr marL="1828800" algn="ctr" rtl="0" eaLnBrk="0" fontAlgn="base" hangingPunct="0">
        <a:spcBef>
          <a:spcPct val="0"/>
        </a:spcBef>
        <a:spcAft>
          <a:spcPct val="0"/>
        </a:spcAft>
        <a:defRPr sz="4800" b="1">
          <a:solidFill>
            <a:schemeClr val="bg1"/>
          </a:solidFill>
          <a:latin typeface="Gill San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brown.katie@epa.gov" TargetMode="External"/><Relationship Id="rId7" Type="http://schemas.openxmlformats.org/officeDocument/2006/relationships/hyperlink" Target="mailto:vaughn.stephanie@epa.gov"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mailto:thornton.hilary@epa.gov" TargetMode="External"/><Relationship Id="rId5" Type="http://schemas.openxmlformats.org/officeDocument/2006/relationships/hyperlink" Target="mailto:knudsen.laura@epa.gov" TargetMode="External"/><Relationship Id="rId10" Type="http://schemas.openxmlformats.org/officeDocument/2006/relationships/hyperlink" Target="http://www.cluin.org/" TargetMode="External"/><Relationship Id="rId4" Type="http://schemas.openxmlformats.org/officeDocument/2006/relationships/hyperlink" Target="mailto:frey.john@epa.gov"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pa.gov/greenpower/gpmarket/rec_chart.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pa.gov/cleanenergy/energy-resources/calculator.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green-e.org/docs/Green-e%20Energy%201-pager.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berdrolarenewables.us/"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jpeg"/><Relationship Id="rId4" Type="http://schemas.openxmlformats.org/officeDocument/2006/relationships/package" Target="../embeddings/Microsoft_Excel_Worksheet11.xlsx"/></Relationships>
</file>

<file path=ppt/slides/_rels/slide23.xml.rels><?xml version="1.0" encoding="UTF-8" standalone="yes"?>
<Relationships xmlns="http://schemas.openxmlformats.org/package/2006/relationships"><Relationship Id="rId2" Type="http://schemas.openxmlformats.org/officeDocument/2006/relationships/hyperlink" Target="http://www.3degreesinc.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pa.gov/superfund/renewableenerg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blog.epa.gov/blog/2012/06/greening-superfund/" TargetMode="External"/><Relationship Id="rId4" Type="http://schemas.openxmlformats.org/officeDocument/2006/relationships/hyperlink" Target="http://www.epa.gov/superfund/renewableenergy/pdfs/Final%20Superfund%20REC_FAQ%20(June%202012).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vaugh.stephanie@epa.gov" TargetMode="External"/><Relationship Id="rId2" Type="http://schemas.openxmlformats.org/officeDocument/2006/relationships/hyperlink" Target="mailto:knudsen.laura@epa.gov" TargetMode="Externa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cluin.org/live/archive/"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53.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56.jpeg"/><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lowery.brigid@epa.gov"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mailto:thornton.hilary@ep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clu-in.org/conf/tio/narpmpresents19/resource.cfm" TargetMode="External"/><Relationship Id="rId2" Type="http://schemas.openxmlformats.org/officeDocument/2006/relationships/notesSlide" Target="../notesSlides/notesSlide26.xml"/><Relationship Id="rId1" Type="http://schemas.openxmlformats.org/officeDocument/2006/relationships/slideLayout" Target="../slideLayouts/slideLayout38.xml"/><Relationship Id="rId5" Type="http://schemas.openxmlformats.org/officeDocument/2006/relationships/image" Target="../media/image69.png"/><Relationship Id="rId4" Type="http://schemas.openxmlformats.org/officeDocument/2006/relationships/hyperlink" Target="http://www.clu-in.org/conf/tio/narpmpresents19/feedback.cfm"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hyperlink" Target="https://www.facebook.com/EPACleanUpTech" TargetMode="External"/><Relationship Id="rId7"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49.xml"/><Relationship Id="rId6" Type="http://schemas.openxmlformats.org/officeDocument/2006/relationships/hyperlink" Target="http://www.linkedin.com/groups/Clean-Up-Information-Network-CLUIN-4405740" TargetMode="External"/><Relationship Id="rId5" Type="http://schemas.openxmlformats.org/officeDocument/2006/relationships/hyperlink" Target="https://twitter.com/#!/EPACleanUpTech" TargetMode="External"/><Relationship Id="rId4" Type="http://schemas.openxmlformats.org/officeDocument/2006/relationships/hyperlink" Target="https://twitter.com/" TargetMode="External"/><Relationship Id="rId9" Type="http://schemas.openxmlformats.org/officeDocument/2006/relationships/image" Target="../media/image7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idx="4294967295"/>
          </p:nvPr>
        </p:nvSpPr>
        <p:spPr>
          <a:xfrm>
            <a:off x="76200" y="2130425"/>
            <a:ext cx="8991600" cy="857250"/>
          </a:xfrm>
          <a:noFill/>
        </p:spPr>
        <p:txBody>
          <a:bodyPr/>
          <a:lstStyle/>
          <a:p>
            <a:pPr eaLnBrk="1" hangingPunct="1"/>
            <a:r>
              <a:rPr lang="en-US" sz="2800">
                <a:solidFill>
                  <a:schemeClr val="tx1"/>
                </a:solidFill>
                <a:latin typeface="Arial Black" pitchFamily="34" charset="0"/>
              </a:rPr>
              <a:t>Welcome to the CLU-IN Internet Seminar</a:t>
            </a:r>
            <a:br>
              <a:rPr lang="en-US" sz="2800">
                <a:solidFill>
                  <a:schemeClr val="tx1"/>
                </a:solidFill>
                <a:latin typeface="Arial Black" pitchFamily="34" charset="0"/>
              </a:rPr>
            </a:br>
            <a:endParaRPr lang="en-US" sz="2800">
              <a:solidFill>
                <a:schemeClr val="tx1"/>
              </a:solidFill>
              <a:latin typeface="Arial Black" pitchFamily="34" charset="0"/>
            </a:endParaRPr>
          </a:p>
        </p:txBody>
      </p:sp>
      <p:sp>
        <p:nvSpPr>
          <p:cNvPr id="113667" name="Rectangle 3"/>
          <p:cNvSpPr>
            <a:spLocks noGrp="1" noChangeArrowheads="1"/>
          </p:cNvSpPr>
          <p:nvPr>
            <p:ph type="subTitle" idx="4294967295"/>
          </p:nvPr>
        </p:nvSpPr>
        <p:spPr>
          <a:xfrm>
            <a:off x="228600" y="2647950"/>
            <a:ext cx="8686800" cy="3338513"/>
          </a:xfrm>
        </p:spPr>
        <p:txBody>
          <a:bodyPr/>
          <a:lstStyle/>
          <a:p>
            <a:pPr marL="0" indent="0" algn="ctr" eaLnBrk="1" hangingPunct="1">
              <a:lnSpc>
                <a:spcPct val="80000"/>
              </a:lnSpc>
              <a:buFontTx/>
              <a:buNone/>
            </a:pPr>
            <a:r>
              <a:rPr lang="en-US" sz="1800" b="1"/>
              <a:t>NARPM Presents...RECs, Renewables and Remediation</a:t>
            </a:r>
            <a:r>
              <a:rPr lang="en-US" sz="2800"/>
              <a:t> </a:t>
            </a:r>
            <a:endParaRPr lang="en-US" sz="1600" b="1">
              <a:solidFill>
                <a:schemeClr val="accent2"/>
              </a:solidFill>
            </a:endParaRPr>
          </a:p>
          <a:p>
            <a:pPr marL="0" indent="0" algn="ctr" eaLnBrk="1" hangingPunct="1">
              <a:lnSpc>
                <a:spcPct val="80000"/>
              </a:lnSpc>
              <a:buFontTx/>
              <a:buNone/>
            </a:pPr>
            <a:endParaRPr lang="en-US" sz="900" b="1">
              <a:solidFill>
                <a:schemeClr val="accent2"/>
              </a:solidFill>
            </a:endParaRPr>
          </a:p>
          <a:p>
            <a:pPr marL="0" indent="0" algn="ctr" eaLnBrk="1" hangingPunct="1">
              <a:lnSpc>
                <a:spcPct val="80000"/>
              </a:lnSpc>
              <a:buFontTx/>
              <a:buNone/>
            </a:pPr>
            <a:r>
              <a:rPr lang="en-US" sz="1600">
                <a:solidFill>
                  <a:schemeClr val="accent2"/>
                </a:solidFill>
              </a:rPr>
              <a:t>Sponsored by: EPA Office of Superfund Remediation and Technology Innovation</a:t>
            </a:r>
          </a:p>
          <a:p>
            <a:pPr marL="0" indent="0" algn="ctr" eaLnBrk="1" hangingPunct="1">
              <a:lnSpc>
                <a:spcPct val="80000"/>
              </a:lnSpc>
              <a:buFontTx/>
              <a:buNone/>
            </a:pPr>
            <a:r>
              <a:rPr lang="en-US" sz="1600">
                <a:solidFill>
                  <a:schemeClr val="accent2"/>
                </a:solidFill>
              </a:rPr>
              <a:t>Delivered: June 6, 2013, 1:00 PM - 3:00 PM, EDT (17:00-19:00 GMT)</a:t>
            </a:r>
            <a:endParaRPr lang="en-US" sz="1000" i="1">
              <a:solidFill>
                <a:schemeClr val="accent2"/>
              </a:solidFill>
            </a:endParaRPr>
          </a:p>
          <a:p>
            <a:pPr marL="0" indent="0" eaLnBrk="1" hangingPunct="1">
              <a:lnSpc>
                <a:spcPct val="80000"/>
              </a:lnSpc>
              <a:spcBef>
                <a:spcPct val="0"/>
              </a:spcBef>
              <a:buFontTx/>
              <a:buNone/>
            </a:pPr>
            <a:endParaRPr lang="en-US" sz="1000" i="1">
              <a:solidFill>
                <a:schemeClr val="accent2"/>
              </a:solidFill>
            </a:endParaRPr>
          </a:p>
          <a:p>
            <a:pPr marL="0" indent="0" eaLnBrk="1" hangingPunct="1">
              <a:lnSpc>
                <a:spcPct val="80000"/>
              </a:lnSpc>
              <a:spcBef>
                <a:spcPct val="0"/>
              </a:spcBef>
              <a:buFontTx/>
              <a:buNone/>
            </a:pPr>
            <a:r>
              <a:rPr lang="en-US" sz="1200" i="1">
                <a:solidFill>
                  <a:schemeClr val="accent2"/>
                </a:solidFill>
              </a:rPr>
              <a:t>Instructors: </a:t>
            </a:r>
          </a:p>
          <a:p>
            <a:pPr lvl="1" eaLnBrk="1" hangingPunct="1">
              <a:lnSpc>
                <a:spcPct val="80000"/>
              </a:lnSpc>
              <a:spcBef>
                <a:spcPct val="0"/>
              </a:spcBef>
              <a:buFont typeface="Arial" charset="0"/>
              <a:buChar char="•"/>
            </a:pPr>
            <a:endParaRPr lang="en-US" sz="1200" i="1">
              <a:solidFill>
                <a:schemeClr val="accent2"/>
              </a:solidFill>
            </a:endParaRPr>
          </a:p>
          <a:p>
            <a:pPr lvl="1">
              <a:lnSpc>
                <a:spcPct val="80000"/>
              </a:lnSpc>
              <a:buFontTx/>
              <a:buNone/>
            </a:pPr>
            <a:r>
              <a:rPr lang="en-US" sz="1200" i="1"/>
              <a:t> Katie Brown, Office of Solid Waste and Emergency Response (</a:t>
            </a:r>
            <a:r>
              <a:rPr lang="en-US" sz="1200" i="1">
                <a:hlinkClick r:id="rId3"/>
              </a:rPr>
              <a:t>brown.katie@epa.gov</a:t>
            </a:r>
            <a:r>
              <a:rPr lang="en-US" sz="1200" i="1"/>
              <a:t>) </a:t>
            </a:r>
          </a:p>
          <a:p>
            <a:pPr lvl="1">
              <a:lnSpc>
                <a:spcPct val="80000"/>
              </a:lnSpc>
              <a:buFontTx/>
              <a:buNone/>
            </a:pPr>
            <a:r>
              <a:rPr lang="en-US" sz="1200" i="1"/>
              <a:t>John Frey, EPA Region 7 (</a:t>
            </a:r>
            <a:r>
              <a:rPr lang="en-US" sz="1200" i="1">
                <a:hlinkClick r:id="rId4"/>
              </a:rPr>
              <a:t>frey.john@epa.gov</a:t>
            </a:r>
            <a:r>
              <a:rPr lang="en-US" sz="1200" i="1"/>
              <a:t>) </a:t>
            </a:r>
          </a:p>
          <a:p>
            <a:pPr lvl="1">
              <a:lnSpc>
                <a:spcPct val="80000"/>
              </a:lnSpc>
              <a:buFontTx/>
              <a:buNone/>
            </a:pPr>
            <a:r>
              <a:rPr lang="en-US" sz="1200" i="1"/>
              <a:t>Laura Knudsen, Office of Superfund Remediation and Technology Innovation (</a:t>
            </a:r>
            <a:r>
              <a:rPr lang="en-US" sz="1200" i="1">
                <a:hlinkClick r:id="rId5"/>
              </a:rPr>
              <a:t>knudsen.laura@epa.gov</a:t>
            </a:r>
            <a:r>
              <a:rPr lang="en-US" sz="1200" i="1"/>
              <a:t>) </a:t>
            </a:r>
          </a:p>
          <a:p>
            <a:pPr lvl="1">
              <a:lnSpc>
                <a:spcPct val="80000"/>
              </a:lnSpc>
              <a:buFontTx/>
              <a:buNone/>
            </a:pPr>
            <a:r>
              <a:rPr lang="en-US" sz="1200" i="1"/>
              <a:t>Hilary Thornton, EPA Region 4 (</a:t>
            </a:r>
            <a:r>
              <a:rPr lang="en-US" sz="1200" i="1">
                <a:hlinkClick r:id="rId6"/>
              </a:rPr>
              <a:t>thornton.hilary@epa.gov</a:t>
            </a:r>
            <a:r>
              <a:rPr lang="en-US" sz="1200" i="1"/>
              <a:t>) </a:t>
            </a:r>
          </a:p>
          <a:p>
            <a:pPr lvl="1">
              <a:lnSpc>
                <a:spcPct val="80000"/>
              </a:lnSpc>
              <a:buFontTx/>
              <a:buNone/>
            </a:pPr>
            <a:r>
              <a:rPr lang="en-US" sz="1200" i="1"/>
              <a:t>Stephanie Vaughn, EPA Region 2 (</a:t>
            </a:r>
            <a:r>
              <a:rPr lang="en-US" sz="1200" i="1">
                <a:hlinkClick r:id="rId7"/>
              </a:rPr>
              <a:t>vaughn.stephanie@epa.gov</a:t>
            </a:r>
            <a:r>
              <a:rPr lang="en-US" sz="1200" i="1"/>
              <a:t>) </a:t>
            </a:r>
          </a:p>
          <a:p>
            <a:pPr lvl="1">
              <a:lnSpc>
                <a:spcPct val="80000"/>
              </a:lnSpc>
              <a:buFontTx/>
              <a:buNone/>
            </a:pPr>
            <a:endParaRPr lang="en-US" sz="1200" i="1">
              <a:solidFill>
                <a:schemeClr val="accent2"/>
              </a:solidFill>
            </a:endParaRPr>
          </a:p>
          <a:p>
            <a:pPr marL="0" indent="0" eaLnBrk="1" hangingPunct="1">
              <a:lnSpc>
                <a:spcPct val="80000"/>
              </a:lnSpc>
              <a:spcBef>
                <a:spcPct val="0"/>
              </a:spcBef>
              <a:buFontTx/>
              <a:buNone/>
            </a:pPr>
            <a:r>
              <a:rPr lang="en-US" sz="1200" i="1">
                <a:solidFill>
                  <a:schemeClr val="accent2"/>
                </a:solidFill>
              </a:rPr>
              <a:t>Moderator:</a:t>
            </a:r>
          </a:p>
          <a:p>
            <a:pPr marL="0" indent="0" eaLnBrk="1" hangingPunct="1">
              <a:lnSpc>
                <a:spcPct val="80000"/>
              </a:lnSpc>
              <a:spcBef>
                <a:spcPct val="0"/>
              </a:spcBef>
              <a:buFontTx/>
              <a:buNone/>
            </a:pPr>
            <a:endParaRPr lang="en-US" sz="1200" i="1">
              <a:solidFill>
                <a:schemeClr val="accent2"/>
              </a:solidFill>
            </a:endParaRPr>
          </a:p>
          <a:p>
            <a:pPr lvl="1" eaLnBrk="1" hangingPunct="1">
              <a:lnSpc>
                <a:spcPct val="80000"/>
              </a:lnSpc>
              <a:spcBef>
                <a:spcPct val="0"/>
              </a:spcBef>
              <a:buFont typeface="Arial" charset="0"/>
              <a:buNone/>
            </a:pPr>
            <a:r>
              <a:rPr lang="en-US" sz="1200" i="1">
                <a:solidFill>
                  <a:schemeClr val="accent2"/>
                </a:solidFill>
              </a:rPr>
              <a:t>Jean Balent, U.S. EPA, Technology Innovation and Field Services Division (balent.jean@epa.gov or 703-603-9924)  </a:t>
            </a:r>
          </a:p>
        </p:txBody>
      </p:sp>
      <p:pic>
        <p:nvPicPr>
          <p:cNvPr id="113668" name="Picture 4"/>
          <p:cNvPicPr>
            <a:picLocks noChangeAspect="1" noChangeArrowheads="1"/>
          </p:cNvPicPr>
          <p:nvPr/>
        </p:nvPicPr>
        <p:blipFill>
          <a:blip r:embed="rId8"/>
          <a:srcRect/>
          <a:stretch>
            <a:fillRect/>
          </a:stretch>
        </p:blipFill>
        <p:spPr bwMode="auto">
          <a:xfrm>
            <a:off x="336550" y="317500"/>
            <a:ext cx="8534400" cy="1438275"/>
          </a:xfrm>
          <a:prstGeom prst="rect">
            <a:avLst/>
          </a:prstGeom>
          <a:noFill/>
          <a:ln w="9525">
            <a:noFill/>
            <a:miter lim="800000"/>
            <a:headEnd/>
            <a:tailEnd/>
          </a:ln>
        </p:spPr>
      </p:pic>
      <p:pic>
        <p:nvPicPr>
          <p:cNvPr id="113669" name="Picture 5"/>
          <p:cNvPicPr>
            <a:picLocks noChangeAspect="1" noChangeArrowheads="1"/>
          </p:cNvPicPr>
          <p:nvPr/>
        </p:nvPicPr>
        <p:blipFill>
          <a:blip r:embed="rId9"/>
          <a:srcRect/>
          <a:stretch>
            <a:fillRect/>
          </a:stretch>
        </p:blipFill>
        <p:spPr bwMode="auto">
          <a:xfrm>
            <a:off x="374650" y="327025"/>
            <a:ext cx="1323975" cy="1390650"/>
          </a:xfrm>
          <a:prstGeom prst="rect">
            <a:avLst/>
          </a:prstGeom>
          <a:noFill/>
          <a:ln w="9525">
            <a:noFill/>
            <a:miter lim="800000"/>
            <a:headEnd/>
            <a:tailEnd/>
          </a:ln>
        </p:spPr>
      </p:pic>
      <p:sp>
        <p:nvSpPr>
          <p:cNvPr id="113670" name="Text Box 6"/>
          <p:cNvSpPr txBox="1">
            <a:spLocks noChangeArrowheads="1"/>
          </p:cNvSpPr>
          <p:nvPr/>
        </p:nvSpPr>
        <p:spPr bwMode="auto">
          <a:xfrm>
            <a:off x="533400" y="6400800"/>
            <a:ext cx="8094663" cy="366713"/>
          </a:xfrm>
          <a:prstGeom prst="rect">
            <a:avLst/>
          </a:prstGeom>
          <a:noFill/>
          <a:ln w="9525">
            <a:noFill/>
            <a:miter lim="800000"/>
            <a:headEnd/>
            <a:tailEnd/>
          </a:ln>
        </p:spPr>
        <p:txBody>
          <a:bodyPr>
            <a:spAutoFit/>
          </a:bodyPr>
          <a:lstStyle/>
          <a:p>
            <a:pPr algn="ctr">
              <a:spcBef>
                <a:spcPct val="50000"/>
              </a:spcBef>
            </a:pPr>
            <a:r>
              <a:rPr lang="en-US" i="1">
                <a:solidFill>
                  <a:schemeClr val="accent2"/>
                </a:solidFill>
                <a:latin typeface="Bitstream Vera Sans"/>
              </a:rPr>
              <a:t>Visit the Clean Up Information Network online at</a:t>
            </a:r>
            <a:r>
              <a:rPr lang="en-US" i="1" u="sng">
                <a:solidFill>
                  <a:schemeClr val="accent2"/>
                </a:solidFill>
                <a:latin typeface="Bitstream Vera Sans"/>
              </a:rPr>
              <a:t> </a:t>
            </a:r>
            <a:r>
              <a:rPr lang="en-US" i="1" u="sng">
                <a:solidFill>
                  <a:schemeClr val="accent2"/>
                </a:solidFill>
                <a:latin typeface="Bitstream Vera Sans"/>
                <a:hlinkClick r:id="rId10"/>
              </a:rPr>
              <a:t>www.cluin.org</a:t>
            </a:r>
            <a:r>
              <a:rPr lang="en-US" i="1" u="sng">
                <a:solidFill>
                  <a:schemeClr val="accent2"/>
                </a:solidFill>
                <a:latin typeface="Bitstream Vera Sans"/>
              </a:rPr>
              <a:t> </a:t>
            </a:r>
          </a:p>
        </p:txBody>
      </p:sp>
      <p:sp>
        <p:nvSpPr>
          <p:cNvPr id="113671" name="Slide Number Placeholder 5"/>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63DC9179-55B2-4C36-8B29-7B1FF155CA01}" type="slidenum">
              <a:rPr lang="en-US" sz="1400" b="1">
                <a:cs typeface="Arial" charset="0"/>
              </a:rPr>
              <a:pPr algn="r"/>
              <a:t>0</a:t>
            </a:fld>
            <a:endParaRPr lang="en-US" sz="1400" b="1">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Course Overview</a:t>
            </a:r>
          </a:p>
        </p:txBody>
      </p:sp>
      <p:sp>
        <p:nvSpPr>
          <p:cNvPr id="19458" name="Content Placeholder 2"/>
          <p:cNvSpPr>
            <a:spLocks noGrp="1"/>
          </p:cNvSpPr>
          <p:nvPr>
            <p:ph idx="1"/>
          </p:nvPr>
        </p:nvSpPr>
        <p:spPr>
          <a:xfrm>
            <a:off x="1066800" y="1143000"/>
            <a:ext cx="7978775" cy="4419600"/>
          </a:xfrm>
        </p:spPr>
        <p:txBody>
          <a:bodyPr/>
          <a:lstStyle/>
          <a:p>
            <a:pPr eaLnBrk="1" hangingPunct="1"/>
            <a:r>
              <a:rPr lang="en-US" smtClean="0"/>
              <a:t>Section 1 – RECs and Purchasing Renewably Generated Electricity</a:t>
            </a:r>
          </a:p>
          <a:p>
            <a:pPr eaLnBrk="1" hangingPunct="1">
              <a:buFont typeface="Wingdings" pitchFamily="2" charset="2"/>
              <a:buNone/>
            </a:pPr>
            <a:endParaRPr lang="en-US" sz="1200" smtClean="0"/>
          </a:p>
          <a:p>
            <a:pPr eaLnBrk="1" hangingPunct="1"/>
            <a:r>
              <a:rPr lang="en-US" smtClean="0"/>
              <a:t>Section 2 – Portable Renewable Energy Generation Options</a:t>
            </a:r>
          </a:p>
          <a:p>
            <a:pPr eaLnBrk="1" hangingPunct="1">
              <a:buFont typeface="Wingdings" pitchFamily="2" charset="2"/>
              <a:buNone/>
            </a:pPr>
            <a:endParaRPr lang="en-US" sz="1200" smtClean="0"/>
          </a:p>
          <a:p>
            <a:pPr eaLnBrk="1" hangingPunct="1"/>
            <a:r>
              <a:rPr lang="en-US" smtClean="0"/>
              <a:t>Section 3 – Assessing the Feasibility of Onsite Renewable Energy at Various Scales</a:t>
            </a:r>
          </a:p>
          <a:p>
            <a:pPr eaLnBrk="1" hangingPunct="1">
              <a:buFont typeface="Wingdings" pitchFamily="2" charset="2"/>
              <a:buNone/>
            </a:pPr>
            <a:endParaRPr lang="en-US" sz="1200" smtClean="0"/>
          </a:p>
          <a:p>
            <a:pPr eaLnBrk="1" hangingPunct="1"/>
            <a:r>
              <a:rPr lang="en-US" smtClean="0"/>
              <a:t>Section 4 – Open Discussion: Questions, Concerns, Ideas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newable-energy-in-tourism.jpg"/>
          <p:cNvPicPr>
            <a:picLocks noChangeAspect="1"/>
          </p:cNvPicPr>
          <p:nvPr/>
        </p:nvPicPr>
        <p:blipFill rotWithShape="1">
          <a:blip r:embed="rId3" cstate="screen">
            <a:duotone>
              <a:prstClr val="black"/>
              <a:srgbClr val="D9C3A5">
                <a:tint val="50000"/>
                <a:satMod val="180000"/>
              </a:srgbClr>
            </a:duotone>
            <a:lum bright="40000"/>
            <a:extLst>
              <a:ext uri="{28A0092B-C50C-407E-A947-70E740481C1C}"/>
            </a:extLst>
          </a:blip>
          <a:srcRect/>
          <a:stretch/>
        </p:blipFill>
        <p:spPr>
          <a:xfrm>
            <a:off x="990600" y="0"/>
            <a:ext cx="7391400" cy="5698662"/>
          </a:xfrm>
          <a:prstGeom prst="rect">
            <a:avLst/>
          </a:prstGeom>
        </p:spPr>
      </p:pic>
      <p:sp>
        <p:nvSpPr>
          <p:cNvPr id="21506" name="Title 1"/>
          <p:cNvSpPr>
            <a:spLocks noGrp="1"/>
          </p:cNvSpPr>
          <p:nvPr>
            <p:ph type="title"/>
          </p:nvPr>
        </p:nvSpPr>
        <p:spPr>
          <a:xfrm>
            <a:off x="1295400" y="1295400"/>
            <a:ext cx="7010400" cy="914400"/>
          </a:xfrm>
        </p:spPr>
        <p:txBody>
          <a:bodyPr/>
          <a:lstStyle/>
          <a:p>
            <a:pPr eaLnBrk="1" hangingPunct="1"/>
            <a:r>
              <a:rPr lang="en-US" sz="2800" smtClean="0"/>
              <a:t>  Renewable Energy Certificate (REC)</a:t>
            </a:r>
            <a:br>
              <a:rPr lang="en-US" sz="2800" smtClean="0"/>
            </a:br>
            <a:r>
              <a:rPr lang="en-US" sz="2800" smtClean="0"/>
              <a:t>What Does It Mean and How Do I Do It?</a:t>
            </a:r>
            <a:br>
              <a:rPr lang="en-US" sz="2800" smtClean="0"/>
            </a:br>
            <a:r>
              <a:rPr lang="en-US" sz="2800" smtClean="0"/>
              <a:t>Stephanie Vaughn, USEPA Region 2</a:t>
            </a:r>
            <a:br>
              <a:rPr lang="en-US" sz="2800" smtClean="0"/>
            </a:br>
            <a:r>
              <a:rPr lang="en-US" sz="2800" smtClean="0"/>
              <a:t>Laura Knudsen, USEPA HQ, Superfund </a:t>
            </a:r>
            <a:r>
              <a:rPr lang="en-US" smtClean="0"/>
              <a:t>CIPIB</a:t>
            </a:r>
            <a:br>
              <a:rPr lang="en-US" smtClean="0"/>
            </a:br>
            <a:r>
              <a:rPr lang="en-US" smtClean="0"/>
              <a:t/>
            </a:r>
            <a:br>
              <a:rPr lang="en-US" smtClean="0"/>
            </a:b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solidFill>
                  <a:srgbClr val="25437F"/>
                </a:solidFill>
              </a:rPr>
              <a:t>What is a REC?</a:t>
            </a:r>
            <a:br>
              <a:rPr lang="en-US" smtClean="0">
                <a:solidFill>
                  <a:srgbClr val="25437F"/>
                </a:solidFill>
              </a:rPr>
            </a:br>
            <a:r>
              <a:rPr lang="en-US" smtClean="0">
                <a:solidFill>
                  <a:srgbClr val="25437F"/>
                </a:solidFill>
              </a:rPr>
              <a:t>(Quick Quiz)</a:t>
            </a:r>
          </a:p>
        </p:txBody>
      </p:sp>
      <p:sp>
        <p:nvSpPr>
          <p:cNvPr id="3" name="Content Placeholder 2"/>
          <p:cNvSpPr>
            <a:spLocks noGrp="1"/>
          </p:cNvSpPr>
          <p:nvPr>
            <p:ph idx="1"/>
          </p:nvPr>
        </p:nvSpPr>
        <p:spPr>
          <a:xfrm>
            <a:off x="1066800" y="1371600"/>
            <a:ext cx="7978775" cy="4191000"/>
          </a:xfrm>
        </p:spPr>
        <p:txBody>
          <a:bodyPr/>
          <a:lstStyle/>
          <a:p>
            <a:pPr eaLnBrk="1" hangingPunct="1"/>
            <a:r>
              <a:rPr lang="en-US" b="1" smtClean="0"/>
              <a:t>Research Ethics Committee</a:t>
            </a:r>
          </a:p>
          <a:p>
            <a:pPr eaLnBrk="1" hangingPunct="1"/>
            <a:r>
              <a:rPr lang="en-US" b="1" smtClean="0"/>
              <a:t>Renewable Energy Certificate</a:t>
            </a:r>
          </a:p>
          <a:p>
            <a:pPr eaLnBrk="1" hangingPunct="1"/>
            <a:r>
              <a:rPr lang="en-US" b="1" smtClean="0"/>
              <a:t>Radio Electronic Combat</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mph" presetSubtype="1" nodeType="clickEffect">
                                  <p:stCondLst>
                                    <p:cond delay="0"/>
                                  </p:stCondLst>
                                  <p:childTnLst>
                                    <p:set>
                                      <p:cBhvr override="childStyle">
                                        <p:cTn id="24" dur="indefinite"/>
                                        <p:tgtEl>
                                          <p:spTgt spid="3">
                                            <p:txEl>
                                              <p:pRg st="1" end="1"/>
                                            </p:txEl>
                                          </p:spTgt>
                                        </p:tgtEl>
                                        <p:attrNameLst>
                                          <p:attrName>style.color</p:attrName>
                                        </p:attrNameLst>
                                      </p:cBhvr>
                                      <p:to>
                                        <p:clrVal>
                                          <a:srgbClr val="FD221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1066800" y="1371600"/>
            <a:ext cx="7978775" cy="4191000"/>
          </a:xfrm>
        </p:spPr>
        <p:txBody>
          <a:bodyPr/>
          <a:lstStyle/>
          <a:p>
            <a:pPr eaLnBrk="1" hangingPunct="1"/>
            <a:r>
              <a:rPr lang="en-US" b="1" smtClean="0"/>
              <a:t>What is a REC?</a:t>
            </a:r>
          </a:p>
          <a:p>
            <a:pPr eaLnBrk="1" hangingPunct="1">
              <a:lnSpc>
                <a:spcPct val="50000"/>
              </a:lnSpc>
              <a:buFont typeface="Wingdings" pitchFamily="2" charset="2"/>
              <a:buNone/>
            </a:pPr>
            <a:endParaRPr lang="en-US" b="1" smtClean="0"/>
          </a:p>
          <a:p>
            <a:pPr eaLnBrk="1" hangingPunct="1"/>
            <a:r>
              <a:rPr lang="en-US" b="1" smtClean="0"/>
              <a:t>Examples of REC Purchases </a:t>
            </a:r>
          </a:p>
          <a:p>
            <a:pPr lvl="1" eaLnBrk="1" hangingPunct="1"/>
            <a:r>
              <a:rPr lang="en-US" smtClean="0"/>
              <a:t>EPA Region 2 &amp; REC Work</a:t>
            </a:r>
          </a:p>
          <a:p>
            <a:pPr lvl="1" eaLnBrk="1" hangingPunct="1"/>
            <a:r>
              <a:rPr lang="en-US" smtClean="0"/>
              <a:t>EPA HQ National REC Purchases </a:t>
            </a:r>
          </a:p>
          <a:p>
            <a:pPr eaLnBrk="1" hangingPunct="1">
              <a:lnSpc>
                <a:spcPct val="50000"/>
              </a:lnSpc>
            </a:pPr>
            <a:endParaRPr lang="en-US" b="1" smtClean="0"/>
          </a:p>
          <a:p>
            <a:pPr eaLnBrk="1" hangingPunct="1"/>
            <a:r>
              <a:rPr lang="en-US" b="1" smtClean="0"/>
              <a:t>Questions</a:t>
            </a:r>
          </a:p>
          <a:p>
            <a:pPr lvl="1" eaLnBrk="1" hangingPunct="1">
              <a:buFont typeface="Wingdings" pitchFamily="2" charset="2"/>
              <a:buNone/>
            </a:pPr>
            <a:endParaRPr lang="en-US" smtClean="0"/>
          </a:p>
        </p:txBody>
      </p:sp>
      <p:sp>
        <p:nvSpPr>
          <p:cNvPr id="25602" name="Title 1"/>
          <p:cNvSpPr>
            <a:spLocks noGrp="1"/>
          </p:cNvSpPr>
          <p:nvPr>
            <p:ph type="title"/>
          </p:nvPr>
        </p:nvSpPr>
        <p:spPr/>
        <p:txBody>
          <a:bodyPr/>
          <a:lstStyle/>
          <a:p>
            <a:pPr eaLnBrk="1" hangingPunct="1"/>
            <a:r>
              <a:rPr lang="en-US" smtClean="0">
                <a:solidFill>
                  <a:srgbClr val="25437F"/>
                </a:solidFill>
              </a:rPr>
              <a:t>Agenda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838200" y="1600200"/>
            <a:ext cx="8305800" cy="4525963"/>
          </a:xfrm>
        </p:spPr>
        <p:txBody>
          <a:bodyPr/>
          <a:lstStyle/>
          <a:p>
            <a:pPr eaLnBrk="1" hangingPunct="1"/>
            <a:r>
              <a:rPr lang="en-US" b="1" smtClean="0"/>
              <a:t>One REC…</a:t>
            </a:r>
          </a:p>
          <a:p>
            <a:pPr lvl="1" eaLnBrk="1" hangingPunct="1"/>
            <a:r>
              <a:rPr lang="en-US" smtClean="0"/>
              <a:t>A REC is a certificate that </a:t>
            </a:r>
          </a:p>
          <a:p>
            <a:pPr lvl="2" eaLnBrk="1" hangingPunct="1"/>
            <a:r>
              <a:rPr lang="en-US" smtClean="0"/>
              <a:t>Represents the environmental benefits (such as reduced pollution and greenhouse gas emissions, conservation of natural resources) associated with generating one MWh (megawatt hour) of electricity from a renewable energy source</a:t>
            </a:r>
          </a:p>
          <a:p>
            <a:pPr lvl="2" eaLnBrk="1" hangingPunct="1"/>
            <a:r>
              <a:rPr lang="en-US" smtClean="0"/>
              <a:t>Thus, RECs may be sold independently of the power itself</a:t>
            </a:r>
          </a:p>
        </p:txBody>
      </p:sp>
      <p:sp>
        <p:nvSpPr>
          <p:cNvPr id="26626" name="Title 1"/>
          <p:cNvSpPr>
            <a:spLocks noGrp="1"/>
          </p:cNvSpPr>
          <p:nvPr>
            <p:ph type="title"/>
          </p:nvPr>
        </p:nvSpPr>
        <p:spPr>
          <a:xfrm>
            <a:off x="457200" y="-228600"/>
            <a:ext cx="8229600" cy="1143000"/>
          </a:xfrm>
        </p:spPr>
        <p:txBody>
          <a:bodyPr/>
          <a:lstStyle/>
          <a:p>
            <a:pPr eaLnBrk="1" hangingPunct="1"/>
            <a:r>
              <a:rPr lang="en-US" smtClean="0">
                <a:solidFill>
                  <a:srgbClr val="25437F"/>
                </a:solidFill>
              </a:rPr>
              <a:t>What is a REC?</a:t>
            </a:r>
          </a:p>
        </p:txBody>
      </p:sp>
      <p:pic>
        <p:nvPicPr>
          <p:cNvPr id="26627" name="Picture 1" descr="C:\Documents and Settings\lknudsen.AA\Local Settings\Temporary Internet Files\Content.IE5\DKSJGQPF\MP910220977[1].jpg"/>
          <p:cNvPicPr>
            <a:picLocks noChangeAspect="1" noChangeArrowheads="1"/>
          </p:cNvPicPr>
          <p:nvPr/>
        </p:nvPicPr>
        <p:blipFill>
          <a:blip r:embed="rId3"/>
          <a:srcRect/>
          <a:stretch>
            <a:fillRect/>
          </a:stretch>
        </p:blipFill>
        <p:spPr bwMode="auto">
          <a:xfrm>
            <a:off x="4038600" y="4267200"/>
            <a:ext cx="1981200" cy="1319213"/>
          </a:xfrm>
          <a:prstGeom prst="rect">
            <a:avLst/>
          </a:prstGeom>
          <a:noFill/>
          <a:ln w="9525">
            <a:noFill/>
            <a:miter lim="800000"/>
            <a:headEnd/>
            <a:tailEnd/>
          </a:ln>
        </p:spPr>
      </p:pic>
      <p:grpSp>
        <p:nvGrpSpPr>
          <p:cNvPr id="10" name="Group 9"/>
          <p:cNvGrpSpPr>
            <a:grpSpLocks/>
          </p:cNvGrpSpPr>
          <p:nvPr/>
        </p:nvGrpSpPr>
        <p:grpSpPr bwMode="auto">
          <a:xfrm>
            <a:off x="990600" y="685800"/>
            <a:ext cx="7772400" cy="879475"/>
            <a:chOff x="228600" y="990600"/>
            <a:chExt cx="8610600" cy="602166"/>
          </a:xfrm>
        </p:grpSpPr>
        <p:sp>
          <p:nvSpPr>
            <p:cNvPr id="6" name="TextBox 5"/>
            <p:cNvSpPr txBox="1"/>
            <p:nvPr/>
          </p:nvSpPr>
          <p:spPr>
            <a:xfrm>
              <a:off x="228600" y="1142772"/>
              <a:ext cx="8610600" cy="449994"/>
            </a:xfrm>
            <a:prstGeom prst="rect">
              <a:avLst/>
            </a:prstGeom>
            <a:noFill/>
            <a:ln w="15875">
              <a:solidFill>
                <a:schemeClr val="accent3"/>
              </a:solidFill>
            </a:ln>
          </p:spPr>
          <p:txBody>
            <a:bodyPr>
              <a:spAutoFit/>
            </a:bodyPr>
            <a:lstStyle/>
            <a:p>
              <a:pPr algn="ctr">
                <a:defRPr/>
              </a:pPr>
              <a:r>
                <a:rPr lang="en-US" b="1" dirty="0"/>
                <a:t>Also known as green tag, renewable energy credit, tradable renewable certificate</a:t>
              </a:r>
              <a:endParaRPr lang="en-US" b="1" dirty="0"/>
            </a:p>
          </p:txBody>
        </p:sp>
        <p:cxnSp>
          <p:nvCxnSpPr>
            <p:cNvPr id="8" name="Straight Arrow Connector 7"/>
            <p:cNvCxnSpPr>
              <a:stCxn id="6" idx="0"/>
            </p:cNvCxnSpPr>
            <p:nvPr/>
          </p:nvCxnSpPr>
          <p:spPr>
            <a:xfrm flipV="1">
              <a:off x="4533900" y="990600"/>
              <a:ext cx="323601" cy="1521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Oval 8"/>
          <p:cNvSpPr/>
          <p:nvPr/>
        </p:nvSpPr>
        <p:spPr>
          <a:xfrm>
            <a:off x="4876800" y="-152400"/>
            <a:ext cx="1447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457200" y="3048000"/>
            <a:ext cx="2209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0" name="Straight Arrow Connector 59"/>
          <p:cNvCxnSpPr/>
          <p:nvPr/>
        </p:nvCxnSpPr>
        <p:spPr>
          <a:xfrm>
            <a:off x="4724400" y="3962400"/>
            <a:ext cx="0" cy="1066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75" name="Title 1"/>
          <p:cNvSpPr>
            <a:spLocks noGrp="1"/>
          </p:cNvSpPr>
          <p:nvPr>
            <p:ph type="title"/>
          </p:nvPr>
        </p:nvSpPr>
        <p:spPr>
          <a:xfrm>
            <a:off x="0" y="0"/>
            <a:ext cx="9144000" cy="685800"/>
          </a:xfrm>
        </p:spPr>
        <p:txBody>
          <a:bodyPr/>
          <a:lstStyle/>
          <a:p>
            <a:pPr eaLnBrk="1" hangingPunct="1"/>
            <a:r>
              <a:rPr lang="en-US" smtClean="0">
                <a:solidFill>
                  <a:srgbClr val="25437F"/>
                </a:solidFill>
              </a:rPr>
              <a:t>What is a REC?</a:t>
            </a:r>
          </a:p>
        </p:txBody>
      </p:sp>
      <p:sp>
        <p:nvSpPr>
          <p:cNvPr id="28676" name="TextBox 4"/>
          <p:cNvSpPr txBox="1">
            <a:spLocks noChangeArrowheads="1"/>
          </p:cNvSpPr>
          <p:nvPr/>
        </p:nvSpPr>
        <p:spPr bwMode="auto">
          <a:xfrm>
            <a:off x="0" y="6553200"/>
            <a:ext cx="9144000" cy="276225"/>
          </a:xfrm>
          <a:prstGeom prst="rect">
            <a:avLst/>
          </a:prstGeom>
          <a:noFill/>
          <a:ln w="9525">
            <a:noFill/>
            <a:miter lim="800000"/>
            <a:headEnd/>
            <a:tailEnd/>
          </a:ln>
        </p:spPr>
        <p:txBody>
          <a:bodyPr>
            <a:spAutoFit/>
          </a:bodyPr>
          <a:lstStyle/>
          <a:p>
            <a:r>
              <a:rPr lang="en-US" sz="1200" i="1"/>
              <a:t>Graphic inspired by the </a:t>
            </a:r>
            <a:r>
              <a:rPr lang="en-US" sz="1200" i="1">
                <a:hlinkClick r:id="rId3"/>
              </a:rPr>
              <a:t>Green Power Partnership</a:t>
            </a:r>
            <a:r>
              <a:rPr lang="en-US" sz="1200" i="1"/>
              <a:t> graphic found here: </a:t>
            </a:r>
            <a:r>
              <a:rPr lang="en-US" sz="1200" i="1">
                <a:hlinkClick r:id="rId3"/>
              </a:rPr>
              <a:t>http://www.epa.gov/greenpower/gpmarket/rec_chart.htm</a:t>
            </a:r>
            <a:r>
              <a:rPr lang="en-US" sz="1200" i="1"/>
              <a:t> </a:t>
            </a:r>
          </a:p>
        </p:txBody>
      </p:sp>
      <p:sp>
        <p:nvSpPr>
          <p:cNvPr id="28677" name="TextBox 9"/>
          <p:cNvSpPr txBox="1">
            <a:spLocks noChangeArrowheads="1"/>
          </p:cNvSpPr>
          <p:nvPr/>
        </p:nvSpPr>
        <p:spPr bwMode="auto">
          <a:xfrm>
            <a:off x="304800" y="2743200"/>
            <a:ext cx="3048000" cy="369888"/>
          </a:xfrm>
          <a:prstGeom prst="rect">
            <a:avLst/>
          </a:prstGeom>
          <a:noFill/>
          <a:ln w="9525">
            <a:noFill/>
            <a:miter lim="800000"/>
            <a:headEnd/>
            <a:tailEnd/>
          </a:ln>
        </p:spPr>
        <p:txBody>
          <a:bodyPr>
            <a:spAutoFit/>
          </a:bodyPr>
          <a:lstStyle/>
          <a:p>
            <a:pPr algn="ctr"/>
            <a:r>
              <a:rPr lang="en-US" b="1"/>
              <a:t>Renewable Energy/Power</a:t>
            </a:r>
          </a:p>
        </p:txBody>
      </p:sp>
      <p:sp>
        <p:nvSpPr>
          <p:cNvPr id="28678" name="TextBox 10"/>
          <p:cNvSpPr txBox="1">
            <a:spLocks noChangeArrowheads="1"/>
          </p:cNvSpPr>
          <p:nvPr/>
        </p:nvSpPr>
        <p:spPr bwMode="auto">
          <a:xfrm>
            <a:off x="6400800" y="2819400"/>
            <a:ext cx="3048000" cy="369888"/>
          </a:xfrm>
          <a:prstGeom prst="rect">
            <a:avLst/>
          </a:prstGeom>
          <a:noFill/>
          <a:ln w="9525">
            <a:noFill/>
            <a:miter lim="800000"/>
            <a:headEnd/>
            <a:tailEnd/>
          </a:ln>
        </p:spPr>
        <p:txBody>
          <a:bodyPr>
            <a:spAutoFit/>
          </a:bodyPr>
          <a:lstStyle/>
          <a:p>
            <a:pPr algn="ctr"/>
            <a:r>
              <a:rPr lang="en-US" b="1"/>
              <a:t>Conventional Energy/Power</a:t>
            </a:r>
          </a:p>
        </p:txBody>
      </p:sp>
      <p:pic>
        <p:nvPicPr>
          <p:cNvPr id="28679" name="Picture 7" descr="C:\Documents and Settings\TEMP.AA.000\Local Settings\Temporary Internet Files\Content.IE5\MACGX3FT\MC900150799[1].wmf"/>
          <p:cNvPicPr>
            <a:picLocks noChangeAspect="1" noChangeArrowheads="1"/>
          </p:cNvPicPr>
          <p:nvPr/>
        </p:nvPicPr>
        <p:blipFill>
          <a:blip r:embed="rId4"/>
          <a:srcRect/>
          <a:stretch>
            <a:fillRect/>
          </a:stretch>
        </p:blipFill>
        <p:spPr bwMode="auto">
          <a:xfrm>
            <a:off x="7010400" y="533400"/>
            <a:ext cx="2057400" cy="2282825"/>
          </a:xfrm>
          <a:prstGeom prst="rect">
            <a:avLst/>
          </a:prstGeom>
          <a:noFill/>
          <a:ln w="9525">
            <a:noFill/>
            <a:miter lim="800000"/>
            <a:headEnd/>
            <a:tailEnd/>
          </a:ln>
        </p:spPr>
      </p:pic>
      <p:sp>
        <p:nvSpPr>
          <p:cNvPr id="19" name="TextBox 18"/>
          <p:cNvSpPr txBox="1"/>
          <p:nvPr/>
        </p:nvSpPr>
        <p:spPr>
          <a:xfrm>
            <a:off x="2971800" y="3352800"/>
            <a:ext cx="3657600" cy="584200"/>
          </a:xfrm>
          <a:prstGeom prst="rect">
            <a:avLst/>
          </a:prstGeom>
          <a:solidFill>
            <a:schemeClr val="accent3"/>
          </a:solidFill>
          <a:ln>
            <a:solidFill>
              <a:schemeClr val="tx1"/>
            </a:solidFill>
          </a:ln>
        </p:spPr>
        <p:txBody>
          <a:bodyPr>
            <a:spAutoFit/>
          </a:bodyPr>
          <a:lstStyle/>
          <a:p>
            <a:pPr algn="ctr">
              <a:defRPr/>
            </a:pPr>
            <a:r>
              <a:rPr lang="en-US" sz="3200" b="1" dirty="0"/>
              <a:t>U.S. Electric Grid</a:t>
            </a:r>
            <a:endParaRPr lang="en-US" sz="3200" b="1" dirty="0"/>
          </a:p>
        </p:txBody>
      </p:sp>
      <p:cxnSp>
        <p:nvCxnSpPr>
          <p:cNvPr id="21" name="Straight Arrow Connector 20"/>
          <p:cNvCxnSpPr>
            <a:endCxn id="19" idx="1"/>
          </p:cNvCxnSpPr>
          <p:nvPr/>
        </p:nvCxnSpPr>
        <p:spPr>
          <a:xfrm>
            <a:off x="2057400" y="3429000"/>
            <a:ext cx="914400" cy="215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9" idx="3"/>
          </p:cNvCxnSpPr>
          <p:nvPr/>
        </p:nvCxnSpPr>
        <p:spPr>
          <a:xfrm flipH="1">
            <a:off x="6629400" y="3505200"/>
            <a:ext cx="914400" cy="139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8683" name="Group 30"/>
          <p:cNvGrpSpPr>
            <a:grpSpLocks/>
          </p:cNvGrpSpPr>
          <p:nvPr/>
        </p:nvGrpSpPr>
        <p:grpSpPr bwMode="auto">
          <a:xfrm>
            <a:off x="1752600" y="3276600"/>
            <a:ext cx="304800" cy="304800"/>
            <a:chOff x="1447800" y="3352800"/>
            <a:chExt cx="304800" cy="304800"/>
          </a:xfrm>
        </p:grpSpPr>
        <p:sp>
          <p:nvSpPr>
            <p:cNvPr id="27" name="Flowchart: Connector 26"/>
            <p:cNvSpPr/>
            <p:nvPr/>
          </p:nvSpPr>
          <p:spPr>
            <a:xfrm>
              <a:off x="1447800" y="3352800"/>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1600200" y="3505200"/>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1447800" y="3505200"/>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1600200" y="3352800"/>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8684" name="Group 31"/>
          <p:cNvGrpSpPr>
            <a:grpSpLocks/>
          </p:cNvGrpSpPr>
          <p:nvPr/>
        </p:nvGrpSpPr>
        <p:grpSpPr bwMode="auto">
          <a:xfrm>
            <a:off x="7620000" y="3429000"/>
            <a:ext cx="304800" cy="304800"/>
            <a:chOff x="1447800" y="3352800"/>
            <a:chExt cx="304800" cy="304800"/>
          </a:xfrm>
        </p:grpSpPr>
        <p:sp>
          <p:nvSpPr>
            <p:cNvPr id="33" name="Flowchart: Connector 32"/>
            <p:cNvSpPr/>
            <p:nvPr/>
          </p:nvSpPr>
          <p:spPr>
            <a:xfrm>
              <a:off x="1447800" y="3352800"/>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1600200" y="3505200"/>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lowchart: Connector 34"/>
            <p:cNvSpPr/>
            <p:nvPr/>
          </p:nvSpPr>
          <p:spPr>
            <a:xfrm>
              <a:off x="1447800" y="3505200"/>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lowchart: Connector 35"/>
            <p:cNvSpPr/>
            <p:nvPr/>
          </p:nvSpPr>
          <p:spPr>
            <a:xfrm>
              <a:off x="1600200" y="3352800"/>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685" name="TextBox 36"/>
          <p:cNvSpPr txBox="1">
            <a:spLocks noChangeArrowheads="1"/>
          </p:cNvSpPr>
          <p:nvPr/>
        </p:nvSpPr>
        <p:spPr bwMode="auto">
          <a:xfrm>
            <a:off x="1143000" y="3581400"/>
            <a:ext cx="1600200" cy="369888"/>
          </a:xfrm>
          <a:prstGeom prst="rect">
            <a:avLst/>
          </a:prstGeom>
          <a:noFill/>
          <a:ln w="9525">
            <a:noFill/>
            <a:miter lim="800000"/>
            <a:headEnd/>
            <a:tailEnd/>
          </a:ln>
        </p:spPr>
        <p:txBody>
          <a:bodyPr>
            <a:spAutoFit/>
          </a:bodyPr>
          <a:lstStyle/>
          <a:p>
            <a:pPr algn="ctr"/>
            <a:r>
              <a:rPr lang="en-US" b="1"/>
              <a:t>Electrons</a:t>
            </a:r>
          </a:p>
        </p:txBody>
      </p:sp>
      <p:sp>
        <p:nvSpPr>
          <p:cNvPr id="28686" name="TextBox 37"/>
          <p:cNvSpPr txBox="1">
            <a:spLocks noChangeArrowheads="1"/>
          </p:cNvSpPr>
          <p:nvPr/>
        </p:nvSpPr>
        <p:spPr bwMode="auto">
          <a:xfrm>
            <a:off x="7010400" y="3657600"/>
            <a:ext cx="1600200" cy="369888"/>
          </a:xfrm>
          <a:prstGeom prst="rect">
            <a:avLst/>
          </a:prstGeom>
          <a:noFill/>
          <a:ln w="9525">
            <a:noFill/>
            <a:miter lim="800000"/>
            <a:headEnd/>
            <a:tailEnd/>
          </a:ln>
        </p:spPr>
        <p:txBody>
          <a:bodyPr>
            <a:spAutoFit/>
          </a:bodyPr>
          <a:lstStyle/>
          <a:p>
            <a:pPr algn="ctr"/>
            <a:r>
              <a:rPr lang="en-US" b="1"/>
              <a:t>Electrons</a:t>
            </a:r>
          </a:p>
        </p:txBody>
      </p:sp>
      <p:sp>
        <p:nvSpPr>
          <p:cNvPr id="40" name="Cloud 39"/>
          <p:cNvSpPr/>
          <p:nvPr/>
        </p:nvSpPr>
        <p:spPr>
          <a:xfrm>
            <a:off x="3048000" y="685800"/>
            <a:ext cx="2514600" cy="2057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Environmental Benefits</a:t>
            </a:r>
            <a:endParaRPr lang="en-US" b="1" dirty="0"/>
          </a:p>
        </p:txBody>
      </p:sp>
      <p:cxnSp>
        <p:nvCxnSpPr>
          <p:cNvPr id="43" name="Straight Arrow Connector 42"/>
          <p:cNvCxnSpPr/>
          <p:nvPr/>
        </p:nvCxnSpPr>
        <p:spPr>
          <a:xfrm flipV="1">
            <a:off x="2514600" y="1219200"/>
            <a:ext cx="617538" cy="4953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14600" y="1676400"/>
            <a:ext cx="465138" cy="4191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590800" y="1676400"/>
            <a:ext cx="38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28691" name="Picture 2" descr="C:\Documents and Settings\TEMP.AA.000\Local Settings\Temporary Internet Files\Content.IE5\0JG7V77N\MC900432247[1].wmf"/>
          <p:cNvPicPr>
            <a:picLocks noChangeAspect="1" noChangeArrowheads="1"/>
          </p:cNvPicPr>
          <p:nvPr/>
        </p:nvPicPr>
        <p:blipFill>
          <a:blip r:embed="rId5"/>
          <a:srcRect/>
          <a:stretch>
            <a:fillRect/>
          </a:stretch>
        </p:blipFill>
        <p:spPr bwMode="auto">
          <a:xfrm>
            <a:off x="609600" y="533400"/>
            <a:ext cx="2049463" cy="2209800"/>
          </a:xfrm>
          <a:prstGeom prst="rect">
            <a:avLst/>
          </a:prstGeom>
          <a:noFill/>
          <a:ln w="9525">
            <a:noFill/>
            <a:miter lim="800000"/>
            <a:headEnd/>
            <a:tailEnd/>
          </a:ln>
        </p:spPr>
      </p:pic>
      <p:sp>
        <p:nvSpPr>
          <p:cNvPr id="28692" name="TextBox 40"/>
          <p:cNvSpPr txBox="1">
            <a:spLocks noChangeArrowheads="1"/>
          </p:cNvSpPr>
          <p:nvPr/>
        </p:nvSpPr>
        <p:spPr bwMode="auto">
          <a:xfrm>
            <a:off x="685800" y="3276600"/>
            <a:ext cx="685800" cy="369888"/>
          </a:xfrm>
          <a:prstGeom prst="rect">
            <a:avLst/>
          </a:prstGeom>
          <a:solidFill>
            <a:srgbClr val="FF0000"/>
          </a:solidFill>
          <a:ln w="9525">
            <a:noFill/>
            <a:miter lim="800000"/>
            <a:headEnd/>
            <a:tailEnd/>
          </a:ln>
        </p:spPr>
        <p:txBody>
          <a:bodyPr>
            <a:spAutoFit/>
          </a:bodyPr>
          <a:lstStyle/>
          <a:p>
            <a:r>
              <a:rPr lang="en-US"/>
              <a:t>REC</a:t>
            </a:r>
          </a:p>
        </p:txBody>
      </p:sp>
      <p:sp>
        <p:nvSpPr>
          <p:cNvPr id="48" name="Plus 47"/>
          <p:cNvSpPr/>
          <p:nvPr/>
        </p:nvSpPr>
        <p:spPr>
          <a:xfrm>
            <a:off x="1371600" y="3276600"/>
            <a:ext cx="304800" cy="3810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94" name="TextBox 53"/>
          <p:cNvSpPr txBox="1">
            <a:spLocks noChangeArrowheads="1"/>
          </p:cNvSpPr>
          <p:nvPr/>
        </p:nvSpPr>
        <p:spPr bwMode="auto">
          <a:xfrm>
            <a:off x="1143000" y="4114800"/>
            <a:ext cx="461963" cy="369888"/>
          </a:xfrm>
          <a:prstGeom prst="rect">
            <a:avLst/>
          </a:prstGeom>
          <a:noFill/>
          <a:ln w="9525">
            <a:noFill/>
            <a:miter lim="800000"/>
            <a:headEnd/>
            <a:tailEnd/>
          </a:ln>
        </p:spPr>
        <p:txBody>
          <a:bodyPr wrap="none">
            <a:spAutoFit/>
          </a:bodyPr>
          <a:lstStyle/>
          <a:p>
            <a:r>
              <a:rPr lang="en-US"/>
              <a:t>OR</a:t>
            </a:r>
          </a:p>
        </p:txBody>
      </p:sp>
      <p:grpSp>
        <p:nvGrpSpPr>
          <p:cNvPr id="28695" name="Group 30"/>
          <p:cNvGrpSpPr>
            <a:grpSpLocks/>
          </p:cNvGrpSpPr>
          <p:nvPr/>
        </p:nvGrpSpPr>
        <p:grpSpPr bwMode="auto">
          <a:xfrm>
            <a:off x="1752600" y="4267200"/>
            <a:ext cx="304800" cy="304800"/>
            <a:chOff x="1447800" y="3352800"/>
            <a:chExt cx="304800" cy="304800"/>
          </a:xfrm>
        </p:grpSpPr>
        <p:sp>
          <p:nvSpPr>
            <p:cNvPr id="57" name="Flowchart: Connector 56"/>
            <p:cNvSpPr/>
            <p:nvPr/>
          </p:nvSpPr>
          <p:spPr>
            <a:xfrm>
              <a:off x="1447800" y="3352800"/>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Flowchart: Connector 57"/>
            <p:cNvSpPr/>
            <p:nvPr/>
          </p:nvSpPr>
          <p:spPr>
            <a:xfrm>
              <a:off x="1600200" y="3505200"/>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Flowchart: Connector 58"/>
            <p:cNvSpPr/>
            <p:nvPr/>
          </p:nvSpPr>
          <p:spPr>
            <a:xfrm>
              <a:off x="1447800" y="3505200"/>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Flowchart: Connector 61"/>
            <p:cNvSpPr/>
            <p:nvPr/>
          </p:nvSpPr>
          <p:spPr>
            <a:xfrm>
              <a:off x="1600200" y="3352800"/>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696" name="TextBox 62"/>
          <p:cNvSpPr txBox="1">
            <a:spLocks noChangeArrowheads="1"/>
          </p:cNvSpPr>
          <p:nvPr/>
        </p:nvSpPr>
        <p:spPr bwMode="auto">
          <a:xfrm>
            <a:off x="1295400" y="4572000"/>
            <a:ext cx="1600200" cy="369888"/>
          </a:xfrm>
          <a:prstGeom prst="rect">
            <a:avLst/>
          </a:prstGeom>
          <a:noFill/>
          <a:ln w="9525">
            <a:noFill/>
            <a:miter lim="800000"/>
            <a:headEnd/>
            <a:tailEnd/>
          </a:ln>
        </p:spPr>
        <p:txBody>
          <a:bodyPr>
            <a:spAutoFit/>
          </a:bodyPr>
          <a:lstStyle/>
          <a:p>
            <a:pPr algn="ctr"/>
            <a:r>
              <a:rPr lang="en-US" b="1"/>
              <a:t>Electrons</a:t>
            </a:r>
          </a:p>
        </p:txBody>
      </p:sp>
      <p:cxnSp>
        <p:nvCxnSpPr>
          <p:cNvPr id="64" name="Straight Arrow Connector 63"/>
          <p:cNvCxnSpPr/>
          <p:nvPr/>
        </p:nvCxnSpPr>
        <p:spPr>
          <a:xfrm flipV="1">
            <a:off x="2133600" y="3962400"/>
            <a:ext cx="9906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98" name="TextBox 66"/>
          <p:cNvSpPr txBox="1">
            <a:spLocks noChangeArrowheads="1"/>
          </p:cNvSpPr>
          <p:nvPr/>
        </p:nvSpPr>
        <p:spPr bwMode="auto">
          <a:xfrm>
            <a:off x="533400" y="4572000"/>
            <a:ext cx="685800" cy="369888"/>
          </a:xfrm>
          <a:prstGeom prst="rect">
            <a:avLst/>
          </a:prstGeom>
          <a:solidFill>
            <a:srgbClr val="FF0000"/>
          </a:solidFill>
          <a:ln w="9525">
            <a:noFill/>
            <a:miter lim="800000"/>
            <a:headEnd/>
            <a:tailEnd/>
          </a:ln>
        </p:spPr>
        <p:txBody>
          <a:bodyPr>
            <a:spAutoFit/>
          </a:bodyPr>
          <a:lstStyle/>
          <a:p>
            <a:r>
              <a:rPr lang="en-US"/>
              <a:t>REC</a:t>
            </a:r>
          </a:p>
        </p:txBody>
      </p:sp>
      <p:sp>
        <p:nvSpPr>
          <p:cNvPr id="70" name="Rectangle 69"/>
          <p:cNvSpPr/>
          <p:nvPr/>
        </p:nvSpPr>
        <p:spPr>
          <a:xfrm>
            <a:off x="1905000" y="5029200"/>
            <a:ext cx="6400800" cy="762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Point of Use for RECs</a:t>
            </a:r>
          </a:p>
          <a:p>
            <a:pPr algn="ctr">
              <a:defRPr/>
            </a:pPr>
            <a:r>
              <a:rPr lang="en-US" sz="2400" b="1" dirty="0">
                <a:solidFill>
                  <a:schemeClr val="tx1"/>
                </a:solidFill>
              </a:rPr>
              <a:t>(Fund Lead Superfund Sites)</a:t>
            </a:r>
            <a:endParaRPr lang="en-US" sz="2400" b="1" dirty="0">
              <a:solidFill>
                <a:schemeClr val="tx1"/>
              </a:solidFill>
            </a:endParaRPr>
          </a:p>
        </p:txBody>
      </p:sp>
      <p:cxnSp>
        <p:nvCxnSpPr>
          <p:cNvPr id="71" name="Straight Arrow Connector 70"/>
          <p:cNvCxnSpPr/>
          <p:nvPr/>
        </p:nvCxnSpPr>
        <p:spPr>
          <a:xfrm>
            <a:off x="990600" y="4953000"/>
            <a:ext cx="914400" cy="215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533400" y="-152400"/>
            <a:ext cx="8229600" cy="1143000"/>
          </a:xfrm>
        </p:spPr>
        <p:txBody>
          <a:bodyPr/>
          <a:lstStyle/>
          <a:p>
            <a:pPr eaLnBrk="1" hangingPunct="1"/>
            <a:r>
              <a:rPr lang="en-US" smtClean="0">
                <a:solidFill>
                  <a:srgbClr val="25437F"/>
                </a:solidFill>
              </a:rPr>
              <a:t>Types of RECs</a:t>
            </a:r>
          </a:p>
        </p:txBody>
      </p:sp>
      <p:sp>
        <p:nvSpPr>
          <p:cNvPr id="30722" name="Text Placeholder 4"/>
          <p:cNvSpPr>
            <a:spLocks noGrp="1"/>
          </p:cNvSpPr>
          <p:nvPr>
            <p:ph type="body" idx="1"/>
          </p:nvPr>
        </p:nvSpPr>
        <p:spPr>
          <a:xfrm>
            <a:off x="838200" y="838200"/>
            <a:ext cx="4040188" cy="457200"/>
          </a:xfrm>
        </p:spPr>
        <p:txBody>
          <a:bodyPr/>
          <a:lstStyle/>
          <a:p>
            <a:pPr algn="ctr" eaLnBrk="1" hangingPunct="1"/>
            <a:r>
              <a:rPr lang="en-US" sz="3200" smtClean="0"/>
              <a:t>Bundled</a:t>
            </a:r>
          </a:p>
        </p:txBody>
      </p:sp>
      <p:sp>
        <p:nvSpPr>
          <p:cNvPr id="6" name="Content Placeholder 5"/>
          <p:cNvSpPr>
            <a:spLocks noGrp="1"/>
          </p:cNvSpPr>
          <p:nvPr>
            <p:ph sz="half" idx="2"/>
          </p:nvPr>
        </p:nvSpPr>
        <p:spPr>
          <a:xfrm>
            <a:off x="838200" y="1447800"/>
            <a:ext cx="4114800" cy="4191000"/>
          </a:xfrm>
        </p:spPr>
        <p:txBody>
          <a:bodyPr>
            <a:normAutofit fontScale="92500"/>
          </a:bodyPr>
          <a:lstStyle/>
          <a:p>
            <a:pPr eaLnBrk="1" hangingPunct="1">
              <a:defRPr/>
            </a:pPr>
            <a:r>
              <a:rPr lang="en-US" dirty="0" smtClean="0"/>
              <a:t>Paired by the utility with grid electricity delivered to a buyer </a:t>
            </a:r>
          </a:p>
          <a:p>
            <a:pPr eaLnBrk="1" hangingPunct="1">
              <a:defRPr/>
            </a:pPr>
            <a:r>
              <a:rPr lang="en-US" dirty="0" smtClean="0"/>
              <a:t>Functionally equivalent to directly purchasing renewably generated electricity</a:t>
            </a:r>
          </a:p>
          <a:p>
            <a:pPr eaLnBrk="1" hangingPunct="1">
              <a:defRPr/>
            </a:pPr>
            <a:r>
              <a:rPr lang="en-US" dirty="0" smtClean="0"/>
              <a:t>Create a direct demand for renewable energy</a:t>
            </a:r>
          </a:p>
          <a:p>
            <a:pPr lvl="1" eaLnBrk="1" hangingPunct="1">
              <a:defRPr/>
            </a:pPr>
            <a:r>
              <a:rPr lang="en-US" dirty="0" smtClean="0"/>
              <a:t>Utilities base their contracts on meeting the renewable energy demands of their customers. </a:t>
            </a:r>
          </a:p>
          <a:p>
            <a:pPr eaLnBrk="1" hangingPunct="1">
              <a:defRPr/>
            </a:pPr>
            <a:endParaRPr lang="en-US" dirty="0" smtClean="0"/>
          </a:p>
          <a:p>
            <a:pPr eaLnBrk="1" hangingPunct="1">
              <a:defRPr/>
            </a:pPr>
            <a:endParaRPr lang="en-US" dirty="0" smtClean="0"/>
          </a:p>
        </p:txBody>
      </p:sp>
      <p:sp>
        <p:nvSpPr>
          <p:cNvPr id="30724" name="Text Placeholder 6"/>
          <p:cNvSpPr>
            <a:spLocks noGrp="1"/>
          </p:cNvSpPr>
          <p:nvPr>
            <p:ph type="body" sz="quarter" idx="3"/>
          </p:nvPr>
        </p:nvSpPr>
        <p:spPr>
          <a:xfrm>
            <a:off x="5029200" y="838200"/>
            <a:ext cx="4041775" cy="457200"/>
          </a:xfrm>
        </p:spPr>
        <p:txBody>
          <a:bodyPr/>
          <a:lstStyle/>
          <a:p>
            <a:pPr algn="ctr" eaLnBrk="1" hangingPunct="1"/>
            <a:r>
              <a:rPr lang="en-US" sz="3200" smtClean="0"/>
              <a:t>Unbundled</a:t>
            </a:r>
          </a:p>
        </p:txBody>
      </p:sp>
      <p:sp>
        <p:nvSpPr>
          <p:cNvPr id="8" name="Content Placeholder 7"/>
          <p:cNvSpPr>
            <a:spLocks noGrp="1"/>
          </p:cNvSpPr>
          <p:nvPr>
            <p:ph sz="quarter" idx="4"/>
          </p:nvPr>
        </p:nvSpPr>
        <p:spPr>
          <a:xfrm>
            <a:off x="5181600" y="1524000"/>
            <a:ext cx="3962400" cy="4191000"/>
          </a:xfrm>
        </p:spPr>
        <p:txBody>
          <a:bodyPr>
            <a:normAutofit fontScale="92500" lnSpcReduction="20000"/>
          </a:bodyPr>
          <a:lstStyle/>
          <a:p>
            <a:pPr eaLnBrk="1" hangingPunct="1">
              <a:defRPr/>
            </a:pPr>
            <a:r>
              <a:rPr lang="en-US" dirty="0" smtClean="0"/>
              <a:t>Not linked to the demand for renewably generated electricity</a:t>
            </a:r>
          </a:p>
          <a:p>
            <a:pPr eaLnBrk="1" hangingPunct="1">
              <a:defRPr/>
            </a:pPr>
            <a:r>
              <a:rPr lang="en-US" dirty="0" smtClean="0"/>
              <a:t>Can be purchased anywhere, in any amount</a:t>
            </a:r>
          </a:p>
          <a:p>
            <a:pPr eaLnBrk="1" hangingPunct="1">
              <a:defRPr/>
            </a:pPr>
            <a:r>
              <a:rPr lang="en-US" dirty="0" smtClean="0"/>
              <a:t>Lower cost than bundled</a:t>
            </a:r>
          </a:p>
          <a:p>
            <a:pPr lvl="1" eaLnBrk="1" hangingPunct="1">
              <a:defRPr/>
            </a:pPr>
            <a:r>
              <a:rPr lang="en-US" dirty="0" smtClean="0"/>
              <a:t>No geographic constraints</a:t>
            </a:r>
          </a:p>
          <a:p>
            <a:pPr lvl="1" eaLnBrk="1" hangingPunct="1">
              <a:defRPr/>
            </a:pPr>
            <a:r>
              <a:rPr lang="en-US" dirty="0" smtClean="0"/>
              <a:t>No requirement to deliver power in real-time</a:t>
            </a:r>
          </a:p>
          <a:p>
            <a:pPr eaLnBrk="1" hangingPunct="1">
              <a:defRPr/>
            </a:pPr>
            <a:r>
              <a:rPr lang="en-US" dirty="0" smtClean="0"/>
              <a:t>Not as effective a market mechanism, and quality varies</a:t>
            </a:r>
          </a:p>
          <a:p>
            <a:pPr lvl="1" eaLnBrk="1" hangingPunct="1">
              <a:defRPr/>
            </a:pPr>
            <a:r>
              <a:rPr lang="en-US" dirty="0" smtClean="0"/>
              <a:t>Independent certification</a:t>
            </a:r>
          </a:p>
          <a:p>
            <a:pPr eaLnBrk="1" hangingPunct="1">
              <a:defRPr/>
            </a:pPr>
            <a:r>
              <a:rPr lang="en-US" dirty="0" smtClean="0"/>
              <a:t>Future RECs also exist</a:t>
            </a:r>
            <a:endParaRPr lang="en-US" dirty="0"/>
          </a:p>
        </p:txBody>
      </p:sp>
      <p:sp>
        <p:nvSpPr>
          <p:cNvPr id="30726" name="TextBox 9"/>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F92F8E71-0C96-4AC5-9540-FA8E84F1E01B}" type="slidenum">
              <a:rPr lang="en-US"/>
              <a:pPr/>
              <a:t>15</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1066800" y="1371600"/>
            <a:ext cx="7978775" cy="4191000"/>
          </a:xfrm>
        </p:spPr>
        <p:txBody>
          <a:bodyPr/>
          <a:lstStyle/>
          <a:p>
            <a:pPr eaLnBrk="1" hangingPunct="1"/>
            <a:r>
              <a:rPr lang="en-US" smtClean="0"/>
              <a:t>Region 2 “Clean and Green” Policy in place since March 2009</a:t>
            </a:r>
          </a:p>
          <a:p>
            <a:pPr eaLnBrk="1" hangingPunct="1"/>
            <a:r>
              <a:rPr lang="en-US" smtClean="0"/>
              <a:t>Use of renewable energy, including through the purchase of RECs, is a touchstone practice</a:t>
            </a:r>
          </a:p>
          <a:p>
            <a:pPr eaLnBrk="1" hangingPunct="1"/>
            <a:r>
              <a:rPr lang="en-US" smtClean="0"/>
              <a:t>Keeping track of metrics</a:t>
            </a:r>
          </a:p>
          <a:p>
            <a:pPr lvl="1" eaLnBrk="1" hangingPunct="1"/>
            <a:r>
              <a:rPr lang="en-US" smtClean="0"/>
              <a:t>Data needs include kWh used, utility provider/zipcode (to determine energy mix), and costs</a:t>
            </a:r>
          </a:p>
        </p:txBody>
      </p:sp>
      <p:sp>
        <p:nvSpPr>
          <p:cNvPr id="32770" name="Title 1"/>
          <p:cNvSpPr>
            <a:spLocks noGrp="1"/>
          </p:cNvSpPr>
          <p:nvPr>
            <p:ph type="title"/>
          </p:nvPr>
        </p:nvSpPr>
        <p:spPr/>
        <p:txBody>
          <a:bodyPr/>
          <a:lstStyle/>
          <a:p>
            <a:pPr eaLnBrk="1" hangingPunct="1"/>
            <a:r>
              <a:rPr lang="en-US" smtClean="0">
                <a:solidFill>
                  <a:srgbClr val="25437F"/>
                </a:solidFill>
              </a:rPr>
              <a:t>Region 2 &amp; RECs</a:t>
            </a:r>
            <a:endParaRPr lang="en-US" i="1" smtClean="0">
              <a:solidFill>
                <a:srgbClr val="25437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solidFill>
                  <a:srgbClr val="25437F"/>
                </a:solidFill>
              </a:rPr>
              <a:t>Region 2 Results</a:t>
            </a:r>
          </a:p>
        </p:txBody>
      </p:sp>
      <p:sp>
        <p:nvSpPr>
          <p:cNvPr id="34818" name="Content Placeholder 2"/>
          <p:cNvSpPr>
            <a:spLocks noGrp="1"/>
          </p:cNvSpPr>
          <p:nvPr>
            <p:ph idx="1"/>
          </p:nvPr>
        </p:nvSpPr>
        <p:spPr>
          <a:xfrm>
            <a:off x="914400" y="990600"/>
            <a:ext cx="8305800" cy="4525963"/>
          </a:xfrm>
        </p:spPr>
        <p:txBody>
          <a:bodyPr/>
          <a:lstStyle/>
          <a:p>
            <a:pPr eaLnBrk="1" hangingPunct="1"/>
            <a:r>
              <a:rPr lang="en-US" smtClean="0"/>
              <a:t>Carbon Offset FY 2012 – 41,877 Metric Tons CO</a:t>
            </a:r>
            <a:r>
              <a:rPr lang="en-US" baseline="-25000" smtClean="0"/>
              <a:t>2</a:t>
            </a:r>
            <a:r>
              <a:rPr lang="en-US" smtClean="0"/>
              <a:t> Equivalent (MTCO</a:t>
            </a:r>
            <a:r>
              <a:rPr lang="en-US" baseline="-25000" smtClean="0"/>
              <a:t>2</a:t>
            </a:r>
            <a:r>
              <a:rPr lang="en-US" smtClean="0"/>
              <a:t>E)</a:t>
            </a:r>
          </a:p>
          <a:p>
            <a:pPr eaLnBrk="1" hangingPunct="1"/>
            <a:r>
              <a:rPr lang="en-US" smtClean="0"/>
              <a:t>Carbon Offset since signing of policy – 262,293 MTCO</a:t>
            </a:r>
            <a:r>
              <a:rPr lang="en-US" baseline="-25000" smtClean="0"/>
              <a:t>2</a:t>
            </a:r>
            <a:r>
              <a:rPr lang="en-US" smtClean="0"/>
              <a:t>E</a:t>
            </a:r>
          </a:p>
          <a:p>
            <a:pPr eaLnBrk="1" hangingPunct="1"/>
            <a:r>
              <a:rPr lang="en-US" smtClean="0"/>
              <a:t>Number of sites participating – 37</a:t>
            </a:r>
          </a:p>
          <a:p>
            <a:pPr eaLnBrk="1" hangingPunct="1"/>
            <a:r>
              <a:rPr lang="en-US" smtClean="0"/>
              <a:t>The Clean &amp; Green Policy is in:</a:t>
            </a:r>
          </a:p>
          <a:p>
            <a:pPr lvl="1" eaLnBrk="1" hangingPunct="1"/>
            <a:r>
              <a:rPr lang="en-US" smtClean="0"/>
              <a:t>20 RODs</a:t>
            </a:r>
          </a:p>
          <a:p>
            <a:pPr lvl="1" eaLnBrk="1" hangingPunct="1"/>
            <a:r>
              <a:rPr lang="en-US" smtClean="0"/>
              <a:t>29 Enforcement Agreements/Statements of Work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p:cNvSpPr>
          <p:nvPr>
            <p:ph type="title"/>
          </p:nvPr>
        </p:nvSpPr>
        <p:spPr>
          <a:xfrm>
            <a:off x="758825" y="-304800"/>
            <a:ext cx="8385175" cy="1431925"/>
          </a:xfrm>
        </p:spPr>
        <p:txBody>
          <a:bodyPr/>
          <a:lstStyle/>
          <a:p>
            <a:pPr eaLnBrk="1" hangingPunct="1"/>
            <a:r>
              <a:rPr lang="en-US" sz="2800" smtClean="0">
                <a:solidFill>
                  <a:srgbClr val="25437F"/>
                </a:solidFill>
              </a:rPr>
              <a:t>What does a reduction of about 260,000 MTCO</a:t>
            </a:r>
            <a:r>
              <a:rPr lang="en-US" sz="2800" baseline="-25000" smtClean="0">
                <a:solidFill>
                  <a:srgbClr val="25437F"/>
                </a:solidFill>
              </a:rPr>
              <a:t>2</a:t>
            </a:r>
            <a:r>
              <a:rPr lang="en-US" sz="2800" smtClean="0">
                <a:solidFill>
                  <a:srgbClr val="25437F"/>
                </a:solidFill>
              </a:rPr>
              <a:t>E mean? </a:t>
            </a:r>
          </a:p>
        </p:txBody>
      </p:sp>
      <p:sp>
        <p:nvSpPr>
          <p:cNvPr id="36866" name="Rectangle 3"/>
          <p:cNvSpPr>
            <a:spLocks noGrp="1" noRot="1" noChangeArrowheads="1"/>
          </p:cNvSpPr>
          <p:nvPr>
            <p:ph type="body" idx="1"/>
          </p:nvPr>
        </p:nvSpPr>
        <p:spPr>
          <a:xfrm>
            <a:off x="914400" y="914400"/>
            <a:ext cx="8153400" cy="4495800"/>
          </a:xfrm>
        </p:spPr>
        <p:txBody>
          <a:bodyPr/>
          <a:lstStyle/>
          <a:p>
            <a:pPr eaLnBrk="1" hangingPunct="1">
              <a:lnSpc>
                <a:spcPct val="80000"/>
              </a:lnSpc>
            </a:pPr>
            <a:r>
              <a:rPr lang="en-US" sz="1800" smtClean="0"/>
              <a:t>Annual greenhouse gas emissions from </a:t>
            </a:r>
            <a:r>
              <a:rPr lang="en-US" sz="1800" b="1" smtClean="0"/>
              <a:t>50,980</a:t>
            </a:r>
            <a:r>
              <a:rPr lang="en-US" sz="1800" smtClean="0"/>
              <a:t> passenger vehicles </a:t>
            </a:r>
          </a:p>
          <a:p>
            <a:pPr eaLnBrk="1" hangingPunct="1">
              <a:lnSpc>
                <a:spcPct val="80000"/>
              </a:lnSpc>
            </a:pPr>
            <a:r>
              <a:rPr lang="en-US" sz="1800" smtClean="0"/>
              <a:t>CO</a:t>
            </a:r>
            <a:r>
              <a:rPr lang="en-US" sz="1800" baseline="-25000" smtClean="0"/>
              <a:t>2</a:t>
            </a:r>
            <a:r>
              <a:rPr lang="en-US" sz="1800" smtClean="0"/>
              <a:t> emissions from </a:t>
            </a:r>
            <a:r>
              <a:rPr lang="en-US" sz="1800" b="1" smtClean="0"/>
              <a:t>29,147,982</a:t>
            </a:r>
            <a:r>
              <a:rPr lang="en-US" sz="1800" smtClean="0"/>
              <a:t> gallons of gasoline consumed</a:t>
            </a:r>
          </a:p>
          <a:p>
            <a:pPr eaLnBrk="1" hangingPunct="1">
              <a:lnSpc>
                <a:spcPct val="80000"/>
              </a:lnSpc>
            </a:pPr>
            <a:r>
              <a:rPr lang="en-US" sz="1800" smtClean="0"/>
              <a:t>CO</a:t>
            </a:r>
            <a:r>
              <a:rPr lang="en-US" sz="1800" baseline="-25000" smtClean="0"/>
              <a:t>2</a:t>
            </a:r>
            <a:r>
              <a:rPr lang="en-US" sz="1800" smtClean="0"/>
              <a:t> emissions from </a:t>
            </a:r>
            <a:r>
              <a:rPr lang="en-US" sz="1800" b="1" smtClean="0"/>
              <a:t>604,651</a:t>
            </a:r>
            <a:r>
              <a:rPr lang="en-US" sz="1800" smtClean="0"/>
              <a:t> barrels of oil consumed</a:t>
            </a:r>
          </a:p>
          <a:p>
            <a:pPr eaLnBrk="1" hangingPunct="1">
              <a:lnSpc>
                <a:spcPct val="80000"/>
              </a:lnSpc>
            </a:pPr>
            <a:r>
              <a:rPr lang="en-US" sz="1800" smtClean="0"/>
              <a:t>CO</a:t>
            </a:r>
            <a:r>
              <a:rPr lang="en-US" sz="1800" baseline="-25000" smtClean="0"/>
              <a:t>2</a:t>
            </a:r>
            <a:r>
              <a:rPr lang="en-US" sz="1800" smtClean="0"/>
              <a:t> emissions from </a:t>
            </a:r>
            <a:r>
              <a:rPr lang="en-US" sz="1800" b="1" smtClean="0"/>
              <a:t>3,429</a:t>
            </a:r>
            <a:r>
              <a:rPr lang="en-US" sz="1800" smtClean="0"/>
              <a:t> tanker trucks’ worth of gasoline</a:t>
            </a:r>
          </a:p>
          <a:p>
            <a:pPr eaLnBrk="1" hangingPunct="1">
              <a:lnSpc>
                <a:spcPct val="80000"/>
              </a:lnSpc>
            </a:pPr>
            <a:r>
              <a:rPr lang="en-US" sz="1800" smtClean="0"/>
              <a:t>CO</a:t>
            </a:r>
            <a:r>
              <a:rPr lang="en-US" sz="1800" baseline="-25000" smtClean="0"/>
              <a:t>2</a:t>
            </a:r>
            <a:r>
              <a:rPr lang="en-US" sz="1800" smtClean="0"/>
              <a:t> emissions from the </a:t>
            </a:r>
            <a:r>
              <a:rPr lang="en-US" sz="1800" i="1" smtClean="0"/>
              <a:t>electricity</a:t>
            </a:r>
            <a:r>
              <a:rPr lang="en-US" sz="1800" smtClean="0"/>
              <a:t> use of </a:t>
            </a:r>
            <a:r>
              <a:rPr lang="en-US" sz="1800" b="1" smtClean="0"/>
              <a:t>32,419</a:t>
            </a:r>
            <a:r>
              <a:rPr lang="en-US" sz="1800" smtClean="0"/>
              <a:t> homes for one year</a:t>
            </a:r>
          </a:p>
          <a:p>
            <a:pPr eaLnBrk="1" hangingPunct="1">
              <a:lnSpc>
                <a:spcPct val="80000"/>
              </a:lnSpc>
            </a:pPr>
            <a:r>
              <a:rPr lang="en-US" sz="1800" smtClean="0"/>
              <a:t>CO</a:t>
            </a:r>
            <a:r>
              <a:rPr lang="en-US" sz="1800" baseline="-25000" smtClean="0"/>
              <a:t>2</a:t>
            </a:r>
            <a:r>
              <a:rPr lang="en-US" sz="1800" smtClean="0"/>
              <a:t> emissions from the </a:t>
            </a:r>
            <a:r>
              <a:rPr lang="en-US" sz="1800" i="1" smtClean="0"/>
              <a:t>energy</a:t>
            </a:r>
            <a:r>
              <a:rPr lang="en-US" sz="1800" smtClean="0"/>
              <a:t> use of </a:t>
            </a:r>
            <a:r>
              <a:rPr lang="en-US" sz="1800" b="1" smtClean="0"/>
              <a:t>22,511</a:t>
            </a:r>
            <a:r>
              <a:rPr lang="en-US" sz="1800" smtClean="0"/>
              <a:t> homes for one year</a:t>
            </a:r>
          </a:p>
          <a:p>
            <a:pPr eaLnBrk="1" hangingPunct="1">
              <a:lnSpc>
                <a:spcPct val="80000"/>
              </a:lnSpc>
            </a:pPr>
            <a:r>
              <a:rPr lang="en-US" sz="1800" smtClean="0"/>
              <a:t>Carbon sequestered by </a:t>
            </a:r>
            <a:r>
              <a:rPr lang="en-US" sz="1800" b="1" smtClean="0"/>
              <a:t>6,666,667 </a:t>
            </a:r>
            <a:r>
              <a:rPr lang="en-US" sz="1800" smtClean="0"/>
              <a:t>tree seedlings grown for 10 years</a:t>
            </a:r>
          </a:p>
          <a:p>
            <a:pPr eaLnBrk="1" hangingPunct="1">
              <a:lnSpc>
                <a:spcPct val="80000"/>
              </a:lnSpc>
            </a:pPr>
            <a:r>
              <a:rPr lang="en-US" sz="1800" smtClean="0"/>
              <a:t>Carbon sequestered annually by </a:t>
            </a:r>
            <a:r>
              <a:rPr lang="en-US" sz="1800" b="1" smtClean="0"/>
              <a:t>55,437</a:t>
            </a:r>
            <a:r>
              <a:rPr lang="en-US" sz="1800" smtClean="0"/>
              <a:t> acres of pine or fir forests</a:t>
            </a:r>
          </a:p>
          <a:p>
            <a:pPr eaLnBrk="1" hangingPunct="1">
              <a:lnSpc>
                <a:spcPct val="80000"/>
              </a:lnSpc>
            </a:pPr>
            <a:r>
              <a:rPr lang="en-US" sz="1800" smtClean="0"/>
              <a:t>Carbon sequestered annually by </a:t>
            </a:r>
            <a:r>
              <a:rPr lang="en-US" sz="1800" b="1" smtClean="0"/>
              <a:t>2,576</a:t>
            </a:r>
            <a:r>
              <a:rPr lang="en-US" sz="1800" smtClean="0"/>
              <a:t> acres of forest preserved from deforestation</a:t>
            </a:r>
          </a:p>
          <a:p>
            <a:pPr eaLnBrk="1" hangingPunct="1">
              <a:lnSpc>
                <a:spcPct val="80000"/>
              </a:lnSpc>
            </a:pPr>
            <a:r>
              <a:rPr lang="en-US" sz="1800" smtClean="0"/>
              <a:t>CO</a:t>
            </a:r>
            <a:r>
              <a:rPr lang="en-US" sz="1800" baseline="-25000" smtClean="0"/>
              <a:t>2</a:t>
            </a:r>
            <a:r>
              <a:rPr lang="en-US" sz="1800" smtClean="0"/>
              <a:t> emissions from </a:t>
            </a:r>
            <a:r>
              <a:rPr lang="en-US" sz="1800" b="1" smtClean="0"/>
              <a:t>10,833,333</a:t>
            </a:r>
            <a:r>
              <a:rPr lang="en-US" sz="1800" smtClean="0"/>
              <a:t> propane cylinders used for home barbeques</a:t>
            </a:r>
          </a:p>
          <a:p>
            <a:pPr eaLnBrk="1" hangingPunct="1">
              <a:lnSpc>
                <a:spcPct val="80000"/>
              </a:lnSpc>
            </a:pPr>
            <a:r>
              <a:rPr lang="en-US" sz="1800" smtClean="0"/>
              <a:t>CO</a:t>
            </a:r>
            <a:r>
              <a:rPr lang="en-US" sz="1800" baseline="-25000" smtClean="0"/>
              <a:t>2</a:t>
            </a:r>
            <a:r>
              <a:rPr lang="en-US" sz="1800" smtClean="0"/>
              <a:t> emissions from burning </a:t>
            </a:r>
            <a:r>
              <a:rPr lang="en-US" sz="1800" b="1" smtClean="0"/>
              <a:t>1,416</a:t>
            </a:r>
            <a:r>
              <a:rPr lang="en-US" sz="1800" smtClean="0"/>
              <a:t> railcars’ worth of coal </a:t>
            </a:r>
          </a:p>
          <a:p>
            <a:pPr eaLnBrk="1" hangingPunct="1">
              <a:lnSpc>
                <a:spcPct val="80000"/>
              </a:lnSpc>
            </a:pPr>
            <a:r>
              <a:rPr lang="en-US" sz="1800" smtClean="0"/>
              <a:t>Greenhouse gas emissions avoided by recycling </a:t>
            </a:r>
            <a:r>
              <a:rPr lang="en-US" sz="1800" b="1" smtClean="0"/>
              <a:t>90,592</a:t>
            </a:r>
            <a:r>
              <a:rPr lang="en-US" sz="1800" smtClean="0"/>
              <a:t>  tons of waste instead of sending it to the landfill</a:t>
            </a:r>
          </a:p>
          <a:p>
            <a:pPr eaLnBrk="1" hangingPunct="1">
              <a:lnSpc>
                <a:spcPct val="80000"/>
              </a:lnSpc>
            </a:pPr>
            <a:r>
              <a:rPr lang="en-US" sz="1800" smtClean="0"/>
              <a:t>Annual CO</a:t>
            </a:r>
            <a:r>
              <a:rPr lang="en-US" sz="1800" baseline="-25000" smtClean="0"/>
              <a:t>2</a:t>
            </a:r>
            <a:r>
              <a:rPr lang="en-US" sz="1800" smtClean="0"/>
              <a:t> emissions of </a:t>
            </a:r>
            <a:r>
              <a:rPr lang="en-US" sz="1800" b="1" smtClean="0"/>
              <a:t>0.062</a:t>
            </a:r>
            <a:r>
              <a:rPr lang="en-US" sz="1800" smtClean="0"/>
              <a:t> coal fired power plants</a:t>
            </a:r>
          </a:p>
        </p:txBody>
      </p:sp>
      <p:sp>
        <p:nvSpPr>
          <p:cNvPr id="36867" name="Text Box 4"/>
          <p:cNvSpPr txBox="1">
            <a:spLocks noChangeArrowheads="1"/>
          </p:cNvSpPr>
          <p:nvPr/>
        </p:nvSpPr>
        <p:spPr bwMode="auto">
          <a:xfrm>
            <a:off x="1295400" y="5334000"/>
            <a:ext cx="6505575" cy="338138"/>
          </a:xfrm>
          <a:prstGeom prst="rect">
            <a:avLst/>
          </a:prstGeom>
          <a:noFill/>
          <a:ln w="9525">
            <a:noFill/>
            <a:miter lim="800000"/>
            <a:headEnd/>
            <a:tailEnd/>
          </a:ln>
        </p:spPr>
        <p:txBody>
          <a:bodyPr wrap="none">
            <a:spAutoFit/>
          </a:bodyPr>
          <a:lstStyle/>
          <a:p>
            <a:r>
              <a:rPr lang="en-US" sz="1600"/>
              <a:t>Source:  </a:t>
            </a:r>
            <a:r>
              <a:rPr lang="en-US" sz="1600">
                <a:hlinkClick r:id="rId3"/>
              </a:rPr>
              <a:t>http://www.epa.gov/cleanenergy/energy-resources/calculator.html</a:t>
            </a:r>
            <a:r>
              <a:rPr lang="en-US" sz="160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p:txBody>
          <a:bodyPr/>
          <a:lstStyle/>
          <a:p>
            <a:r>
              <a:rPr lang="en-US">
                <a:latin typeface="Arial Black" pitchFamily="34" charset="0"/>
              </a:rPr>
              <a:t>Seminar Homepage</a:t>
            </a:r>
          </a:p>
        </p:txBody>
      </p:sp>
      <p:sp>
        <p:nvSpPr>
          <p:cNvPr id="116739" name="Slide Number Placeholder 5"/>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B6552260-F93B-4E57-8390-E7C6C0582CD2}" type="slidenum">
              <a:rPr lang="en-US" sz="1400" b="1">
                <a:latin typeface="Bitstream Vera Sans"/>
              </a:rPr>
              <a:pPr algn="r"/>
              <a:t>1</a:t>
            </a:fld>
            <a:endParaRPr lang="en-US" sz="1400" b="1">
              <a:latin typeface="Bitstream Vera Sans"/>
            </a:endParaRPr>
          </a:p>
        </p:txBody>
      </p:sp>
      <p:pic>
        <p:nvPicPr>
          <p:cNvPr id="116740" name="Picture 2"/>
          <p:cNvPicPr>
            <a:picLocks noChangeAspect="1" noChangeArrowheads="1"/>
          </p:cNvPicPr>
          <p:nvPr/>
        </p:nvPicPr>
        <p:blipFill>
          <a:blip r:embed="rId2"/>
          <a:srcRect b="40543"/>
          <a:stretch>
            <a:fillRect/>
          </a:stretch>
        </p:blipFill>
        <p:spPr bwMode="auto">
          <a:xfrm>
            <a:off x="2033588" y="1435100"/>
            <a:ext cx="5059362" cy="3619500"/>
          </a:xfrm>
          <a:prstGeom prst="rect">
            <a:avLst/>
          </a:prstGeom>
          <a:noFill/>
          <a:ln w="9525">
            <a:noFill/>
            <a:miter lim="800000"/>
            <a:headEnd/>
            <a:tailEnd/>
          </a:ln>
        </p:spPr>
      </p:pic>
      <p:sp>
        <p:nvSpPr>
          <p:cNvPr id="9" name="TextBox 8"/>
          <p:cNvSpPr txBox="1">
            <a:spLocks noChangeArrowheads="1"/>
          </p:cNvSpPr>
          <p:nvPr/>
        </p:nvSpPr>
        <p:spPr bwMode="auto">
          <a:xfrm>
            <a:off x="390525" y="2070100"/>
            <a:ext cx="1160463" cy="923925"/>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spAutoFit/>
          </a:bodyPr>
          <a:lstStyle/>
          <a:p>
            <a:pPr algn="ctr" fontAlgn="auto">
              <a:spcBef>
                <a:spcPts val="0"/>
              </a:spcBef>
              <a:spcAft>
                <a:spcPts val="0"/>
              </a:spcAft>
              <a:defRPr/>
            </a:pPr>
            <a:r>
              <a:rPr lang="en-US" dirty="0">
                <a:ea typeface="ＭＳ Ｐゴシック" pitchFamily="-1" charset="-128"/>
              </a:rPr>
              <a:t>Join the seminar online</a:t>
            </a:r>
          </a:p>
        </p:txBody>
      </p:sp>
      <p:cxnSp>
        <p:nvCxnSpPr>
          <p:cNvPr id="11" name="Straight Arrow Connector 10"/>
          <p:cNvCxnSpPr>
            <a:cxnSpLocks noChangeShapeType="1"/>
            <a:stCxn id="9" idx="3"/>
          </p:cNvCxnSpPr>
          <p:nvPr/>
        </p:nvCxnSpPr>
        <p:spPr bwMode="auto">
          <a:xfrm flipV="1">
            <a:off x="1550988" y="2017713"/>
            <a:ext cx="434975" cy="51435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pic>
        <p:nvPicPr>
          <p:cNvPr id="116743" name="Picture 2"/>
          <p:cNvPicPr>
            <a:picLocks noChangeAspect="1" noChangeArrowheads="1"/>
          </p:cNvPicPr>
          <p:nvPr/>
        </p:nvPicPr>
        <p:blipFill>
          <a:blip r:embed="rId2"/>
          <a:srcRect t="66304"/>
          <a:stretch>
            <a:fillRect/>
          </a:stretch>
        </p:blipFill>
        <p:spPr bwMode="auto">
          <a:xfrm>
            <a:off x="2030413" y="4338638"/>
            <a:ext cx="5059362" cy="2052637"/>
          </a:xfrm>
          <a:prstGeom prst="rect">
            <a:avLst/>
          </a:prstGeom>
          <a:noFill/>
          <a:ln w="9525">
            <a:noFill/>
            <a:miter lim="800000"/>
            <a:headEnd/>
            <a:tailEnd/>
          </a:ln>
        </p:spPr>
      </p:pic>
      <p:sp>
        <p:nvSpPr>
          <p:cNvPr id="13" name="TextBox 12"/>
          <p:cNvSpPr txBox="1">
            <a:spLocks noChangeArrowheads="1"/>
          </p:cNvSpPr>
          <p:nvPr/>
        </p:nvSpPr>
        <p:spPr bwMode="auto">
          <a:xfrm>
            <a:off x="5381625" y="1998663"/>
            <a:ext cx="2476500" cy="368300"/>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spAutoFit/>
          </a:bodyPr>
          <a:lstStyle/>
          <a:p>
            <a:pPr algn="ctr" fontAlgn="auto">
              <a:spcBef>
                <a:spcPts val="0"/>
              </a:spcBef>
              <a:spcAft>
                <a:spcPts val="0"/>
              </a:spcAft>
              <a:defRPr/>
            </a:pPr>
            <a:r>
              <a:rPr lang="en-US" dirty="0">
                <a:ea typeface="ＭＳ Ｐゴシック" pitchFamily="-1" charset="-128"/>
              </a:rPr>
              <a:t>Download Slides</a:t>
            </a:r>
          </a:p>
        </p:txBody>
      </p:sp>
      <p:cxnSp>
        <p:nvCxnSpPr>
          <p:cNvPr id="14" name="Straight Arrow Connector 13"/>
          <p:cNvCxnSpPr>
            <a:cxnSpLocks noChangeShapeType="1"/>
            <a:stCxn id="13" idx="1"/>
          </p:cNvCxnSpPr>
          <p:nvPr/>
        </p:nvCxnSpPr>
        <p:spPr bwMode="auto">
          <a:xfrm flipH="1">
            <a:off x="4725988" y="2182813"/>
            <a:ext cx="655637" cy="3016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5" name="Straight Arrow Connector 14"/>
          <p:cNvCxnSpPr>
            <a:cxnSpLocks noChangeShapeType="1"/>
            <a:stCxn id="9" idx="3"/>
          </p:cNvCxnSpPr>
          <p:nvPr/>
        </p:nvCxnSpPr>
        <p:spPr bwMode="auto">
          <a:xfrm>
            <a:off x="1550988" y="2532063"/>
            <a:ext cx="898525" cy="247173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21" name="Straight Arrow Connector 20"/>
          <p:cNvCxnSpPr>
            <a:cxnSpLocks noChangeShapeType="1"/>
            <a:stCxn id="13" idx="1"/>
          </p:cNvCxnSpPr>
          <p:nvPr/>
        </p:nvCxnSpPr>
        <p:spPr bwMode="auto">
          <a:xfrm flipH="1">
            <a:off x="4908550" y="2182813"/>
            <a:ext cx="473075" cy="305276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24" name="TextBox 23"/>
          <p:cNvSpPr txBox="1">
            <a:spLocks noChangeArrowheads="1"/>
          </p:cNvSpPr>
          <p:nvPr/>
        </p:nvSpPr>
        <p:spPr bwMode="auto">
          <a:xfrm>
            <a:off x="5275263" y="5462588"/>
            <a:ext cx="2476500" cy="369887"/>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spAutoFit/>
          </a:bodyPr>
          <a:lstStyle/>
          <a:p>
            <a:pPr algn="ctr" fontAlgn="auto">
              <a:spcBef>
                <a:spcPts val="0"/>
              </a:spcBef>
              <a:spcAft>
                <a:spcPts val="0"/>
              </a:spcAft>
              <a:defRPr/>
            </a:pPr>
            <a:r>
              <a:rPr lang="en-US" dirty="0">
                <a:ea typeface="ＭＳ Ｐゴシック" pitchFamily="-1" charset="-128"/>
              </a:rPr>
              <a:t>Feedback</a:t>
            </a:r>
          </a:p>
        </p:txBody>
      </p:sp>
      <p:cxnSp>
        <p:nvCxnSpPr>
          <p:cNvPr id="25" name="Straight Arrow Connector 24"/>
          <p:cNvCxnSpPr>
            <a:cxnSpLocks noChangeShapeType="1"/>
            <a:stCxn id="24" idx="1"/>
          </p:cNvCxnSpPr>
          <p:nvPr/>
        </p:nvCxnSpPr>
        <p:spPr bwMode="auto">
          <a:xfrm flipH="1">
            <a:off x="4852988" y="5648325"/>
            <a:ext cx="422275" cy="8255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066800" y="914400"/>
            <a:ext cx="7924800" cy="923925"/>
          </a:xfrm>
          <a:solidFill>
            <a:schemeClr val="accent3">
              <a:alpha val="23000"/>
            </a:schemeClr>
          </a:solidFill>
        </p:spPr>
        <p:txBody>
          <a:bodyPr rtlCol="0">
            <a:spAutoFit/>
          </a:bodyPr>
          <a:lstStyle/>
          <a:p>
            <a:pPr eaLnBrk="1" hangingPunct="1">
              <a:defRPr/>
            </a:pPr>
            <a:r>
              <a:rPr lang="en-US" sz="2000" dirty="0" smtClean="0"/>
              <a:t>For 2012 and 2013, this purchase only applies to energy use associated with remediation at </a:t>
            </a:r>
            <a:r>
              <a:rPr lang="en-US" sz="2000" b="1" u="sng" dirty="0" smtClean="0"/>
              <a:t>fund lead </a:t>
            </a:r>
            <a:r>
              <a:rPr lang="en-US" sz="2000" dirty="0" smtClean="0"/>
              <a:t>Superfund sites. Region 2 sites are not included in this purchase.</a:t>
            </a:r>
            <a:endParaRPr lang="en-US" sz="2000" dirty="0"/>
          </a:p>
        </p:txBody>
      </p:sp>
      <p:sp>
        <p:nvSpPr>
          <p:cNvPr id="5" name="Title 1"/>
          <p:cNvSpPr txBox="1">
            <a:spLocks/>
          </p:cNvSpPr>
          <p:nvPr/>
        </p:nvSpPr>
        <p:spPr>
          <a:xfrm>
            <a:off x="457200" y="0"/>
            <a:ext cx="8229600" cy="914400"/>
          </a:xfrm>
          <a:prstGeom prst="rect">
            <a:avLst/>
          </a:prstGeom>
        </p:spPr>
        <p:txBody>
          <a:bodyPr anchor="ctr">
            <a:normAutofit/>
          </a:bodyPr>
          <a:lstStyle/>
          <a:p>
            <a:pPr algn="ctr" fontAlgn="auto">
              <a:spcAft>
                <a:spcPts val="0"/>
              </a:spcAft>
              <a:defRPr/>
            </a:pPr>
            <a:r>
              <a:rPr lang="en-US" sz="3200" b="1" dirty="0">
                <a:solidFill>
                  <a:srgbClr val="25437F"/>
                </a:solidFill>
                <a:latin typeface="+mj-lt"/>
                <a:ea typeface="+mj-ea"/>
                <a:cs typeface="+mj-cs"/>
              </a:rPr>
              <a:t>EPA HQ National REC Purchases</a:t>
            </a:r>
            <a:endParaRPr lang="en-US" sz="3200" b="1" i="1" dirty="0">
              <a:solidFill>
                <a:srgbClr val="25437F"/>
              </a:solidFill>
              <a:latin typeface="+mj-lt"/>
              <a:ea typeface="+mj-ea"/>
              <a:cs typeface="+mj-cs"/>
            </a:endParaRPr>
          </a:p>
        </p:txBody>
      </p:sp>
      <p:sp>
        <p:nvSpPr>
          <p:cNvPr id="7" name="Content Placeholder 2"/>
          <p:cNvSpPr txBox="1">
            <a:spLocks/>
          </p:cNvSpPr>
          <p:nvPr/>
        </p:nvSpPr>
        <p:spPr>
          <a:xfrm>
            <a:off x="914400" y="1981200"/>
            <a:ext cx="8229600" cy="4648200"/>
          </a:xfrm>
          <a:prstGeom prst="rect">
            <a:avLst/>
          </a:prstGeom>
        </p:spPr>
        <p:txBody>
          <a:bodyPr>
            <a:normAutofit fontScale="47500" lnSpcReduction="20000"/>
          </a:bodyPr>
          <a:lstStyle/>
          <a:p>
            <a:pPr marL="342900" indent="-342900" fontAlgn="auto">
              <a:spcBef>
                <a:spcPct val="20000"/>
              </a:spcBef>
              <a:spcAft>
                <a:spcPts val="0"/>
              </a:spcAft>
              <a:buFont typeface="Arial" pitchFamily="34" charset="0"/>
              <a:buChar char="•"/>
              <a:defRPr/>
            </a:pPr>
            <a:r>
              <a:rPr lang="en-US" sz="5800" b="1" dirty="0">
                <a:latin typeface="+mn-lt"/>
              </a:rPr>
              <a:t>Why a national bulk REC purchase?</a:t>
            </a:r>
          </a:p>
          <a:p>
            <a:pPr marL="742950" lvl="1" indent="-285750" fontAlgn="auto">
              <a:spcBef>
                <a:spcPct val="20000"/>
              </a:spcBef>
              <a:spcAft>
                <a:spcPts val="0"/>
              </a:spcAft>
              <a:buFont typeface="Arial" pitchFamily="34" charset="0"/>
              <a:buChar char="–"/>
              <a:defRPr/>
            </a:pPr>
            <a:r>
              <a:rPr lang="en-US" sz="4500" dirty="0">
                <a:latin typeface="+mn-lt"/>
              </a:rPr>
              <a:t>September 2010 Superfund Green Remediation Strategy</a:t>
            </a:r>
          </a:p>
          <a:p>
            <a:pPr marL="1143000" lvl="2" indent="-228600" fontAlgn="auto">
              <a:spcBef>
                <a:spcPct val="20000"/>
              </a:spcBef>
              <a:spcAft>
                <a:spcPts val="0"/>
              </a:spcAft>
              <a:buFont typeface="Arial" pitchFamily="34" charset="0"/>
              <a:buChar char="•"/>
              <a:defRPr/>
            </a:pPr>
            <a:r>
              <a:rPr lang="en-US" sz="4500" b="1" dirty="0">
                <a:latin typeface="+mn-lt"/>
              </a:rPr>
              <a:t>Recommendation 3.1:  </a:t>
            </a:r>
            <a:r>
              <a:rPr lang="en-US" sz="4500" dirty="0">
                <a:latin typeface="+mn-lt"/>
              </a:rPr>
              <a:t>Identify methods to maximize use of renewable energy with a goal of using 100% renewable energy to power site operations</a:t>
            </a:r>
          </a:p>
          <a:p>
            <a:pPr marL="742950" lvl="1" indent="-285750" fontAlgn="auto">
              <a:spcBef>
                <a:spcPct val="20000"/>
              </a:spcBef>
              <a:spcAft>
                <a:spcPts val="0"/>
              </a:spcAft>
              <a:buFont typeface="Arial" pitchFamily="34" charset="0"/>
              <a:buChar char="–"/>
              <a:defRPr/>
            </a:pPr>
            <a:endParaRPr lang="en-US" sz="4500" dirty="0">
              <a:solidFill>
                <a:srgbClr val="0070C0"/>
              </a:solidFill>
              <a:latin typeface="+mn-lt"/>
            </a:endParaRPr>
          </a:p>
          <a:p>
            <a:pPr marL="742950" lvl="1" indent="-285750" fontAlgn="auto">
              <a:spcBef>
                <a:spcPct val="20000"/>
              </a:spcBef>
              <a:spcAft>
                <a:spcPts val="0"/>
              </a:spcAft>
              <a:buFont typeface="Arial" pitchFamily="34" charset="0"/>
              <a:buChar char="–"/>
              <a:defRPr/>
            </a:pPr>
            <a:r>
              <a:rPr lang="en-US" sz="4500" b="1" dirty="0">
                <a:solidFill>
                  <a:srgbClr val="FF0000"/>
                </a:solidFill>
                <a:latin typeface="+mn-lt"/>
              </a:rPr>
              <a:t>RECs are the most cost-effective way to meet the above goal in the near term in comparison to other options, such as:</a:t>
            </a:r>
          </a:p>
          <a:p>
            <a:pPr marL="1143000" lvl="2" indent="-228600" fontAlgn="auto">
              <a:spcBef>
                <a:spcPct val="20000"/>
              </a:spcBef>
              <a:spcAft>
                <a:spcPts val="0"/>
              </a:spcAft>
              <a:buFont typeface="Arial" pitchFamily="34" charset="0"/>
              <a:buChar char="•"/>
              <a:defRPr/>
            </a:pPr>
            <a:r>
              <a:rPr lang="en-US" sz="4500" dirty="0">
                <a:latin typeface="+mn-lt"/>
              </a:rPr>
              <a:t>Initial capital outlays to generate renewable energy on-site</a:t>
            </a:r>
          </a:p>
          <a:p>
            <a:pPr marL="1143000" lvl="2" indent="-228600" fontAlgn="auto">
              <a:spcBef>
                <a:spcPct val="20000"/>
              </a:spcBef>
              <a:spcAft>
                <a:spcPts val="0"/>
              </a:spcAft>
              <a:buFont typeface="Arial" pitchFamily="34" charset="0"/>
              <a:buChar char="•"/>
              <a:defRPr/>
            </a:pPr>
            <a:r>
              <a:rPr lang="en-US" sz="4500" dirty="0">
                <a:latin typeface="+mn-lt"/>
              </a:rPr>
              <a:t>Green power purchased from local electricity providers</a:t>
            </a:r>
          </a:p>
          <a:p>
            <a:pPr marL="1143000" lvl="2" indent="-228600" fontAlgn="auto">
              <a:spcBef>
                <a:spcPct val="20000"/>
              </a:spcBef>
              <a:spcAft>
                <a:spcPts val="0"/>
              </a:spcAft>
              <a:buFont typeface="Arial" pitchFamily="34" charset="0"/>
              <a:buNone/>
              <a:defRPr/>
            </a:pPr>
            <a:endParaRPr lang="en-US" sz="4500" dirty="0">
              <a:latin typeface="+mn-lt"/>
            </a:endParaRPr>
          </a:p>
          <a:p>
            <a:pPr marL="742950" lvl="1" indent="-285750" fontAlgn="auto">
              <a:spcBef>
                <a:spcPct val="20000"/>
              </a:spcBef>
              <a:spcAft>
                <a:spcPts val="0"/>
              </a:spcAft>
              <a:buFont typeface="Arial" pitchFamily="34" charset="0"/>
              <a:buNone/>
              <a:defRPr/>
            </a:pPr>
            <a:endParaRPr lang="en-US" sz="2800" dirty="0">
              <a:latin typeface="+mn-lt"/>
            </a:endParaRPr>
          </a:p>
          <a:p>
            <a:pPr marL="1143000" lvl="2" indent="-228600" fontAlgn="auto">
              <a:spcBef>
                <a:spcPct val="20000"/>
              </a:spcBef>
              <a:spcAft>
                <a:spcPts val="0"/>
              </a:spcAft>
              <a:buFont typeface="Arial" pitchFamily="34" charset="0"/>
              <a:buNone/>
              <a:defRPr/>
            </a:pPr>
            <a:endParaRPr lang="en-US" sz="24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914400"/>
          </a:xfrm>
          <a:prstGeom prst="rect">
            <a:avLst/>
          </a:prstGeom>
        </p:spPr>
        <p:txBody>
          <a:bodyPr anchor="ctr">
            <a:normAutofit/>
          </a:bodyPr>
          <a:lstStyle/>
          <a:p>
            <a:pPr algn="ctr" fontAlgn="auto">
              <a:spcAft>
                <a:spcPts val="0"/>
              </a:spcAft>
              <a:defRPr/>
            </a:pPr>
            <a:r>
              <a:rPr lang="en-US" sz="3200" b="1" dirty="0">
                <a:solidFill>
                  <a:srgbClr val="25437F"/>
                </a:solidFill>
                <a:latin typeface="+mj-lt"/>
                <a:ea typeface="+mj-ea"/>
                <a:cs typeface="+mj-cs"/>
              </a:rPr>
              <a:t>EPA HQ National REC Purchases</a:t>
            </a:r>
            <a:endParaRPr lang="en-US" sz="3200" b="1" i="1" dirty="0">
              <a:solidFill>
                <a:srgbClr val="25437F"/>
              </a:solidFill>
              <a:latin typeface="+mj-lt"/>
              <a:ea typeface="+mj-ea"/>
              <a:cs typeface="+mj-cs"/>
            </a:endParaRPr>
          </a:p>
        </p:txBody>
      </p:sp>
      <p:sp>
        <p:nvSpPr>
          <p:cNvPr id="5" name="Content Placeholder 2"/>
          <p:cNvSpPr>
            <a:spLocks noGrp="1"/>
          </p:cNvSpPr>
          <p:nvPr>
            <p:ph idx="1"/>
          </p:nvPr>
        </p:nvSpPr>
        <p:spPr>
          <a:xfrm>
            <a:off x="1066800" y="762000"/>
            <a:ext cx="8097838" cy="4191000"/>
          </a:xfrm>
        </p:spPr>
        <p:txBody>
          <a:bodyPr>
            <a:normAutofit fontScale="62500" lnSpcReduction="20000"/>
          </a:bodyPr>
          <a:lstStyle/>
          <a:p>
            <a:pPr lvl="2" eaLnBrk="1" hangingPunct="1">
              <a:buFontTx/>
              <a:buNone/>
              <a:defRPr/>
            </a:pPr>
            <a:endParaRPr lang="en-US" dirty="0" smtClean="0"/>
          </a:p>
          <a:p>
            <a:pPr eaLnBrk="1" hangingPunct="1">
              <a:defRPr/>
            </a:pPr>
            <a:r>
              <a:rPr lang="en-US" sz="5100" b="1" dirty="0" smtClean="0"/>
              <a:t>REC Purchases were made by EPA HQ in 2012 and 2013</a:t>
            </a:r>
          </a:p>
          <a:p>
            <a:pPr eaLnBrk="1" hangingPunct="1">
              <a:buFont typeface="Wingdings" pitchFamily="2" charset="2"/>
              <a:buNone/>
              <a:defRPr/>
            </a:pPr>
            <a:endParaRPr lang="en-US" sz="5100" b="1" dirty="0" smtClean="0"/>
          </a:p>
          <a:p>
            <a:pPr eaLnBrk="1" hangingPunct="1">
              <a:defRPr/>
            </a:pPr>
            <a:r>
              <a:rPr lang="en-US" sz="5100" b="1" dirty="0" smtClean="0"/>
              <a:t>How do we assess the quality of these RECs?</a:t>
            </a:r>
          </a:p>
          <a:p>
            <a:pPr lvl="1" eaLnBrk="1" hangingPunct="1">
              <a:defRPr/>
            </a:pPr>
            <a:r>
              <a:rPr lang="en-US" sz="4500" dirty="0" smtClean="0"/>
              <a:t>The RECs for this purchase are </a:t>
            </a:r>
            <a:r>
              <a:rPr lang="en-US" sz="4500" dirty="0" smtClean="0">
                <a:hlinkClick r:id="rId2"/>
              </a:rPr>
              <a:t>Green-e certified </a:t>
            </a:r>
            <a:r>
              <a:rPr lang="en-US" sz="4500" dirty="0" smtClean="0"/>
              <a:t>which means that our RECs are:</a:t>
            </a:r>
          </a:p>
          <a:p>
            <a:pPr lvl="2" eaLnBrk="1" hangingPunct="1">
              <a:defRPr/>
            </a:pPr>
            <a:r>
              <a:rPr lang="en-US" sz="3800" dirty="0" smtClean="0"/>
              <a:t>From operating wind farms</a:t>
            </a:r>
          </a:p>
          <a:p>
            <a:pPr lvl="2" eaLnBrk="1" hangingPunct="1">
              <a:defRPr/>
            </a:pPr>
            <a:r>
              <a:rPr lang="en-US" sz="3800" dirty="0" smtClean="0"/>
              <a:t>Are from new projects</a:t>
            </a:r>
          </a:p>
          <a:p>
            <a:pPr lvl="2" eaLnBrk="1" hangingPunct="1">
              <a:defRPr/>
            </a:pPr>
            <a:r>
              <a:rPr lang="en-US" sz="3800" dirty="0" smtClean="0"/>
              <a:t>Have not been double counted</a:t>
            </a:r>
          </a:p>
          <a:p>
            <a:pPr lvl="2"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Title 1"/>
          <p:cNvSpPr>
            <a:spLocks noGrp="1"/>
          </p:cNvSpPr>
          <p:nvPr>
            <p:ph type="title"/>
          </p:nvPr>
        </p:nvSpPr>
        <p:spPr/>
        <p:txBody>
          <a:bodyPr/>
          <a:lstStyle/>
          <a:p>
            <a:pPr eaLnBrk="1" hangingPunct="1"/>
            <a:r>
              <a:rPr lang="en-US" smtClean="0"/>
              <a:t>EPA HQ National REC Purchases</a:t>
            </a:r>
            <a:br>
              <a:rPr lang="en-US" smtClean="0"/>
            </a:br>
            <a:r>
              <a:rPr lang="en-US" smtClean="0"/>
              <a:t>2012 Purchase</a:t>
            </a:r>
          </a:p>
        </p:txBody>
      </p:sp>
      <p:sp>
        <p:nvSpPr>
          <p:cNvPr id="2062" name="Content Placeholder 2"/>
          <p:cNvSpPr>
            <a:spLocks noGrp="1"/>
          </p:cNvSpPr>
          <p:nvPr>
            <p:ph idx="1"/>
          </p:nvPr>
        </p:nvSpPr>
        <p:spPr>
          <a:xfrm>
            <a:off x="914400" y="920750"/>
            <a:ext cx="7978775" cy="2590800"/>
          </a:xfrm>
        </p:spPr>
        <p:txBody>
          <a:bodyPr/>
          <a:lstStyle/>
          <a:p>
            <a:pPr eaLnBrk="1" hangingPunct="1"/>
            <a:r>
              <a:rPr lang="en-US" smtClean="0"/>
              <a:t>Where did the RECs come from for the 2012 purchase?</a:t>
            </a:r>
          </a:p>
          <a:p>
            <a:pPr lvl="1" eaLnBrk="1" hangingPunct="1"/>
            <a:r>
              <a:rPr lang="en-US" sz="2000" smtClean="0"/>
              <a:t>100,000 RECs purchased by OSRTI through the Western Area Power Administration (WAPA) of the Department of Energy (DOE)</a:t>
            </a:r>
          </a:p>
          <a:p>
            <a:pPr lvl="1" eaLnBrk="1" hangingPunct="1"/>
            <a:r>
              <a:rPr lang="en-US" sz="2000" smtClean="0"/>
              <a:t>These RECs were applied from July 2011 – March 2013</a:t>
            </a:r>
          </a:p>
          <a:p>
            <a:pPr lvl="1" eaLnBrk="1" hangingPunct="1"/>
            <a:r>
              <a:rPr lang="en-US" sz="2000" smtClean="0"/>
              <a:t>The RECs were from </a:t>
            </a:r>
            <a:r>
              <a:rPr lang="en-US" sz="2000" b="1" u="sng" smtClean="0">
                <a:hlinkClick r:id="rId3"/>
              </a:rPr>
              <a:t>Iberdrola</a:t>
            </a:r>
            <a:r>
              <a:rPr lang="en-US" sz="2000" smtClean="0"/>
              <a:t> wind farms</a:t>
            </a:r>
          </a:p>
          <a:p>
            <a:pPr lvl="1" eaLnBrk="1" hangingPunct="1"/>
            <a:endParaRPr lang="en-US" smtClean="0"/>
          </a:p>
          <a:p>
            <a:pPr eaLnBrk="1" hangingPunct="1"/>
            <a:endParaRPr lang="en-US" smtClean="0"/>
          </a:p>
        </p:txBody>
      </p:sp>
      <p:graphicFrame>
        <p:nvGraphicFramePr>
          <p:cNvPr id="2060" name="Object 12"/>
          <p:cNvGraphicFramePr>
            <a:graphicFrameLocks noChangeAspect="1"/>
          </p:cNvGraphicFramePr>
          <p:nvPr/>
        </p:nvGraphicFramePr>
        <p:xfrm>
          <a:off x="762000" y="3429000"/>
          <a:ext cx="5819775" cy="2133600"/>
        </p:xfrm>
        <a:graphic>
          <a:graphicData uri="http://schemas.openxmlformats.org/presentationml/2006/ole">
            <p:oleObj spid="_x0000_s2060" name="Worksheet" r:id="rId4" imgW="3941199" imgH="1444888" progId="">
              <p:embed/>
            </p:oleObj>
          </a:graphicData>
        </a:graphic>
      </p:graphicFrame>
      <p:pic>
        <p:nvPicPr>
          <p:cNvPr id="2063" name="Picture 4" descr="C:\Documents and Settings\lknudsen.AA\Local Settings\Temporary Internet Files\Content.IE5\1VWSWSSR\MP900442754[1].jpg"/>
          <p:cNvPicPr>
            <a:picLocks noChangeAspect="1" noChangeArrowheads="1"/>
          </p:cNvPicPr>
          <p:nvPr/>
        </p:nvPicPr>
        <p:blipFill>
          <a:blip r:embed="rId5"/>
          <a:srcRect/>
          <a:stretch>
            <a:fillRect/>
          </a:stretch>
        </p:blipFill>
        <p:spPr bwMode="auto">
          <a:xfrm>
            <a:off x="7086600" y="3486150"/>
            <a:ext cx="1309688"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3400" y="76200"/>
            <a:ext cx="8229600" cy="914400"/>
          </a:xfrm>
          <a:prstGeom prst="rect">
            <a:avLst/>
          </a:prstGeom>
        </p:spPr>
        <p:txBody>
          <a:bodyPr anchor="ctr"/>
          <a:lstStyle/>
          <a:p>
            <a:pPr algn="ctr" fontAlgn="auto">
              <a:spcAft>
                <a:spcPts val="0"/>
              </a:spcAft>
              <a:defRPr/>
            </a:pPr>
            <a:r>
              <a:rPr lang="en-US" sz="3200" b="1" dirty="0">
                <a:solidFill>
                  <a:srgbClr val="25437F"/>
                </a:solidFill>
                <a:latin typeface="+mj-lt"/>
                <a:ea typeface="+mj-ea"/>
                <a:cs typeface="+mj-cs"/>
              </a:rPr>
              <a:t>EPA HQ National REC Purchases</a:t>
            </a:r>
          </a:p>
          <a:p>
            <a:pPr algn="ctr" fontAlgn="auto">
              <a:spcAft>
                <a:spcPts val="0"/>
              </a:spcAft>
              <a:defRPr/>
            </a:pPr>
            <a:r>
              <a:rPr lang="en-US" sz="3200" b="1" i="1" dirty="0">
                <a:solidFill>
                  <a:srgbClr val="25437F"/>
                </a:solidFill>
                <a:latin typeface="+mj-lt"/>
                <a:ea typeface="+mj-ea"/>
                <a:cs typeface="+mj-cs"/>
              </a:rPr>
              <a:t>2013 Purchase</a:t>
            </a:r>
            <a:endParaRPr lang="en-US" sz="3200" b="1" i="1" dirty="0">
              <a:solidFill>
                <a:srgbClr val="25437F"/>
              </a:solidFill>
              <a:latin typeface="+mj-lt"/>
              <a:ea typeface="+mj-ea"/>
              <a:cs typeface="+mj-cs"/>
            </a:endParaRPr>
          </a:p>
        </p:txBody>
      </p:sp>
      <p:sp>
        <p:nvSpPr>
          <p:cNvPr id="7" name="Content Placeholder 2"/>
          <p:cNvSpPr>
            <a:spLocks noGrp="1"/>
          </p:cNvSpPr>
          <p:nvPr>
            <p:ph idx="1"/>
          </p:nvPr>
        </p:nvSpPr>
        <p:spPr>
          <a:xfrm>
            <a:off x="838200" y="914400"/>
            <a:ext cx="8382000" cy="5334000"/>
          </a:xfrm>
        </p:spPr>
        <p:txBody>
          <a:bodyPr>
            <a:normAutofit fontScale="32500" lnSpcReduction="20000"/>
          </a:bodyPr>
          <a:lstStyle/>
          <a:p>
            <a:pPr lvl="2" eaLnBrk="1" hangingPunct="1">
              <a:buFontTx/>
              <a:buNone/>
              <a:defRPr/>
            </a:pPr>
            <a:endParaRPr lang="en-US" dirty="0" smtClean="0"/>
          </a:p>
          <a:p>
            <a:pPr eaLnBrk="1" hangingPunct="1">
              <a:defRPr/>
            </a:pPr>
            <a:r>
              <a:rPr lang="en-US" sz="8600" b="1" dirty="0" smtClean="0"/>
              <a:t>Where did the RECs come from for the 2013 purchase?</a:t>
            </a:r>
          </a:p>
          <a:p>
            <a:pPr lvl="1" eaLnBrk="1" hangingPunct="1">
              <a:defRPr/>
            </a:pPr>
            <a:r>
              <a:rPr lang="en-US" sz="8000" dirty="0" smtClean="0"/>
              <a:t>40,000 RECs purchased by OSRTI through the Defense Logistics Agency</a:t>
            </a:r>
          </a:p>
          <a:p>
            <a:pPr lvl="1" eaLnBrk="1" hangingPunct="1">
              <a:defRPr/>
            </a:pPr>
            <a:r>
              <a:rPr lang="en-US" sz="8000" dirty="0" smtClean="0"/>
              <a:t>These RECs will be applied from March 2013 – December 2013</a:t>
            </a:r>
          </a:p>
          <a:p>
            <a:pPr lvl="1" eaLnBrk="1" hangingPunct="1">
              <a:defRPr/>
            </a:pPr>
            <a:r>
              <a:rPr lang="en-US" sz="8000" dirty="0" smtClean="0"/>
              <a:t>RECs are provided by </a:t>
            </a:r>
            <a:r>
              <a:rPr lang="en-US" sz="8000" dirty="0" smtClean="0">
                <a:hlinkClick r:id="rId2"/>
              </a:rPr>
              <a:t>3Degrees</a:t>
            </a:r>
            <a:endParaRPr lang="en-US" sz="8000" dirty="0" smtClean="0"/>
          </a:p>
          <a:p>
            <a:pPr lvl="1" eaLnBrk="1" hangingPunct="1">
              <a:defRPr/>
            </a:pPr>
            <a:r>
              <a:rPr lang="en-US" sz="8000" dirty="0" smtClean="0"/>
              <a:t>We will not know the exact sources of the RECs until they are delivered to us, however the general breakdown of the RECs are as follows:</a:t>
            </a:r>
          </a:p>
          <a:p>
            <a:pPr lvl="2" eaLnBrk="1" hangingPunct="1">
              <a:defRPr/>
            </a:pPr>
            <a:r>
              <a:rPr lang="en-US" sz="7600" dirty="0" smtClean="0"/>
              <a:t>20,000 RECs from </a:t>
            </a:r>
            <a:r>
              <a:rPr lang="en-US" sz="7600" b="1" dirty="0" smtClean="0"/>
              <a:t>wind power</a:t>
            </a:r>
          </a:p>
          <a:p>
            <a:pPr lvl="2" eaLnBrk="1" hangingPunct="1">
              <a:defRPr/>
            </a:pPr>
            <a:r>
              <a:rPr lang="en-US" sz="7600" dirty="0" smtClean="0"/>
              <a:t>10,000 RECs from </a:t>
            </a:r>
            <a:r>
              <a:rPr lang="en-US" sz="7600" b="1" dirty="0" smtClean="0"/>
              <a:t>biomass</a:t>
            </a:r>
          </a:p>
          <a:p>
            <a:pPr lvl="2" eaLnBrk="1" hangingPunct="1">
              <a:defRPr/>
            </a:pPr>
            <a:r>
              <a:rPr lang="en-US" sz="7600" dirty="0" smtClean="0"/>
              <a:t>10,000 RECs from </a:t>
            </a:r>
            <a:r>
              <a:rPr lang="en-US" sz="7600" b="1" dirty="0" smtClean="0"/>
              <a:t>landfill gas</a:t>
            </a:r>
            <a:endParaRPr lang="en-US" sz="6400" dirty="0" smtClean="0"/>
          </a:p>
          <a:p>
            <a:pPr lvl="1" eaLnBrk="1" hangingPunct="1">
              <a:buFont typeface="Wingdings" pitchFamily="2" charset="2"/>
              <a:buNone/>
              <a:defRPr/>
            </a:pPr>
            <a:endParaRPr lang="en-US" dirty="0" smtClean="0"/>
          </a:p>
          <a:p>
            <a:pPr eaLnBrk="1" hangingPunct="1">
              <a:defRPr/>
            </a:pPr>
            <a:endParaRPr lang="en-US" sz="9800" b="1" dirty="0" smtClean="0"/>
          </a:p>
          <a:p>
            <a:pPr eaLnBrk="1" hangingPunct="1">
              <a:defRPr/>
            </a:pPr>
            <a:endParaRPr lang="en-US" sz="9800" b="1" dirty="0" smtClean="0"/>
          </a:p>
          <a:p>
            <a:pPr eaLnBrk="1" hangingPunct="1">
              <a:defRPr/>
            </a:pPr>
            <a:endParaRPr lang="en-US" sz="9800" b="1" dirty="0" smtClean="0"/>
          </a:p>
          <a:p>
            <a:pPr eaLnBrk="1" hangingPunct="1">
              <a:defRPr/>
            </a:pPr>
            <a:endParaRPr lang="en-US" sz="9800" b="1" dirty="0" smtClean="0"/>
          </a:p>
          <a:p>
            <a:pPr eaLnBrk="1" hangingPunct="1">
              <a:defRPr/>
            </a:pPr>
            <a:endParaRPr lang="en-US" sz="98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solidFill>
                  <a:srgbClr val="25437F"/>
                </a:solidFill>
              </a:rPr>
              <a:t>EPA HQ National REC Purchase</a:t>
            </a:r>
            <a:r>
              <a:rPr lang="en-US" i="1" dirty="0" smtClean="0">
                <a:solidFill>
                  <a:srgbClr val="25437F"/>
                </a:solidFill>
              </a:rPr>
              <a:t/>
            </a:r>
            <a:br>
              <a:rPr lang="en-US" i="1" dirty="0" smtClean="0">
                <a:solidFill>
                  <a:srgbClr val="25437F"/>
                </a:solidFill>
              </a:rPr>
            </a:br>
            <a:r>
              <a:rPr lang="en-US" sz="2700" i="1" dirty="0" smtClean="0">
                <a:solidFill>
                  <a:srgbClr val="25437F"/>
                </a:solidFill>
              </a:rPr>
              <a:t>Communication Materials Prepared for the 2012 Purchase</a:t>
            </a:r>
            <a:endParaRPr lang="en-US" sz="2700" dirty="0">
              <a:solidFill>
                <a:srgbClr val="25437F"/>
              </a:solidFill>
            </a:endParaRPr>
          </a:p>
        </p:txBody>
      </p:sp>
      <p:sp>
        <p:nvSpPr>
          <p:cNvPr id="45058" name="Content Placeholder 2"/>
          <p:cNvSpPr>
            <a:spLocks noGrp="1"/>
          </p:cNvSpPr>
          <p:nvPr>
            <p:ph idx="1"/>
          </p:nvPr>
        </p:nvSpPr>
        <p:spPr>
          <a:xfrm>
            <a:off x="1066800" y="1295400"/>
            <a:ext cx="7848600" cy="5065713"/>
          </a:xfrm>
        </p:spPr>
        <p:txBody>
          <a:bodyPr/>
          <a:lstStyle/>
          <a:p>
            <a:pPr eaLnBrk="1" hangingPunct="1"/>
            <a:r>
              <a:rPr lang="en-US" b="1" smtClean="0"/>
              <a:t>EPA Internet site for the public</a:t>
            </a:r>
          </a:p>
          <a:p>
            <a:pPr lvl="1" eaLnBrk="1" hangingPunct="1"/>
            <a:r>
              <a:rPr lang="en-US" smtClean="0">
                <a:hlinkClick r:id="rId3"/>
              </a:rPr>
              <a:t>www.epa.gov/superfund/renewableenergy</a:t>
            </a:r>
            <a:r>
              <a:rPr lang="en-US" smtClean="0"/>
              <a:t> </a:t>
            </a:r>
          </a:p>
          <a:p>
            <a:pPr eaLnBrk="1" hangingPunct="1"/>
            <a:r>
              <a:rPr lang="en-US" b="1" smtClean="0"/>
              <a:t>EPA </a:t>
            </a:r>
            <a:r>
              <a:rPr lang="en-US" b="1" smtClean="0">
                <a:hlinkClick r:id="rId4"/>
              </a:rPr>
              <a:t>REC FAQ Sheet</a:t>
            </a:r>
            <a:endParaRPr lang="en-US" b="1" smtClean="0"/>
          </a:p>
          <a:p>
            <a:pPr eaLnBrk="1" hangingPunct="1"/>
            <a:r>
              <a:rPr lang="en-US" b="1" smtClean="0"/>
              <a:t>EPA </a:t>
            </a:r>
            <a:r>
              <a:rPr lang="en-US" b="1" smtClean="0">
                <a:hlinkClick r:id="rId5"/>
              </a:rPr>
              <a:t>It’s Our Environment Blog </a:t>
            </a:r>
            <a:r>
              <a:rPr lang="en-US" sz="2400" b="1" i="1" smtClean="0"/>
              <a:t>(published June 26</a:t>
            </a:r>
            <a:r>
              <a:rPr lang="en-US" sz="2400" b="1" i="1" baseline="30000" smtClean="0"/>
              <a:t>th,</a:t>
            </a:r>
            <a:r>
              <a:rPr lang="en-US" sz="2400" b="1" i="1" smtClean="0"/>
              <a:t> 2012)</a:t>
            </a:r>
            <a:endParaRPr lang="en-US" b="1" smtClean="0"/>
          </a:p>
          <a:p>
            <a:pPr eaLnBrk="1" hangingPunct="1"/>
            <a:r>
              <a:rPr lang="en-US" b="1" smtClean="0"/>
              <a:t>Facebook &amp; Twitter Posts</a:t>
            </a:r>
            <a:r>
              <a:rPr lang="en-US" b="1" i="1" smtClean="0"/>
              <a:t> </a:t>
            </a:r>
            <a:r>
              <a:rPr lang="en-US" sz="2400" b="1" i="1" smtClean="0"/>
              <a:t>(published June 26</a:t>
            </a:r>
            <a:r>
              <a:rPr lang="en-US" sz="2400" b="1" i="1" baseline="30000" smtClean="0"/>
              <a:t>th</a:t>
            </a:r>
            <a:r>
              <a:rPr lang="en-US" sz="2400" b="1" i="1" smtClean="0"/>
              <a:t>, 2012)</a:t>
            </a:r>
            <a:endParaRPr lang="en-US" b="1" smtClean="0"/>
          </a:p>
          <a:p>
            <a:pPr eaLnBrk="1" hangingPunct="1"/>
            <a:r>
              <a:rPr lang="en-US" b="1" smtClean="0"/>
              <a:t>Webinars to EPA Staff, States, and Other Interested Parties!</a:t>
            </a:r>
          </a:p>
          <a:p>
            <a:pPr eaLnBrk="1" hangingPunct="1"/>
            <a:endParaRPr lang="en-US" b="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2971800"/>
          </a:xfrm>
        </p:spPr>
        <p:txBody>
          <a:bodyPr>
            <a:normAutofit fontScale="90000"/>
          </a:bodyPr>
          <a:lstStyle/>
          <a:p>
            <a:pPr eaLnBrk="1" hangingPunct="1">
              <a:defRPr/>
            </a:pPr>
            <a:r>
              <a:rPr lang="en-US" sz="6700" dirty="0" smtClean="0">
                <a:solidFill>
                  <a:srgbClr val="25437F"/>
                </a:solidFill>
              </a:rPr>
              <a:t>Questions?</a:t>
            </a:r>
            <a:r>
              <a:rPr lang="en-US" dirty="0" smtClean="0">
                <a:solidFill>
                  <a:srgbClr val="25437F"/>
                </a:solidFill>
              </a:rPr>
              <a:t/>
            </a:r>
            <a:br>
              <a:rPr lang="en-US" dirty="0" smtClean="0">
                <a:solidFill>
                  <a:srgbClr val="25437F"/>
                </a:solidFill>
              </a:rPr>
            </a:br>
            <a:r>
              <a:rPr lang="en-US" dirty="0" smtClean="0">
                <a:solidFill>
                  <a:srgbClr val="25437F"/>
                </a:solidFill>
              </a:rPr>
              <a:t/>
            </a:r>
            <a:br>
              <a:rPr lang="en-US" dirty="0" smtClean="0">
                <a:solidFill>
                  <a:srgbClr val="25437F"/>
                </a:solidFill>
              </a:rPr>
            </a:br>
            <a:r>
              <a:rPr lang="en-US" sz="3600" dirty="0" smtClean="0">
                <a:solidFill>
                  <a:srgbClr val="25437F"/>
                </a:solidFill>
              </a:rPr>
              <a:t>Laura Knudsen:  </a:t>
            </a:r>
            <a:r>
              <a:rPr lang="en-US" sz="3600" dirty="0" smtClean="0">
                <a:solidFill>
                  <a:srgbClr val="25437F"/>
                </a:solidFill>
                <a:hlinkClick r:id="rId2"/>
              </a:rPr>
              <a:t>knudsen.laura@epa.gov</a:t>
            </a:r>
            <a:r>
              <a:rPr lang="en-US" sz="3600" dirty="0" smtClean="0">
                <a:solidFill>
                  <a:srgbClr val="25437F"/>
                </a:solidFill>
              </a:rPr>
              <a:t> </a:t>
            </a:r>
            <a:br>
              <a:rPr lang="en-US" sz="3600" dirty="0" smtClean="0">
                <a:solidFill>
                  <a:srgbClr val="25437F"/>
                </a:solidFill>
              </a:rPr>
            </a:br>
            <a:r>
              <a:rPr lang="en-US" sz="3600" dirty="0" smtClean="0">
                <a:solidFill>
                  <a:srgbClr val="25437F"/>
                </a:solidFill>
              </a:rPr>
              <a:t>Stephanie Vaughn:  </a:t>
            </a:r>
            <a:r>
              <a:rPr lang="en-US" sz="3600" dirty="0" smtClean="0">
                <a:solidFill>
                  <a:srgbClr val="25437F"/>
                </a:solidFill>
                <a:hlinkClick r:id="rId3"/>
              </a:rPr>
              <a:t>vaughn.stephanie@epa.gov</a:t>
            </a:r>
            <a:r>
              <a:rPr lang="en-US" sz="3600" dirty="0" smtClean="0">
                <a:solidFill>
                  <a:srgbClr val="25437F"/>
                </a:solidFill>
              </a:rPr>
              <a:t> </a:t>
            </a:r>
            <a:endParaRPr lang="en-US" sz="3600" dirty="0">
              <a:solidFill>
                <a:srgbClr val="25437F"/>
              </a:solidFill>
            </a:endParaRPr>
          </a:p>
        </p:txBody>
      </p:sp>
      <p:pic>
        <p:nvPicPr>
          <p:cNvPr id="47106" name="Picture 2" descr="C:\Documents and Settings\TEMP.AA.000\Local Settings\Temporary Internet Files\Content.IE5\RX42WFFQ\MC900441902[1].wmf"/>
          <p:cNvPicPr>
            <a:picLocks noChangeAspect="1" noChangeArrowheads="1"/>
          </p:cNvPicPr>
          <p:nvPr/>
        </p:nvPicPr>
        <p:blipFill>
          <a:blip r:embed="rId4"/>
          <a:srcRect/>
          <a:stretch>
            <a:fillRect/>
          </a:stretch>
        </p:blipFill>
        <p:spPr bwMode="auto">
          <a:xfrm>
            <a:off x="4343400" y="3505200"/>
            <a:ext cx="1520825" cy="179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ctrTitle"/>
          </p:nvPr>
        </p:nvSpPr>
        <p:spPr>
          <a:xfrm>
            <a:off x="3548063" y="3711575"/>
            <a:ext cx="5672137" cy="1470025"/>
          </a:xfrm>
        </p:spPr>
        <p:txBody>
          <a:bodyPr/>
          <a:lstStyle/>
          <a:p>
            <a:pPr eaLnBrk="1" hangingPunct="1"/>
            <a:r>
              <a:rPr lang="en-US" sz="3600" smtClean="0"/>
              <a:t>How Solar Panels Saved Our Backs During The Joplin Tornado Response</a:t>
            </a:r>
          </a:p>
        </p:txBody>
      </p:sp>
      <p:sp>
        <p:nvSpPr>
          <p:cNvPr id="48130" name="Rectangle 3"/>
          <p:cNvSpPr>
            <a:spLocks noGrp="1" noChangeArrowheads="1"/>
          </p:cNvSpPr>
          <p:nvPr>
            <p:ph type="subTitle" idx="1"/>
          </p:nvPr>
        </p:nvSpPr>
        <p:spPr>
          <a:xfrm>
            <a:off x="-1371600" y="-2057400"/>
            <a:ext cx="6672263" cy="990600"/>
          </a:xfrm>
        </p:spPr>
        <p:txBody>
          <a:bodyPr/>
          <a:lstStyle/>
          <a:p>
            <a:pPr eaLnBrk="1" hangingPunct="1"/>
            <a:endParaRPr lang="en-US" smtClean="0"/>
          </a:p>
        </p:txBody>
      </p:sp>
      <p:pic>
        <p:nvPicPr>
          <p:cNvPr id="48131" name="Picture 11" descr="EPA Em. Resp..gif"/>
          <p:cNvPicPr>
            <a:picLocks noChangeAspect="1"/>
          </p:cNvPicPr>
          <p:nvPr/>
        </p:nvPicPr>
        <p:blipFill>
          <a:blip r:embed="rId2"/>
          <a:srcRect/>
          <a:stretch>
            <a:fillRect/>
          </a:stretch>
        </p:blipFill>
        <p:spPr bwMode="auto">
          <a:xfrm>
            <a:off x="8321675" y="5715000"/>
            <a:ext cx="644525" cy="631825"/>
          </a:xfrm>
          <a:prstGeom prst="rect">
            <a:avLst/>
          </a:prstGeom>
          <a:noFill/>
          <a:ln w="9525">
            <a:noFill/>
            <a:miter lim="800000"/>
            <a:headEnd/>
            <a:tailEnd/>
          </a:ln>
        </p:spPr>
      </p:pic>
      <p:sp>
        <p:nvSpPr>
          <p:cNvPr id="48132" name="TextBox 4"/>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0BF0FBF5-F85B-4BF4-BE9B-9749179D3AD4}" type="slidenum">
              <a:rPr lang="en-US"/>
              <a:pPr/>
              <a:t>25</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smtClean="0"/>
              <a:t>Joplin Tornado Facts</a:t>
            </a:r>
          </a:p>
        </p:txBody>
      </p:sp>
      <p:sp>
        <p:nvSpPr>
          <p:cNvPr id="4099" name="Rectangle 3"/>
          <p:cNvSpPr>
            <a:spLocks noGrp="1" noChangeArrowheads="1"/>
          </p:cNvSpPr>
          <p:nvPr>
            <p:ph type="body" idx="1"/>
          </p:nvPr>
        </p:nvSpPr>
        <p:spPr>
          <a:xfrm>
            <a:off x="1066800" y="1371600"/>
            <a:ext cx="7978775" cy="4191000"/>
          </a:xfrm>
        </p:spPr>
        <p:txBody>
          <a:bodyPr/>
          <a:lstStyle/>
          <a:p>
            <a:pPr marL="342900" indent="-342900" eaLnBrk="1" fontAlgn="auto" hangingPunct="1">
              <a:lnSpc>
                <a:spcPct val="100000"/>
              </a:lnSpc>
              <a:spcBef>
                <a:spcPct val="20000"/>
              </a:spcBef>
              <a:spcAft>
                <a:spcPts val="0"/>
              </a:spcAft>
              <a:buClrTx/>
              <a:buFont typeface="Arial" pitchFamily="34" charset="0"/>
              <a:buChar char="•"/>
              <a:defRPr/>
            </a:pPr>
            <a:r>
              <a:rPr lang="en-US" kern="1200" dirty="0" smtClean="0"/>
              <a:t>Occurred on May 22, 2011, 1741 local time</a:t>
            </a:r>
          </a:p>
          <a:p>
            <a:pPr marL="342900" indent="-342900" eaLnBrk="1" fontAlgn="auto" hangingPunct="1">
              <a:lnSpc>
                <a:spcPct val="100000"/>
              </a:lnSpc>
              <a:spcBef>
                <a:spcPct val="20000"/>
              </a:spcBef>
              <a:spcAft>
                <a:spcPts val="0"/>
              </a:spcAft>
              <a:buClrTx/>
              <a:buFont typeface="Arial" pitchFamily="34" charset="0"/>
              <a:buChar char="•"/>
              <a:defRPr/>
            </a:pPr>
            <a:r>
              <a:rPr lang="en-US" kern="1200" dirty="0" smtClean="0"/>
              <a:t>EF-5 (estimated winds over 200 mph)</a:t>
            </a:r>
          </a:p>
          <a:p>
            <a:pPr marL="342900" indent="-342900" eaLnBrk="1" fontAlgn="auto" hangingPunct="1">
              <a:lnSpc>
                <a:spcPct val="100000"/>
              </a:lnSpc>
              <a:spcBef>
                <a:spcPct val="20000"/>
              </a:spcBef>
              <a:spcAft>
                <a:spcPts val="0"/>
              </a:spcAft>
              <a:buClrTx/>
              <a:buFont typeface="Arial" pitchFamily="34" charset="0"/>
              <a:buChar char="•"/>
              <a:defRPr/>
            </a:pPr>
            <a:r>
              <a:rPr lang="en-US" kern="1200" dirty="0" smtClean="0"/>
              <a:t>Damaged an area spanning a distance nearly seven miles long and up to a mile wide in some areas</a:t>
            </a:r>
          </a:p>
          <a:p>
            <a:pPr marL="342900" indent="-342900" eaLnBrk="1" fontAlgn="auto" hangingPunct="1">
              <a:lnSpc>
                <a:spcPct val="100000"/>
              </a:lnSpc>
              <a:spcBef>
                <a:spcPct val="20000"/>
              </a:spcBef>
              <a:spcAft>
                <a:spcPts val="0"/>
              </a:spcAft>
              <a:buClrTx/>
              <a:buFont typeface="Arial" pitchFamily="34" charset="0"/>
              <a:buChar char="•"/>
              <a:defRPr/>
            </a:pPr>
            <a:r>
              <a:rPr lang="en-US" kern="1200" dirty="0" smtClean="0"/>
              <a:t>161people killed</a:t>
            </a:r>
          </a:p>
          <a:p>
            <a:pPr marL="342900" indent="-342900" eaLnBrk="1" fontAlgn="auto" hangingPunct="1">
              <a:lnSpc>
                <a:spcPct val="100000"/>
              </a:lnSpc>
              <a:spcBef>
                <a:spcPct val="20000"/>
              </a:spcBef>
              <a:spcAft>
                <a:spcPts val="0"/>
              </a:spcAft>
              <a:buClrTx/>
              <a:buFont typeface="Arial" pitchFamily="34" charset="0"/>
              <a:buChar char="•"/>
              <a:defRPr/>
            </a:pPr>
            <a:r>
              <a:rPr lang="en-US" kern="1200" dirty="0" smtClean="0"/>
              <a:t>Damaged or destroyed nearly 8,000 structures</a:t>
            </a:r>
          </a:p>
          <a:p>
            <a:pPr eaLnBrk="1" hangingPunct="1">
              <a:defRPr/>
            </a:pPr>
            <a:endParaRPr lang="en-US" dirty="0"/>
          </a:p>
        </p:txBody>
      </p:sp>
      <p:pic>
        <p:nvPicPr>
          <p:cNvPr id="49155" name="Picture 11" descr="EPA Em. Resp..gif"/>
          <p:cNvPicPr>
            <a:picLocks noChangeAspect="1"/>
          </p:cNvPicPr>
          <p:nvPr/>
        </p:nvPicPr>
        <p:blipFill>
          <a:blip r:embed="rId2"/>
          <a:srcRect/>
          <a:stretch>
            <a:fillRect/>
          </a:stretch>
        </p:blipFill>
        <p:spPr bwMode="auto">
          <a:xfrm>
            <a:off x="8343900" y="5721350"/>
            <a:ext cx="646113" cy="63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Content Placeholder 2" descr="joplinsv.jpg"/>
          <p:cNvPicPr>
            <a:picLocks noGrp="1" noChangeAspect="1"/>
          </p:cNvPicPr>
          <p:nvPr>
            <p:ph idx="1"/>
          </p:nvPr>
        </p:nvPicPr>
        <p:blipFill>
          <a:blip r:embed="rId2"/>
          <a:srcRect/>
          <a:stretch>
            <a:fillRect/>
          </a:stretch>
        </p:blipFill>
        <p:spPr>
          <a:xfrm>
            <a:off x="1905000" y="0"/>
            <a:ext cx="6629400" cy="5257800"/>
          </a:xfrm>
        </p:spPr>
      </p:pic>
      <p:sp>
        <p:nvSpPr>
          <p:cNvPr id="50178" name="TextBox 2"/>
          <p:cNvSpPr txBox="1">
            <a:spLocks noChangeArrowheads="1"/>
          </p:cNvSpPr>
          <p:nvPr/>
        </p:nvSpPr>
        <p:spPr bwMode="auto">
          <a:xfrm>
            <a:off x="3200400" y="5257800"/>
            <a:ext cx="3352800" cy="369888"/>
          </a:xfrm>
          <a:prstGeom prst="rect">
            <a:avLst/>
          </a:prstGeom>
          <a:noFill/>
          <a:ln w="9525">
            <a:noFill/>
            <a:miter lim="800000"/>
            <a:headEnd/>
            <a:tailEnd/>
          </a:ln>
        </p:spPr>
        <p:txBody>
          <a:bodyPr>
            <a:spAutoFit/>
          </a:bodyPr>
          <a:lstStyle/>
          <a:p>
            <a:pPr algn="ctr"/>
            <a:r>
              <a:rPr lang="en-US" b="1"/>
              <a:t>Before and After</a:t>
            </a:r>
          </a:p>
        </p:txBody>
      </p:sp>
      <p:pic>
        <p:nvPicPr>
          <p:cNvPr id="50179" name="Picture 11" descr="EPA Em. Resp..gif"/>
          <p:cNvPicPr>
            <a:picLocks noChangeAspect="1"/>
          </p:cNvPicPr>
          <p:nvPr/>
        </p:nvPicPr>
        <p:blipFill>
          <a:blip r:embed="rId3"/>
          <a:srcRect/>
          <a:stretch>
            <a:fillRect/>
          </a:stretch>
        </p:blipFill>
        <p:spPr bwMode="auto">
          <a:xfrm>
            <a:off x="8332788" y="5716588"/>
            <a:ext cx="646112" cy="63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514600"/>
            <a:ext cx="7772400" cy="1362075"/>
          </a:xfrm>
        </p:spPr>
        <p:txBody>
          <a:bodyPr/>
          <a:lstStyle/>
          <a:p>
            <a:pPr eaLnBrk="1" hangingPunct="1">
              <a:defRPr/>
            </a:pPr>
            <a:r>
              <a:rPr lang="en-US" dirty="0" err="1" smtClean="0"/>
              <a:t>nsert</a:t>
            </a:r>
            <a:r>
              <a:rPr lang="en-US" dirty="0" smtClean="0"/>
              <a:t> Section Title</a:t>
            </a:r>
            <a:endParaRPr lang="en-US" dirty="0"/>
          </a:p>
        </p:txBody>
      </p:sp>
      <p:sp>
        <p:nvSpPr>
          <p:cNvPr id="51202" name="Text Placeholder 5"/>
          <p:cNvSpPr>
            <a:spLocks noGrp="1"/>
          </p:cNvSpPr>
          <p:nvPr>
            <p:ph type="body" idx="1"/>
          </p:nvPr>
        </p:nvSpPr>
        <p:spPr>
          <a:xfrm>
            <a:off x="1371600" y="-2667000"/>
            <a:ext cx="7772400" cy="1500187"/>
          </a:xfrm>
        </p:spPr>
        <p:txBody>
          <a:bodyPr/>
          <a:lstStyle/>
          <a:p>
            <a:pPr eaLnBrk="1" hangingPunct="1"/>
            <a:endParaRPr lang="en-US" smtClean="0"/>
          </a:p>
        </p:txBody>
      </p:sp>
      <p:pic>
        <p:nvPicPr>
          <p:cNvPr id="51203" name="Content Placeholder 2" descr="Figure_13_Destruction_Path.jpg"/>
          <p:cNvPicPr>
            <a:picLocks noGrp="1" noChangeAspect="1"/>
          </p:cNvPicPr>
          <p:nvPr>
            <p:ph idx="4294967295"/>
          </p:nvPr>
        </p:nvPicPr>
        <p:blipFill>
          <a:blip r:embed="rId2"/>
          <a:srcRect/>
          <a:stretch>
            <a:fillRect/>
          </a:stretch>
        </p:blipFill>
        <p:spPr>
          <a:xfrm>
            <a:off x="1066800" y="0"/>
            <a:ext cx="8077200" cy="5334000"/>
          </a:xfrm>
        </p:spPr>
      </p:pic>
      <p:sp>
        <p:nvSpPr>
          <p:cNvPr id="51204" name="TextBox 4"/>
          <p:cNvSpPr txBox="1">
            <a:spLocks noChangeArrowheads="1"/>
          </p:cNvSpPr>
          <p:nvPr/>
        </p:nvSpPr>
        <p:spPr bwMode="auto">
          <a:xfrm>
            <a:off x="2590800" y="5257800"/>
            <a:ext cx="4876800" cy="369888"/>
          </a:xfrm>
          <a:prstGeom prst="rect">
            <a:avLst/>
          </a:prstGeom>
          <a:noFill/>
          <a:ln w="9525">
            <a:noFill/>
            <a:miter lim="800000"/>
            <a:headEnd/>
            <a:tailEnd/>
          </a:ln>
        </p:spPr>
        <p:txBody>
          <a:bodyPr>
            <a:spAutoFit/>
          </a:bodyPr>
          <a:lstStyle/>
          <a:p>
            <a:pPr algn="ctr"/>
            <a:r>
              <a:rPr lang="en-US" b="1"/>
              <a:t>Ariel Photo of Tornado Path</a:t>
            </a:r>
          </a:p>
        </p:txBody>
      </p:sp>
      <p:pic>
        <p:nvPicPr>
          <p:cNvPr id="51205" name="Picture 11" descr="EPA Em. Resp..gif"/>
          <p:cNvPicPr>
            <a:picLocks noChangeAspect="1"/>
          </p:cNvPicPr>
          <p:nvPr/>
        </p:nvPicPr>
        <p:blipFill>
          <a:blip r:embed="rId3"/>
          <a:srcRect/>
          <a:stretch>
            <a:fillRect/>
          </a:stretch>
        </p:blipFill>
        <p:spPr bwMode="auto">
          <a:xfrm>
            <a:off x="8321675" y="5735638"/>
            <a:ext cx="644525" cy="631825"/>
          </a:xfrm>
          <a:prstGeom prst="rect">
            <a:avLst/>
          </a:prstGeom>
          <a:noFill/>
          <a:ln w="9525">
            <a:noFill/>
            <a:miter lim="800000"/>
            <a:headEnd/>
            <a:tailEnd/>
          </a:ln>
        </p:spPr>
      </p:pic>
      <p:sp>
        <p:nvSpPr>
          <p:cNvPr id="51206" name="TextBox 7"/>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AB5FE40E-7B70-4D47-BFC8-83A8AA28407C}" type="slidenum">
              <a:rPr lang="en-US"/>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pPr eaLnBrk="1" hangingPunct="1"/>
            <a:r>
              <a:rPr lang="en-US">
                <a:latin typeface="Arial Black" pitchFamily="34" charset="0"/>
              </a:rPr>
              <a:t>Housekeeping</a:t>
            </a:r>
          </a:p>
        </p:txBody>
      </p:sp>
      <p:sp>
        <p:nvSpPr>
          <p:cNvPr id="117763" name="Rectangle 3"/>
          <p:cNvSpPr>
            <a:spLocks noGrp="1" noChangeArrowheads="1"/>
          </p:cNvSpPr>
          <p:nvPr>
            <p:ph type="body" idx="4294967295"/>
          </p:nvPr>
        </p:nvSpPr>
        <p:spPr>
          <a:xfrm>
            <a:off x="457200" y="1600200"/>
            <a:ext cx="8369300" cy="4525963"/>
          </a:xfrm>
        </p:spPr>
        <p:txBody>
          <a:bodyPr/>
          <a:lstStyle/>
          <a:p>
            <a:pPr eaLnBrk="1" hangingPunct="1">
              <a:lnSpc>
                <a:spcPct val="80000"/>
              </a:lnSpc>
            </a:pPr>
            <a:r>
              <a:rPr lang="en-US" sz="2000"/>
              <a:t>Entire broadcast offered live via Adobe Connect</a:t>
            </a:r>
          </a:p>
          <a:p>
            <a:pPr lvl="1" eaLnBrk="1" hangingPunct="1">
              <a:lnSpc>
                <a:spcPct val="80000"/>
              </a:lnSpc>
            </a:pPr>
            <a:r>
              <a:rPr lang="en-US" sz="1600"/>
              <a:t>participants can listen and watch as the presenters advance through materials live</a:t>
            </a:r>
          </a:p>
          <a:p>
            <a:pPr lvl="1" eaLnBrk="1" hangingPunct="1">
              <a:lnSpc>
                <a:spcPct val="80000"/>
              </a:lnSpc>
            </a:pPr>
            <a:r>
              <a:rPr lang="en-US" sz="1600" i="1"/>
              <a:t>Some materials may be available to download in advance, you are </a:t>
            </a:r>
            <a:r>
              <a:rPr lang="en-US" sz="1600" b="1" i="1"/>
              <a:t>recommended to participate live via the online broadcast</a:t>
            </a:r>
          </a:p>
          <a:p>
            <a:pPr eaLnBrk="1" hangingPunct="1">
              <a:lnSpc>
                <a:spcPct val="80000"/>
              </a:lnSpc>
            </a:pPr>
            <a:endParaRPr lang="en-US" sz="1800"/>
          </a:p>
          <a:p>
            <a:pPr eaLnBrk="1" hangingPunct="1">
              <a:lnSpc>
                <a:spcPct val="80000"/>
              </a:lnSpc>
            </a:pPr>
            <a:r>
              <a:rPr lang="en-US" sz="2000"/>
              <a:t>Audio is streamed online through by default</a:t>
            </a:r>
          </a:p>
          <a:p>
            <a:pPr lvl="1" eaLnBrk="1" hangingPunct="1">
              <a:lnSpc>
                <a:spcPct val="80000"/>
              </a:lnSpc>
            </a:pPr>
            <a:r>
              <a:rPr lang="en-US" sz="1600"/>
              <a:t>Use the speaker icon to control online playback</a:t>
            </a:r>
          </a:p>
          <a:p>
            <a:pPr lvl="1" eaLnBrk="1" hangingPunct="1">
              <a:lnSpc>
                <a:spcPct val="80000"/>
              </a:lnSpc>
            </a:pPr>
            <a:r>
              <a:rPr lang="en-US" sz="1600"/>
              <a:t>If on phones: all lines will be globally muted</a:t>
            </a:r>
          </a:p>
          <a:p>
            <a:pPr eaLnBrk="1" hangingPunct="1">
              <a:lnSpc>
                <a:spcPct val="80000"/>
              </a:lnSpc>
            </a:pPr>
            <a:endParaRPr lang="en-US" sz="1800"/>
          </a:p>
          <a:p>
            <a:pPr eaLnBrk="1" hangingPunct="1">
              <a:lnSpc>
                <a:spcPct val="80000"/>
              </a:lnSpc>
            </a:pPr>
            <a:r>
              <a:rPr lang="en-US" sz="2000"/>
              <a:t>Q&amp;A – use the Q&amp;A pod to privately submit comments, questions and report technical problems</a:t>
            </a:r>
            <a:endParaRPr lang="en-US" sz="2000">
              <a:solidFill>
                <a:srgbClr val="FF3300"/>
              </a:solidFill>
            </a:endParaRPr>
          </a:p>
          <a:p>
            <a:pPr eaLnBrk="1" hangingPunct="1">
              <a:lnSpc>
                <a:spcPct val="80000"/>
              </a:lnSpc>
            </a:pPr>
            <a:endParaRPr lang="en-US" sz="1800"/>
          </a:p>
          <a:p>
            <a:pPr eaLnBrk="1" hangingPunct="1">
              <a:lnSpc>
                <a:spcPct val="80000"/>
              </a:lnSpc>
            </a:pPr>
            <a:r>
              <a:rPr lang="en-US" sz="2000"/>
              <a:t>This event is being recorded and shared via email shortly after live delivery</a:t>
            </a:r>
          </a:p>
          <a:p>
            <a:pPr eaLnBrk="1" hangingPunct="1">
              <a:lnSpc>
                <a:spcPct val="80000"/>
              </a:lnSpc>
            </a:pPr>
            <a:endParaRPr lang="en-US" sz="1600"/>
          </a:p>
          <a:p>
            <a:pPr eaLnBrk="1" hangingPunct="1">
              <a:lnSpc>
                <a:spcPct val="80000"/>
              </a:lnSpc>
            </a:pPr>
            <a:r>
              <a:rPr lang="en-US" sz="2000"/>
              <a:t>Archives accessed for free </a:t>
            </a:r>
            <a:r>
              <a:rPr lang="en-US" sz="2000" b="1">
                <a:hlinkClick r:id="rId3"/>
              </a:rPr>
              <a:t>http://cluin.org/live/archive/</a:t>
            </a:r>
            <a:endParaRPr lang="en-US" sz="2000" b="1"/>
          </a:p>
        </p:txBody>
      </p:sp>
      <p:pic>
        <p:nvPicPr>
          <p:cNvPr id="117764" name="Picture 18"/>
          <p:cNvPicPr>
            <a:picLocks noChangeAspect="1" noChangeArrowheads="1"/>
          </p:cNvPicPr>
          <p:nvPr/>
        </p:nvPicPr>
        <p:blipFill>
          <a:blip r:embed="rId4"/>
          <a:srcRect/>
          <a:stretch>
            <a:fillRect/>
          </a:stretch>
        </p:blipFill>
        <p:spPr bwMode="auto">
          <a:xfrm>
            <a:off x="8051800" y="2974975"/>
            <a:ext cx="714375" cy="390525"/>
          </a:xfrm>
          <a:prstGeom prst="rect">
            <a:avLst/>
          </a:prstGeom>
          <a:noFill/>
          <a:ln w="9525">
            <a:noFill/>
            <a:miter lim="800000"/>
            <a:headEnd/>
            <a:tailEnd/>
          </a:ln>
        </p:spPr>
      </p:pic>
      <p:sp>
        <p:nvSpPr>
          <p:cNvPr id="117765" name="Slide Number Placeholder 5"/>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E42E49D5-6888-4256-A1BE-1550E265E890}" type="slidenum">
              <a:rPr lang="en-US" sz="1400" b="1">
                <a:cs typeface="Arial" charset="0"/>
              </a:rPr>
              <a:pPr algn="r"/>
              <a:t>2</a:t>
            </a:fld>
            <a:endParaRPr lang="en-US" sz="1400" b="1">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381000"/>
            <a:ext cx="7772400" cy="5848350"/>
          </a:xfrm>
          <a:prstGeom prst="rect">
            <a:avLst/>
          </a:prstGeom>
          <a:noFill/>
        </p:spPr>
        <p:txBody>
          <a:bodyPr>
            <a:spAutoFit/>
          </a:bodyPr>
          <a:lstStyle/>
          <a:p>
            <a:pPr algn="ctr">
              <a:defRPr/>
            </a:pPr>
            <a:r>
              <a:rPr lang="en-US" sz="5400" b="1" dirty="0"/>
              <a:t>   </a:t>
            </a:r>
            <a:r>
              <a:rPr lang="en-US" sz="3200" b="1" dirty="0">
                <a:solidFill>
                  <a:srgbClr val="25437F"/>
                </a:solidFill>
              </a:rPr>
              <a:t>Mission Assignments</a:t>
            </a:r>
          </a:p>
          <a:p>
            <a:pPr algn="ctr">
              <a:defRPr/>
            </a:pPr>
            <a:endParaRPr lang="en-US" b="1" dirty="0"/>
          </a:p>
          <a:p>
            <a:pPr>
              <a:defRPr/>
            </a:pPr>
            <a:endParaRPr lang="en-US" b="1" dirty="0"/>
          </a:p>
          <a:p>
            <a:pPr marL="1371600" lvl="2" indent="-457200">
              <a:buFont typeface="Arial" pitchFamily="34" charset="0"/>
              <a:buChar char="•"/>
              <a:defRPr/>
            </a:pPr>
            <a:r>
              <a:rPr lang="en-US" sz="2800" dirty="0"/>
              <a:t>Rapid Needs Assessment - $135K</a:t>
            </a:r>
          </a:p>
          <a:p>
            <a:pPr marL="457200" indent="-457200">
              <a:buFont typeface="Arial" pitchFamily="34" charset="0"/>
              <a:buChar char="•"/>
              <a:defRPr/>
            </a:pPr>
            <a:endParaRPr lang="en-US" sz="2800" dirty="0"/>
          </a:p>
          <a:p>
            <a:pPr marL="1371600" lvl="2" indent="-457200">
              <a:buFont typeface="Arial" pitchFamily="34" charset="0"/>
              <a:buChar char="•"/>
              <a:defRPr/>
            </a:pPr>
            <a:r>
              <a:rPr lang="en-US" sz="2800" dirty="0"/>
              <a:t>Air Monitoring - $100K</a:t>
            </a:r>
          </a:p>
          <a:p>
            <a:pPr marL="457200" indent="-457200">
              <a:buFont typeface="Arial" pitchFamily="34" charset="0"/>
              <a:buChar char="•"/>
              <a:defRPr/>
            </a:pPr>
            <a:endParaRPr lang="en-US" sz="2800" dirty="0"/>
          </a:p>
          <a:p>
            <a:pPr marL="1371600" lvl="2" indent="-457200">
              <a:buFont typeface="Arial" pitchFamily="34" charset="0"/>
              <a:buChar char="•"/>
              <a:defRPr/>
            </a:pPr>
            <a:r>
              <a:rPr lang="en-US" sz="2800" dirty="0"/>
              <a:t>HHW Collection and Disposal – $4.5M</a:t>
            </a:r>
          </a:p>
          <a:p>
            <a:pPr marL="285750" indent="-285750" algn="ctr">
              <a:buFont typeface="Arial" pitchFamily="34" charset="0"/>
              <a:buChar char="•"/>
              <a:defRPr/>
            </a:pPr>
            <a:endParaRPr lang="en-US" b="1" dirty="0"/>
          </a:p>
          <a:p>
            <a:pPr algn="ctr">
              <a:defRPr/>
            </a:pPr>
            <a:endParaRPr lang="en-US" b="1" dirty="0"/>
          </a:p>
          <a:p>
            <a:pPr algn="ctr">
              <a:defRPr/>
            </a:pPr>
            <a:endParaRPr lang="en-US" b="1" dirty="0"/>
          </a:p>
          <a:p>
            <a:pPr algn="ctr">
              <a:defRPr/>
            </a:pPr>
            <a:endParaRPr lang="en-US" b="1" dirty="0"/>
          </a:p>
          <a:p>
            <a:pPr algn="ctr">
              <a:defRPr/>
            </a:pPr>
            <a:endParaRPr lang="en-US" b="1" dirty="0"/>
          </a:p>
          <a:p>
            <a:pPr algn="ctr">
              <a:defRPr/>
            </a:pPr>
            <a:endParaRPr lang="en-US" b="1" dirty="0"/>
          </a:p>
          <a:p>
            <a:pPr algn="ctr">
              <a:defRPr/>
            </a:pPr>
            <a:endParaRPr lang="en-US" b="1" dirty="0"/>
          </a:p>
          <a:p>
            <a:pPr algn="ctr">
              <a:defRPr/>
            </a:pPr>
            <a:endParaRPr lang="en-US" b="1" dirty="0"/>
          </a:p>
        </p:txBody>
      </p:sp>
      <p:pic>
        <p:nvPicPr>
          <p:cNvPr id="52226" name="Picture 11" descr="EPA Em. Resp..gif"/>
          <p:cNvPicPr>
            <a:picLocks noChangeAspect="1"/>
          </p:cNvPicPr>
          <p:nvPr/>
        </p:nvPicPr>
        <p:blipFill>
          <a:blip r:embed="rId2"/>
          <a:srcRect/>
          <a:stretch>
            <a:fillRect/>
          </a:stretch>
        </p:blipFill>
        <p:spPr bwMode="auto">
          <a:xfrm>
            <a:off x="8288338" y="5715000"/>
            <a:ext cx="644525" cy="631825"/>
          </a:xfrm>
          <a:prstGeom prst="rect">
            <a:avLst/>
          </a:prstGeom>
          <a:noFill/>
          <a:ln w="9525">
            <a:noFill/>
            <a:miter lim="800000"/>
            <a:headEnd/>
            <a:tailEnd/>
          </a:ln>
        </p:spPr>
      </p:pic>
      <p:sp>
        <p:nvSpPr>
          <p:cNvPr id="52227" name="TextBox 3"/>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F58F3368-2F86-485A-B5B2-632B0C6DAB99}" type="slidenum">
              <a:rPr lang="en-US"/>
              <a:pPr/>
              <a:t>29</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452813"/>
            <a:ext cx="7772400" cy="1500187"/>
          </a:xfrm>
        </p:spPr>
        <p:txBody>
          <a:bodyPr/>
          <a:lstStyle/>
          <a:p>
            <a:pPr algn="ctr" eaLnBrk="1" hangingPunct="1">
              <a:defRPr/>
            </a:pPr>
            <a:r>
              <a:rPr lang="en-US" sz="3200" b="1" dirty="0" smtClean="0">
                <a:solidFill>
                  <a:srgbClr val="25437F"/>
                </a:solidFill>
                <a:latin typeface="+mj-lt"/>
              </a:rPr>
              <a:t>Air Mon</a:t>
            </a:r>
            <a:r>
              <a:rPr lang="en-US" sz="3200" b="1" dirty="0" smtClean="0">
                <a:solidFill>
                  <a:srgbClr val="25437F"/>
                </a:solidFill>
              </a:rPr>
              <a:t>itoring</a:t>
            </a:r>
          </a:p>
          <a:p>
            <a:pPr algn="ctr" eaLnBrk="1" hangingPunct="1">
              <a:defRPr/>
            </a:pPr>
            <a:endParaRPr lang="en-US" sz="1600" dirty="0" smtClean="0"/>
          </a:p>
          <a:p>
            <a:pPr marL="1257300" lvl="2" indent="-342900" eaLnBrk="1" fontAlgn="auto" hangingPunct="1">
              <a:lnSpc>
                <a:spcPct val="100000"/>
              </a:lnSpc>
              <a:spcBef>
                <a:spcPct val="20000"/>
              </a:spcBef>
              <a:spcAft>
                <a:spcPts val="0"/>
              </a:spcAft>
              <a:buClrTx/>
              <a:buFont typeface="Arial" pitchFamily="34" charset="0"/>
              <a:buChar char="•"/>
              <a:defRPr/>
            </a:pPr>
            <a:r>
              <a:rPr lang="en-US" sz="2800" kern="1200" dirty="0" smtClean="0"/>
              <a:t>Conducted from May 28 – August 19</a:t>
            </a:r>
          </a:p>
          <a:p>
            <a:pPr marL="1257300" lvl="2" indent="-342900" eaLnBrk="1" fontAlgn="auto" hangingPunct="1">
              <a:lnSpc>
                <a:spcPct val="100000"/>
              </a:lnSpc>
              <a:spcBef>
                <a:spcPct val="20000"/>
              </a:spcBef>
              <a:spcAft>
                <a:spcPts val="0"/>
              </a:spcAft>
              <a:buClrTx/>
              <a:buFont typeface="Arial" pitchFamily="34" charset="0"/>
              <a:buChar char="•"/>
              <a:defRPr/>
            </a:pPr>
            <a:r>
              <a:rPr lang="en-US" sz="2800" kern="1200" dirty="0" smtClean="0"/>
              <a:t>24/7 Real Time Particulate Monitoring &amp; Daily Asbestos Sampling</a:t>
            </a:r>
          </a:p>
          <a:p>
            <a:pPr marL="1257300" lvl="2" indent="-342900" eaLnBrk="1" fontAlgn="auto" hangingPunct="1">
              <a:lnSpc>
                <a:spcPct val="100000"/>
              </a:lnSpc>
              <a:spcBef>
                <a:spcPct val="20000"/>
              </a:spcBef>
              <a:spcAft>
                <a:spcPts val="0"/>
              </a:spcAft>
              <a:buClrTx/>
              <a:buFont typeface="Arial" pitchFamily="34" charset="0"/>
              <a:buChar char="•"/>
              <a:defRPr/>
            </a:pPr>
            <a:r>
              <a:rPr lang="en-US" sz="2800" kern="1200" dirty="0" smtClean="0"/>
              <a:t>804 Asbestos air samples Collected</a:t>
            </a:r>
          </a:p>
          <a:p>
            <a:pPr marL="1257300" lvl="2" indent="-342900" eaLnBrk="1" fontAlgn="auto" hangingPunct="1">
              <a:lnSpc>
                <a:spcPct val="100000"/>
              </a:lnSpc>
              <a:spcBef>
                <a:spcPct val="20000"/>
              </a:spcBef>
              <a:spcAft>
                <a:spcPts val="0"/>
              </a:spcAft>
              <a:buClrTx/>
              <a:buFont typeface="Arial" pitchFamily="34" charset="0"/>
              <a:buChar char="•"/>
              <a:defRPr/>
            </a:pPr>
            <a:r>
              <a:rPr lang="en-US" sz="2800" kern="1200" dirty="0" smtClean="0"/>
              <a:t>Results were mapped, QA performed, and published to the internet within 24 hours of receiving the data</a:t>
            </a:r>
          </a:p>
          <a:p>
            <a:pPr eaLnBrk="1" hangingPunct="1">
              <a:defRPr/>
            </a:pPr>
            <a:r>
              <a:rPr lang="en-US" sz="2400" dirty="0" smtClean="0"/>
              <a:t>`</a:t>
            </a:r>
            <a:endParaRPr lang="en-US" sz="2400" dirty="0"/>
          </a:p>
        </p:txBody>
      </p:sp>
      <p:pic>
        <p:nvPicPr>
          <p:cNvPr id="53250" name="Picture 11" descr="EPA Em. Resp..gif"/>
          <p:cNvPicPr>
            <a:picLocks noChangeAspect="1"/>
          </p:cNvPicPr>
          <p:nvPr/>
        </p:nvPicPr>
        <p:blipFill>
          <a:blip r:embed="rId2"/>
          <a:srcRect/>
          <a:stretch>
            <a:fillRect/>
          </a:stretch>
        </p:blipFill>
        <p:spPr bwMode="auto">
          <a:xfrm>
            <a:off x="8321675" y="5715000"/>
            <a:ext cx="644525" cy="631825"/>
          </a:xfrm>
          <a:prstGeom prst="rect">
            <a:avLst/>
          </a:prstGeom>
          <a:noFill/>
          <a:ln w="9525">
            <a:noFill/>
            <a:miter lim="800000"/>
            <a:headEnd/>
            <a:tailEnd/>
          </a:ln>
        </p:spPr>
      </p:pic>
      <p:sp>
        <p:nvSpPr>
          <p:cNvPr id="53251" name="TextBox 4"/>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994A03A6-0552-45FE-83E7-8588006EC26B}" type="slidenum">
              <a:rPr lang="en-US"/>
              <a:pPr/>
              <a:t>30</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00200"/>
            <a:ext cx="7772400" cy="1362075"/>
          </a:xfrm>
        </p:spPr>
        <p:txBody>
          <a:bodyPr/>
          <a:lstStyle/>
          <a:p>
            <a:pPr eaLnBrk="1" hangingPunct="1">
              <a:defRPr/>
            </a:pPr>
            <a:endParaRPr lang="en-US" dirty="0"/>
          </a:p>
        </p:txBody>
      </p:sp>
      <p:sp>
        <p:nvSpPr>
          <p:cNvPr id="54274" name="Text Placeholder 2"/>
          <p:cNvSpPr>
            <a:spLocks noGrp="1"/>
          </p:cNvSpPr>
          <p:nvPr>
            <p:ph type="body" idx="1"/>
          </p:nvPr>
        </p:nvSpPr>
        <p:spPr>
          <a:xfrm>
            <a:off x="-3657600" y="6858000"/>
            <a:ext cx="7772400" cy="1500188"/>
          </a:xfrm>
        </p:spPr>
        <p:txBody>
          <a:bodyPr/>
          <a:lstStyle/>
          <a:p>
            <a:pPr eaLnBrk="1" hangingPunct="1"/>
            <a:endParaRPr lang="en-US" smtClean="0"/>
          </a:p>
        </p:txBody>
      </p:sp>
      <p:pic>
        <p:nvPicPr>
          <p:cNvPr id="54275" name="Content Placeholder 2" descr="other air.JPG"/>
          <p:cNvPicPr>
            <a:picLocks noGrp="1" noChangeAspect="1"/>
          </p:cNvPicPr>
          <p:nvPr>
            <p:ph idx="1"/>
          </p:nvPr>
        </p:nvPicPr>
        <p:blipFill>
          <a:blip r:embed="rId2"/>
          <a:srcRect/>
          <a:stretch>
            <a:fillRect/>
          </a:stretch>
        </p:blipFill>
        <p:spPr>
          <a:xfrm>
            <a:off x="1676400" y="152400"/>
            <a:ext cx="6553200" cy="4648200"/>
          </a:xfrm>
        </p:spPr>
      </p:pic>
      <p:pic>
        <p:nvPicPr>
          <p:cNvPr id="54276" name="Picture 11" descr="EPA Em. Resp..gif"/>
          <p:cNvPicPr>
            <a:picLocks noChangeAspect="1"/>
          </p:cNvPicPr>
          <p:nvPr/>
        </p:nvPicPr>
        <p:blipFill>
          <a:blip r:embed="rId3"/>
          <a:srcRect/>
          <a:stretch>
            <a:fillRect/>
          </a:stretch>
        </p:blipFill>
        <p:spPr bwMode="auto">
          <a:xfrm>
            <a:off x="8340725" y="5715000"/>
            <a:ext cx="644525" cy="631825"/>
          </a:xfrm>
          <a:prstGeom prst="rect">
            <a:avLst/>
          </a:prstGeom>
          <a:noFill/>
          <a:ln w="9525">
            <a:noFill/>
            <a:miter lim="800000"/>
            <a:headEnd/>
            <a:tailEnd/>
          </a:ln>
        </p:spPr>
      </p:pic>
      <p:sp>
        <p:nvSpPr>
          <p:cNvPr id="54277" name="TextBox 5"/>
          <p:cNvSpPr txBox="1">
            <a:spLocks noChangeArrowheads="1"/>
          </p:cNvSpPr>
          <p:nvPr/>
        </p:nvSpPr>
        <p:spPr bwMode="auto">
          <a:xfrm>
            <a:off x="1447800" y="4876800"/>
            <a:ext cx="7086600" cy="646113"/>
          </a:xfrm>
          <a:prstGeom prst="rect">
            <a:avLst/>
          </a:prstGeom>
          <a:noFill/>
          <a:ln w="9525">
            <a:noFill/>
            <a:miter lim="800000"/>
            <a:headEnd/>
            <a:tailEnd/>
          </a:ln>
        </p:spPr>
        <p:txBody>
          <a:bodyPr>
            <a:spAutoFit/>
          </a:bodyPr>
          <a:lstStyle/>
          <a:p>
            <a:pPr algn="ctr"/>
            <a:r>
              <a:rPr lang="en-US" b="1"/>
              <a:t>EBAM (Environmental Beta Attenuation Monitor) running off a deep cycle marine battery</a:t>
            </a:r>
          </a:p>
        </p:txBody>
      </p:sp>
      <p:sp>
        <p:nvSpPr>
          <p:cNvPr id="54278" name="TextBox 6"/>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BE573A78-8FC8-40D0-8EE8-A87818898CD4}" type="slidenum">
              <a:rPr lang="en-US"/>
              <a:pPr/>
              <a:t>31</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Content Placeholder 2"/>
          <p:cNvPicPr>
            <a:picLocks noChangeAspect="1" noChangeArrowheads="1"/>
          </p:cNvPicPr>
          <p:nvPr/>
        </p:nvPicPr>
        <p:blipFill>
          <a:blip r:embed="rId2"/>
          <a:srcRect/>
          <a:stretch>
            <a:fillRect/>
          </a:stretch>
        </p:blipFill>
        <p:spPr bwMode="auto">
          <a:xfrm>
            <a:off x="1447800" y="304800"/>
            <a:ext cx="6858000" cy="5143500"/>
          </a:xfrm>
          <a:prstGeom prst="rect">
            <a:avLst/>
          </a:prstGeom>
          <a:noFill/>
          <a:ln w="9525">
            <a:noFill/>
            <a:miter lim="800000"/>
            <a:headEnd/>
            <a:tailEnd/>
          </a:ln>
        </p:spPr>
      </p:pic>
      <p:pic>
        <p:nvPicPr>
          <p:cNvPr id="55298" name="Picture 11" descr="EPA Em. Resp..gif"/>
          <p:cNvPicPr>
            <a:picLocks noChangeAspect="1"/>
          </p:cNvPicPr>
          <p:nvPr/>
        </p:nvPicPr>
        <p:blipFill>
          <a:blip r:embed="rId3"/>
          <a:srcRect/>
          <a:stretch>
            <a:fillRect/>
          </a:stretch>
        </p:blipFill>
        <p:spPr bwMode="auto">
          <a:xfrm>
            <a:off x="8316913" y="5724525"/>
            <a:ext cx="646112" cy="631825"/>
          </a:xfrm>
          <a:prstGeom prst="rect">
            <a:avLst/>
          </a:prstGeom>
          <a:noFill/>
          <a:ln w="9525">
            <a:noFill/>
            <a:miter lim="800000"/>
            <a:headEnd/>
            <a:tailEnd/>
          </a:ln>
        </p:spPr>
      </p:pic>
      <p:sp>
        <p:nvSpPr>
          <p:cNvPr id="55299" name="TextBox 4"/>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3C557845-5B64-4D9C-84C8-DC288EB0CF3B}" type="slidenum">
              <a:rPr lang="en-US"/>
              <a:pPr/>
              <a:t>32</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Content Placeholder 2"/>
          <p:cNvPicPr>
            <a:picLocks noGrp="1" noChangeAspect="1" noChangeArrowheads="1"/>
          </p:cNvPicPr>
          <p:nvPr>
            <p:ph idx="1"/>
          </p:nvPr>
        </p:nvPicPr>
        <p:blipFill>
          <a:blip r:embed="rId2"/>
          <a:srcRect/>
          <a:stretch>
            <a:fillRect/>
          </a:stretch>
        </p:blipFill>
        <p:spPr>
          <a:xfrm>
            <a:off x="1219200" y="304800"/>
            <a:ext cx="7315200" cy="4897438"/>
          </a:xfrm>
        </p:spPr>
      </p:pic>
      <p:sp>
        <p:nvSpPr>
          <p:cNvPr id="56322" name="TextBox 3"/>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3117940E-C186-443D-9CB0-E42FEF13BE6B}" type="slidenum">
              <a:rPr lang="en-US"/>
              <a:pPr/>
              <a:t>33</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Content Placeholder 2" descr="asbestos_air_results_06282011.jpg"/>
          <p:cNvPicPr>
            <a:picLocks noGrp="1" noChangeAspect="1"/>
          </p:cNvPicPr>
          <p:nvPr>
            <p:ph idx="4294967295"/>
          </p:nvPr>
        </p:nvPicPr>
        <p:blipFill>
          <a:blip r:embed="rId2"/>
          <a:srcRect/>
          <a:stretch>
            <a:fillRect/>
          </a:stretch>
        </p:blipFill>
        <p:spPr>
          <a:xfrm>
            <a:off x="1219200" y="152400"/>
            <a:ext cx="7315200" cy="5486400"/>
          </a:xfrm>
        </p:spPr>
      </p:pic>
      <p:pic>
        <p:nvPicPr>
          <p:cNvPr id="57346" name="Picture 11" descr="EPA Em. Resp..gif"/>
          <p:cNvPicPr>
            <a:picLocks noChangeAspect="1"/>
          </p:cNvPicPr>
          <p:nvPr/>
        </p:nvPicPr>
        <p:blipFill>
          <a:blip r:embed="rId3"/>
          <a:srcRect/>
          <a:stretch>
            <a:fillRect/>
          </a:stretch>
        </p:blipFill>
        <p:spPr bwMode="auto">
          <a:xfrm>
            <a:off x="8321675" y="5710238"/>
            <a:ext cx="644525" cy="630237"/>
          </a:xfrm>
          <a:prstGeom prst="rect">
            <a:avLst/>
          </a:prstGeom>
          <a:noFill/>
          <a:ln w="9525">
            <a:noFill/>
            <a:miter lim="800000"/>
            <a:headEnd/>
            <a:tailEnd/>
          </a:ln>
        </p:spPr>
      </p:pic>
      <p:sp>
        <p:nvSpPr>
          <p:cNvPr id="57347" name="TextBox 6"/>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F7C1D43E-B43A-456D-9053-E86A09396B5F}" type="slidenum">
              <a:rPr lang="en-US"/>
              <a:pPr/>
              <a:t>34</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Grp="1" noChangeAspect="1" noChangeArrowheads="1"/>
          </p:cNvPicPr>
          <p:nvPr>
            <p:ph idx="1"/>
          </p:nvPr>
        </p:nvPicPr>
        <p:blipFill>
          <a:blip r:embed="rId2"/>
          <a:srcRect/>
          <a:stretch>
            <a:fillRect/>
          </a:stretch>
        </p:blipFill>
        <p:spPr>
          <a:xfrm>
            <a:off x="1143000" y="228600"/>
            <a:ext cx="3759200" cy="2819400"/>
          </a:xfrm>
        </p:spPr>
      </p:pic>
      <p:pic>
        <p:nvPicPr>
          <p:cNvPr id="58370" name="Picture 2" descr="C:\Documents and Settings\jfrey\Desktop\NARPM\IMG_4318.JPG"/>
          <p:cNvPicPr>
            <a:picLocks noChangeAspect="1" noChangeArrowheads="1"/>
          </p:cNvPicPr>
          <p:nvPr/>
        </p:nvPicPr>
        <p:blipFill>
          <a:blip r:embed="rId3"/>
          <a:srcRect/>
          <a:stretch>
            <a:fillRect/>
          </a:stretch>
        </p:blipFill>
        <p:spPr bwMode="auto">
          <a:xfrm>
            <a:off x="5029200" y="2286000"/>
            <a:ext cx="3733800" cy="2800350"/>
          </a:xfrm>
          <a:prstGeom prst="rect">
            <a:avLst/>
          </a:prstGeom>
          <a:noFill/>
          <a:ln w="9525">
            <a:noFill/>
            <a:miter lim="800000"/>
            <a:headEnd/>
            <a:tailEnd/>
          </a:ln>
        </p:spPr>
      </p:pic>
      <p:sp>
        <p:nvSpPr>
          <p:cNvPr id="58371" name="TextBox 4"/>
          <p:cNvSpPr txBox="1">
            <a:spLocks noChangeArrowheads="1"/>
          </p:cNvSpPr>
          <p:nvPr/>
        </p:nvSpPr>
        <p:spPr bwMode="auto">
          <a:xfrm>
            <a:off x="5410200" y="1905000"/>
            <a:ext cx="3276600" cy="369888"/>
          </a:xfrm>
          <a:prstGeom prst="rect">
            <a:avLst/>
          </a:prstGeom>
          <a:noFill/>
          <a:ln w="9525">
            <a:noFill/>
            <a:miter lim="800000"/>
            <a:headEnd/>
            <a:tailEnd/>
          </a:ln>
        </p:spPr>
        <p:txBody>
          <a:bodyPr>
            <a:spAutoFit/>
          </a:bodyPr>
          <a:lstStyle/>
          <a:p>
            <a:pPr algn="ctr"/>
            <a:r>
              <a:rPr lang="en-US" b="1"/>
              <a:t>Solar Panels</a:t>
            </a:r>
          </a:p>
        </p:txBody>
      </p:sp>
      <p:sp>
        <p:nvSpPr>
          <p:cNvPr id="58372" name="TextBox 5"/>
          <p:cNvSpPr txBox="1">
            <a:spLocks noChangeArrowheads="1"/>
          </p:cNvSpPr>
          <p:nvPr/>
        </p:nvSpPr>
        <p:spPr bwMode="auto">
          <a:xfrm>
            <a:off x="1447800" y="3124200"/>
            <a:ext cx="2971800" cy="646113"/>
          </a:xfrm>
          <a:prstGeom prst="rect">
            <a:avLst/>
          </a:prstGeom>
          <a:noFill/>
          <a:ln w="9525">
            <a:noFill/>
            <a:miter lim="800000"/>
            <a:headEnd/>
            <a:tailEnd/>
          </a:ln>
        </p:spPr>
        <p:txBody>
          <a:bodyPr>
            <a:spAutoFit/>
          </a:bodyPr>
          <a:lstStyle/>
          <a:p>
            <a:pPr algn="ctr"/>
            <a:r>
              <a:rPr lang="en-US" b="1"/>
              <a:t>Deep Cycle Marine Batteries and Chargers</a:t>
            </a:r>
          </a:p>
        </p:txBody>
      </p:sp>
      <p:sp>
        <p:nvSpPr>
          <p:cNvPr id="58373" name="TextBox 6"/>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71A845A2-6F91-4CE8-8B92-C896D7E49AAC}" type="slidenum">
              <a:rPr lang="en-US"/>
              <a:pPr/>
              <a:t>35</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Grp="1" noChangeAspect="1" noChangeArrowheads="1"/>
          </p:cNvPicPr>
          <p:nvPr>
            <p:ph idx="1"/>
          </p:nvPr>
        </p:nvPicPr>
        <p:blipFill>
          <a:blip r:embed="rId2"/>
          <a:srcRect/>
          <a:stretch>
            <a:fillRect/>
          </a:stretch>
        </p:blipFill>
        <p:spPr>
          <a:xfrm>
            <a:off x="1600200" y="304800"/>
            <a:ext cx="6629400" cy="4953000"/>
          </a:xfrm>
        </p:spPr>
      </p:pic>
      <p:sp>
        <p:nvSpPr>
          <p:cNvPr id="59394" name="TextBox 2"/>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078E4157-CC7D-4B56-9E55-95000C4C67D3}" type="slidenum">
              <a:rPr lang="en-US"/>
              <a:pPr/>
              <a:t>36</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3"/>
          <p:cNvPicPr>
            <a:picLocks noGrp="1" noChangeAspect="1" noChangeArrowheads="1"/>
          </p:cNvPicPr>
          <p:nvPr>
            <p:ph idx="1"/>
          </p:nvPr>
        </p:nvPicPr>
        <p:blipFill>
          <a:blip r:embed="rId2"/>
          <a:srcRect/>
          <a:stretch>
            <a:fillRect/>
          </a:stretch>
        </p:blipFill>
        <p:spPr>
          <a:xfrm>
            <a:off x="1447800" y="228600"/>
            <a:ext cx="7086600" cy="5314950"/>
          </a:xfrm>
        </p:spPr>
      </p:pic>
      <p:sp>
        <p:nvSpPr>
          <p:cNvPr id="60418" name="TextBox 2"/>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41F743BE-E537-4411-AA25-E2F9BE820E3B}" type="slidenum">
              <a:rPr lang="en-US"/>
              <a:pPr/>
              <a:t>37</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C:\Documents and Settings\jfrey\Desktop\NARPM\IMG_4309.JPG"/>
          <p:cNvPicPr>
            <a:picLocks noChangeAspect="1" noChangeArrowheads="1"/>
          </p:cNvPicPr>
          <p:nvPr/>
        </p:nvPicPr>
        <p:blipFill>
          <a:blip r:embed="rId2"/>
          <a:srcRect/>
          <a:stretch>
            <a:fillRect/>
          </a:stretch>
        </p:blipFill>
        <p:spPr bwMode="auto">
          <a:xfrm>
            <a:off x="1295400" y="533400"/>
            <a:ext cx="3759200" cy="2819400"/>
          </a:xfrm>
          <a:prstGeom prst="rect">
            <a:avLst/>
          </a:prstGeom>
          <a:noFill/>
          <a:ln w="9525">
            <a:noFill/>
            <a:miter lim="800000"/>
            <a:headEnd/>
            <a:tailEnd/>
          </a:ln>
        </p:spPr>
      </p:pic>
      <p:pic>
        <p:nvPicPr>
          <p:cNvPr id="61442" name="Picture 3" descr="C:\Documents and Settings\jfrey\Desktop\NARPM\IMG_4306.JPG"/>
          <p:cNvPicPr>
            <a:picLocks noChangeAspect="1" noChangeArrowheads="1"/>
          </p:cNvPicPr>
          <p:nvPr/>
        </p:nvPicPr>
        <p:blipFill>
          <a:blip r:embed="rId3"/>
          <a:srcRect/>
          <a:stretch>
            <a:fillRect/>
          </a:stretch>
        </p:blipFill>
        <p:spPr bwMode="auto">
          <a:xfrm>
            <a:off x="5181600" y="2514600"/>
            <a:ext cx="3733800" cy="2819400"/>
          </a:xfrm>
          <a:prstGeom prst="rect">
            <a:avLst/>
          </a:prstGeom>
          <a:noFill/>
          <a:ln w="9525">
            <a:noFill/>
            <a:miter lim="800000"/>
            <a:headEnd/>
            <a:tailEnd/>
          </a:ln>
        </p:spPr>
      </p:pic>
      <p:sp>
        <p:nvSpPr>
          <p:cNvPr id="61443" name="TextBox 4"/>
          <p:cNvSpPr txBox="1">
            <a:spLocks noChangeArrowheads="1"/>
          </p:cNvSpPr>
          <p:nvPr/>
        </p:nvSpPr>
        <p:spPr bwMode="auto">
          <a:xfrm>
            <a:off x="1600200" y="3429000"/>
            <a:ext cx="2971800" cy="369888"/>
          </a:xfrm>
          <a:prstGeom prst="rect">
            <a:avLst/>
          </a:prstGeom>
          <a:noFill/>
          <a:ln w="9525">
            <a:noFill/>
            <a:miter lim="800000"/>
            <a:headEnd/>
            <a:tailEnd/>
          </a:ln>
        </p:spPr>
        <p:txBody>
          <a:bodyPr>
            <a:spAutoFit/>
          </a:bodyPr>
          <a:lstStyle/>
          <a:p>
            <a:pPr algn="ctr"/>
            <a:r>
              <a:rPr lang="en-US" b="1"/>
              <a:t>AirCon Samplers</a:t>
            </a:r>
          </a:p>
        </p:txBody>
      </p:sp>
      <p:sp>
        <p:nvSpPr>
          <p:cNvPr id="61444" name="TextBox 5"/>
          <p:cNvSpPr txBox="1">
            <a:spLocks noChangeArrowheads="1"/>
          </p:cNvSpPr>
          <p:nvPr/>
        </p:nvSpPr>
        <p:spPr bwMode="auto">
          <a:xfrm>
            <a:off x="5257800" y="1752600"/>
            <a:ext cx="3886200" cy="646113"/>
          </a:xfrm>
          <a:prstGeom prst="rect">
            <a:avLst/>
          </a:prstGeom>
          <a:noFill/>
          <a:ln w="9525">
            <a:noFill/>
            <a:miter lim="800000"/>
            <a:headEnd/>
            <a:tailEnd/>
          </a:ln>
        </p:spPr>
        <p:txBody>
          <a:bodyPr>
            <a:spAutoFit/>
          </a:bodyPr>
          <a:lstStyle/>
          <a:p>
            <a:pPr algn="ctr"/>
            <a:r>
              <a:rPr lang="en-US" b="1"/>
              <a:t>EMS Sampling Pumps     </a:t>
            </a:r>
          </a:p>
          <a:p>
            <a:pPr algn="ctr"/>
            <a:r>
              <a:rPr lang="en-US" b="1"/>
              <a:t>(Mario Bombs) </a:t>
            </a:r>
          </a:p>
        </p:txBody>
      </p:sp>
      <p:sp>
        <p:nvSpPr>
          <p:cNvPr id="61445" name="TextBox 6"/>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97AD00FC-0856-4FA9-B214-B089C2627D94}" type="slidenum">
              <a:rPr lang="en-US"/>
              <a:pPr/>
              <a:t>38</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idx="4294967295"/>
          </p:nvPr>
        </p:nvSpPr>
        <p:spPr/>
        <p:txBody>
          <a:bodyPr/>
          <a:lstStyle/>
          <a:p>
            <a:r>
              <a:rPr lang="en-US">
                <a:latin typeface="Arial Black" pitchFamily="34" charset="0"/>
              </a:rPr>
              <a:t>New online broadcast screenshot</a:t>
            </a:r>
          </a:p>
        </p:txBody>
      </p:sp>
      <p:pic>
        <p:nvPicPr>
          <p:cNvPr id="119811" name="Picture 3"/>
          <p:cNvPicPr>
            <a:picLocks noChangeAspect="1" noChangeArrowheads="1"/>
          </p:cNvPicPr>
          <p:nvPr/>
        </p:nvPicPr>
        <p:blipFill>
          <a:blip r:embed="rId2"/>
          <a:srcRect/>
          <a:stretch>
            <a:fillRect/>
          </a:stretch>
        </p:blipFill>
        <p:spPr bwMode="auto">
          <a:xfrm>
            <a:off x="1789113" y="1774825"/>
            <a:ext cx="5826125" cy="4525963"/>
          </a:xfrm>
          <a:prstGeom prst="rect">
            <a:avLst/>
          </a:prstGeom>
          <a:noFill/>
          <a:ln w="9525">
            <a:noFill/>
            <a:miter lim="800000"/>
            <a:headEnd/>
            <a:tailEnd/>
          </a:ln>
        </p:spPr>
      </p:pic>
      <p:sp>
        <p:nvSpPr>
          <p:cNvPr id="9" name="TextBox 8"/>
          <p:cNvSpPr txBox="1">
            <a:spLocks noChangeArrowheads="1"/>
          </p:cNvSpPr>
          <p:nvPr/>
        </p:nvSpPr>
        <p:spPr bwMode="auto">
          <a:xfrm>
            <a:off x="2087563" y="2803525"/>
            <a:ext cx="3925887" cy="1938338"/>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spAutoFit/>
          </a:bodyPr>
          <a:lstStyle/>
          <a:p>
            <a:pPr algn="ctr" fontAlgn="auto">
              <a:spcBef>
                <a:spcPts val="0"/>
              </a:spcBef>
              <a:spcAft>
                <a:spcPts val="0"/>
              </a:spcAft>
              <a:defRPr/>
            </a:pPr>
            <a:r>
              <a:rPr lang="en-US" sz="4000" dirty="0">
                <a:ea typeface="ＭＳ Ｐゴシック" pitchFamily="-1" charset="-128"/>
              </a:rPr>
              <a:t>View presentation live online here</a:t>
            </a:r>
          </a:p>
        </p:txBody>
      </p:sp>
      <p:sp>
        <p:nvSpPr>
          <p:cNvPr id="11" name="TextBox 10"/>
          <p:cNvSpPr txBox="1">
            <a:spLocks noChangeArrowheads="1"/>
          </p:cNvSpPr>
          <p:nvPr/>
        </p:nvSpPr>
        <p:spPr bwMode="auto">
          <a:xfrm>
            <a:off x="7799388" y="3097213"/>
            <a:ext cx="1158875" cy="831850"/>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spAutoFit/>
          </a:bodyPr>
          <a:lstStyle/>
          <a:p>
            <a:pPr algn="ctr" fontAlgn="auto">
              <a:spcBef>
                <a:spcPts val="0"/>
              </a:spcBef>
              <a:spcAft>
                <a:spcPts val="0"/>
              </a:spcAft>
              <a:defRPr/>
            </a:pPr>
            <a:r>
              <a:rPr lang="en-US" sz="1200" dirty="0">
                <a:ea typeface="ＭＳ Ｐゴシック" pitchFamily="-1" charset="-128"/>
              </a:rPr>
              <a:t>Information about Sponsors &amp; Speakers</a:t>
            </a:r>
          </a:p>
        </p:txBody>
      </p:sp>
      <p:sp>
        <p:nvSpPr>
          <p:cNvPr id="12" name="TextBox 11"/>
          <p:cNvSpPr txBox="1">
            <a:spLocks noChangeArrowheads="1"/>
          </p:cNvSpPr>
          <p:nvPr/>
        </p:nvSpPr>
        <p:spPr bwMode="auto">
          <a:xfrm>
            <a:off x="6278563" y="3584575"/>
            <a:ext cx="1158875" cy="1816100"/>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spAutoFit/>
          </a:bodyPr>
          <a:lstStyle/>
          <a:p>
            <a:pPr algn="ctr" fontAlgn="auto">
              <a:spcBef>
                <a:spcPts val="0"/>
              </a:spcBef>
              <a:spcAft>
                <a:spcPts val="0"/>
              </a:spcAft>
              <a:defRPr/>
            </a:pPr>
            <a:r>
              <a:rPr lang="en-US" sz="1600" dirty="0">
                <a:ea typeface="ＭＳ Ｐゴシック" pitchFamily="-1" charset="-128"/>
              </a:rPr>
              <a:t>Submit private questions, comments or report technical problems</a:t>
            </a:r>
          </a:p>
        </p:txBody>
      </p:sp>
      <p:cxnSp>
        <p:nvCxnSpPr>
          <p:cNvPr id="15" name="Straight Arrow Connector 14"/>
          <p:cNvCxnSpPr>
            <a:cxnSpLocks noChangeShapeType="1"/>
          </p:cNvCxnSpPr>
          <p:nvPr/>
        </p:nvCxnSpPr>
        <p:spPr bwMode="auto">
          <a:xfrm>
            <a:off x="6858000" y="5456238"/>
            <a:ext cx="0" cy="547687"/>
          </a:xfrm>
          <a:prstGeom prst="straightConnector1">
            <a:avLst/>
          </a:prstGeom>
          <a:noFill/>
          <a:ln w="38100">
            <a:solidFill>
              <a:schemeClr val="tx1"/>
            </a:solidFill>
            <a:round/>
            <a:headEnd/>
            <a:tailEnd type="arrow" w="med" len="med"/>
          </a:ln>
          <a:effectLst>
            <a:outerShdw blurRad="63500" dist="23000" dir="5400000" rotWithShape="0">
              <a:srgbClr val="000000">
                <a:alpha val="34999"/>
              </a:srgbClr>
            </a:outerShdw>
          </a:effectLst>
        </p:spPr>
      </p:cxnSp>
      <p:cxnSp>
        <p:nvCxnSpPr>
          <p:cNvPr id="16" name="Straight Arrow Connector 15"/>
          <p:cNvCxnSpPr>
            <a:cxnSpLocks noChangeShapeType="1"/>
          </p:cNvCxnSpPr>
          <p:nvPr/>
        </p:nvCxnSpPr>
        <p:spPr bwMode="auto">
          <a:xfrm flipV="1">
            <a:off x="1554163" y="2027238"/>
            <a:ext cx="981075" cy="490537"/>
          </a:xfrm>
          <a:prstGeom prst="straightConnector1">
            <a:avLst/>
          </a:prstGeom>
          <a:noFill/>
          <a:ln w="38100">
            <a:solidFill>
              <a:schemeClr val="tx1"/>
            </a:solidFill>
            <a:round/>
            <a:headEnd/>
            <a:tailEnd type="arrow" w="med" len="med"/>
          </a:ln>
          <a:effectLst>
            <a:outerShdw blurRad="63500" dist="23000" dir="5400000" rotWithShape="0">
              <a:srgbClr val="000000">
                <a:alpha val="34999"/>
              </a:srgbClr>
            </a:outerShdw>
          </a:effectLst>
        </p:spPr>
      </p:cxnSp>
      <p:cxnSp>
        <p:nvCxnSpPr>
          <p:cNvPr id="18" name="Straight Arrow Connector 17"/>
          <p:cNvCxnSpPr>
            <a:cxnSpLocks noChangeShapeType="1"/>
            <a:stCxn id="11" idx="1"/>
          </p:cNvCxnSpPr>
          <p:nvPr/>
        </p:nvCxnSpPr>
        <p:spPr bwMode="auto">
          <a:xfrm flipH="1" flipV="1">
            <a:off x="7653338" y="2871788"/>
            <a:ext cx="146050" cy="641350"/>
          </a:xfrm>
          <a:prstGeom prst="straightConnector1">
            <a:avLst/>
          </a:prstGeom>
          <a:noFill/>
          <a:ln w="38100">
            <a:solidFill>
              <a:schemeClr val="tx1"/>
            </a:solidFill>
            <a:round/>
            <a:headEnd/>
            <a:tailEnd type="arrow" w="med" len="med"/>
          </a:ln>
          <a:effectLst>
            <a:outerShdw blurRad="63500" dist="23000" dir="5400000" rotWithShape="0">
              <a:srgbClr val="000000">
                <a:alpha val="34999"/>
              </a:srgbClr>
            </a:outerShdw>
          </a:effectLst>
        </p:spPr>
      </p:cxnSp>
      <p:sp>
        <p:nvSpPr>
          <p:cNvPr id="22" name="TextBox 21"/>
          <p:cNvSpPr txBox="1">
            <a:spLocks noChangeArrowheads="1"/>
          </p:cNvSpPr>
          <p:nvPr/>
        </p:nvSpPr>
        <p:spPr bwMode="auto">
          <a:xfrm>
            <a:off x="7772400" y="1570038"/>
            <a:ext cx="1158875" cy="461962"/>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spAutoFit/>
          </a:bodyPr>
          <a:lstStyle/>
          <a:p>
            <a:pPr algn="ctr" fontAlgn="auto">
              <a:spcBef>
                <a:spcPts val="0"/>
              </a:spcBef>
              <a:spcAft>
                <a:spcPts val="0"/>
              </a:spcAft>
              <a:defRPr/>
            </a:pPr>
            <a:r>
              <a:rPr lang="en-US" sz="1200" dirty="0">
                <a:ea typeface="ＭＳ Ｐゴシック" pitchFamily="-1" charset="-128"/>
              </a:rPr>
              <a:t>Enlarge presentation</a:t>
            </a:r>
          </a:p>
        </p:txBody>
      </p:sp>
      <p:cxnSp>
        <p:nvCxnSpPr>
          <p:cNvPr id="23" name="Straight Arrow Connector 22"/>
          <p:cNvCxnSpPr>
            <a:cxnSpLocks noChangeShapeType="1"/>
            <a:stCxn id="22" idx="1"/>
          </p:cNvCxnSpPr>
          <p:nvPr/>
        </p:nvCxnSpPr>
        <p:spPr bwMode="auto">
          <a:xfrm flipH="1">
            <a:off x="5854700" y="1801813"/>
            <a:ext cx="1917700" cy="414337"/>
          </a:xfrm>
          <a:prstGeom prst="straightConnector1">
            <a:avLst/>
          </a:prstGeom>
          <a:noFill/>
          <a:ln w="38100">
            <a:solidFill>
              <a:schemeClr val="tx1"/>
            </a:solidFill>
            <a:round/>
            <a:headEnd/>
            <a:tailEnd type="arrow" w="med" len="med"/>
          </a:ln>
          <a:effectLst>
            <a:outerShdw blurRad="63500" dist="23000" dir="5400000" rotWithShape="0">
              <a:srgbClr val="000000">
                <a:alpha val="34999"/>
              </a:srgbClr>
            </a:outerShdw>
          </a:effectLst>
        </p:spPr>
      </p:cxnSp>
      <p:pic>
        <p:nvPicPr>
          <p:cNvPr id="119820" name="Picture 4"/>
          <p:cNvPicPr>
            <a:picLocks noChangeAspect="1" noChangeArrowheads="1"/>
          </p:cNvPicPr>
          <p:nvPr/>
        </p:nvPicPr>
        <p:blipFill>
          <a:blip r:embed="rId3"/>
          <a:srcRect b="23401"/>
          <a:stretch>
            <a:fillRect/>
          </a:stretch>
        </p:blipFill>
        <p:spPr bwMode="auto">
          <a:xfrm>
            <a:off x="7848600" y="2012950"/>
            <a:ext cx="1019175" cy="373063"/>
          </a:xfrm>
          <a:prstGeom prst="rect">
            <a:avLst/>
          </a:prstGeom>
          <a:noFill/>
          <a:ln w="9525">
            <a:noFill/>
            <a:miter lim="800000"/>
            <a:headEnd/>
            <a:tailEnd/>
          </a:ln>
        </p:spPr>
      </p:pic>
      <p:pic>
        <p:nvPicPr>
          <p:cNvPr id="119821" name="Picture 5"/>
          <p:cNvPicPr>
            <a:picLocks noChangeAspect="1" noChangeArrowheads="1"/>
          </p:cNvPicPr>
          <p:nvPr/>
        </p:nvPicPr>
        <p:blipFill>
          <a:blip r:embed="rId4"/>
          <a:srcRect b="22379"/>
          <a:stretch>
            <a:fillRect/>
          </a:stretch>
        </p:blipFill>
        <p:spPr bwMode="auto">
          <a:xfrm>
            <a:off x="519113" y="2925763"/>
            <a:ext cx="809625" cy="503237"/>
          </a:xfrm>
          <a:prstGeom prst="rect">
            <a:avLst/>
          </a:prstGeom>
          <a:noFill/>
          <a:ln w="9525">
            <a:noFill/>
            <a:miter lim="800000"/>
            <a:headEnd/>
            <a:tailEnd/>
          </a:ln>
        </p:spPr>
      </p:pic>
      <p:sp>
        <p:nvSpPr>
          <p:cNvPr id="10" name="TextBox 9"/>
          <p:cNvSpPr txBox="1">
            <a:spLocks noChangeArrowheads="1"/>
          </p:cNvSpPr>
          <p:nvPr/>
        </p:nvSpPr>
        <p:spPr bwMode="auto">
          <a:xfrm>
            <a:off x="390525" y="2070100"/>
            <a:ext cx="1160463" cy="923925"/>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spAutoFit/>
          </a:bodyPr>
          <a:lstStyle/>
          <a:p>
            <a:pPr algn="ctr" fontAlgn="auto">
              <a:spcBef>
                <a:spcPts val="0"/>
              </a:spcBef>
              <a:spcAft>
                <a:spcPts val="0"/>
              </a:spcAft>
              <a:defRPr/>
            </a:pPr>
            <a:r>
              <a:rPr lang="en-US" dirty="0">
                <a:ea typeface="ＭＳ Ｐゴシック" pitchFamily="-1" charset="-128"/>
              </a:rPr>
              <a:t>Control online audio</a:t>
            </a:r>
          </a:p>
        </p:txBody>
      </p:sp>
      <p:sp>
        <p:nvSpPr>
          <p:cNvPr id="119823" name="Slide Number Placeholder 5"/>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8321FEEC-A964-455B-A833-A3C2FB0A92FE}" type="slidenum">
              <a:rPr lang="en-US" sz="1400" b="1">
                <a:cs typeface="Arial" charset="0"/>
              </a:rPr>
              <a:pPr algn="r"/>
              <a:t>3</a:t>
            </a:fld>
            <a:endParaRPr lang="en-US" sz="1400" b="1">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1"/>
          <p:cNvSpPr>
            <a:spLocks noGrp="1"/>
          </p:cNvSpPr>
          <p:nvPr>
            <p:ph idx="1"/>
          </p:nvPr>
        </p:nvSpPr>
        <p:spPr>
          <a:xfrm>
            <a:off x="914400" y="304800"/>
            <a:ext cx="7315200" cy="5486400"/>
          </a:xfrm>
        </p:spPr>
        <p:txBody>
          <a:bodyPr/>
          <a:lstStyle/>
          <a:p>
            <a:pPr algn="ctr" eaLnBrk="1" hangingPunct="1">
              <a:buFont typeface="Wingdings" pitchFamily="2" charset="2"/>
              <a:buNone/>
            </a:pPr>
            <a:r>
              <a:rPr lang="en-US" sz="3200" b="1" smtClean="0"/>
              <a:t>    </a:t>
            </a:r>
            <a:r>
              <a:rPr lang="en-US" sz="3200" b="1" smtClean="0">
                <a:solidFill>
                  <a:srgbClr val="25437F"/>
                </a:solidFill>
              </a:rPr>
              <a:t>For the Math Fans</a:t>
            </a:r>
          </a:p>
          <a:p>
            <a:pPr algn="just" eaLnBrk="1" hangingPunct="1">
              <a:buFont typeface="Wingdings" pitchFamily="2" charset="2"/>
              <a:buNone/>
            </a:pPr>
            <a:r>
              <a:rPr lang="en-US" smtClean="0"/>
              <a:t>    </a:t>
            </a:r>
          </a:p>
          <a:p>
            <a:pPr algn="just" eaLnBrk="1" hangingPunct="1">
              <a:buFont typeface="Wingdings" pitchFamily="2" charset="2"/>
              <a:buNone/>
            </a:pPr>
            <a:r>
              <a:rPr lang="en-US" sz="2400" smtClean="0"/>
              <a:t>     Solar panels can produce about 30 Watts of power when exposed to full sun.  The panels put out about 2 Amps at  15 Volts (2A  X  15V  =  30W of power).  If the panels are exposed to twelve hours of “Good" sun light per day, then they will produce about 360 Watt-Hours per day (30W  X  12 Hrs  =  360 W-Hrs). </a:t>
            </a:r>
          </a:p>
          <a:p>
            <a:pPr eaLnBrk="1" hangingPunct="1"/>
            <a:endParaRPr lang="en-US" smtClean="0"/>
          </a:p>
        </p:txBody>
      </p:sp>
      <p:sp>
        <p:nvSpPr>
          <p:cNvPr id="62466" name="TextBox 2"/>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44AF1915-3BB4-4661-951D-6705C06916FA}" type="slidenum">
              <a:rPr lang="en-US"/>
              <a:pPr/>
              <a:t>39</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1"/>
          <p:cNvSpPr>
            <a:spLocks noGrp="1"/>
          </p:cNvSpPr>
          <p:nvPr>
            <p:ph idx="1"/>
          </p:nvPr>
        </p:nvSpPr>
        <p:spPr>
          <a:xfrm>
            <a:off x="1066800" y="152400"/>
            <a:ext cx="7848600" cy="5486400"/>
          </a:xfrm>
        </p:spPr>
        <p:txBody>
          <a:bodyPr/>
          <a:lstStyle/>
          <a:p>
            <a:pPr algn="ctr" eaLnBrk="1" hangingPunct="1">
              <a:buFont typeface="Wingdings" pitchFamily="2" charset="2"/>
              <a:buNone/>
            </a:pPr>
            <a:r>
              <a:rPr lang="en-US" sz="3200" b="1" smtClean="0">
                <a:solidFill>
                  <a:srgbClr val="25437F"/>
                </a:solidFill>
              </a:rPr>
              <a:t>More Math</a:t>
            </a:r>
          </a:p>
          <a:p>
            <a:pPr algn="ctr" eaLnBrk="1" hangingPunct="1">
              <a:buFont typeface="Wingdings" pitchFamily="2" charset="2"/>
              <a:buNone/>
            </a:pPr>
            <a:endParaRPr lang="en-US" sz="1200" b="1" smtClean="0"/>
          </a:p>
          <a:p>
            <a:pPr algn="just" eaLnBrk="1" hangingPunct="1">
              <a:buFont typeface="Wingdings" pitchFamily="2" charset="2"/>
              <a:buNone/>
            </a:pPr>
            <a:r>
              <a:rPr lang="en-US" smtClean="0"/>
              <a:t>    </a:t>
            </a:r>
            <a:r>
              <a:rPr lang="en-US" sz="2400" smtClean="0"/>
              <a:t>The EBAM draws about 48 Watts (4 Amps X 12 Volts).  So if it running 24 hours per day, it would require 1152 Watt-Hrs. per day (48W X 24 hrs).  So, to keep the EBAM running (24 hrs per day), we are required to use 4 solar panels to keep the unit running, and produce enough power to charge the batteries for the overnight run period.</a:t>
            </a:r>
          </a:p>
          <a:p>
            <a:pPr algn="just" eaLnBrk="1" hangingPunct="1">
              <a:buFont typeface="Wingdings" pitchFamily="2" charset="2"/>
              <a:buNone/>
            </a:pPr>
            <a:endParaRPr lang="en-US" sz="1800" smtClean="0"/>
          </a:p>
          <a:p>
            <a:pPr algn="just" eaLnBrk="1" hangingPunct="1">
              <a:buFont typeface="Wingdings" pitchFamily="2" charset="2"/>
              <a:buNone/>
            </a:pPr>
            <a:r>
              <a:rPr lang="en-US" sz="2400" smtClean="0"/>
              <a:t>      152 W-Hrs, divided by  360 W-Hrs  = 3.2  = 4 solar panels (round up).  The batteries also need enough storage capacity to run the unit during the dark hours.  </a:t>
            </a:r>
          </a:p>
          <a:p>
            <a:pPr algn="ctr" eaLnBrk="1" hangingPunct="1">
              <a:buFont typeface="Wingdings" pitchFamily="2" charset="2"/>
              <a:buNone/>
            </a:pPr>
            <a:endParaRPr lang="en-US" sz="5400" b="1" smtClean="0"/>
          </a:p>
        </p:txBody>
      </p:sp>
      <p:sp>
        <p:nvSpPr>
          <p:cNvPr id="63490" name="TextBox 2"/>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0959359A-F2E5-4A34-A654-B486F3DE292A}" type="slidenum">
              <a:rPr lang="en-US"/>
              <a:pPr/>
              <a:t>40</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1"/>
          <p:cNvSpPr>
            <a:spLocks noGrp="1"/>
          </p:cNvSpPr>
          <p:nvPr>
            <p:ph idx="1"/>
          </p:nvPr>
        </p:nvSpPr>
        <p:spPr>
          <a:xfrm>
            <a:off x="838200" y="0"/>
            <a:ext cx="8077200" cy="5486400"/>
          </a:xfrm>
        </p:spPr>
        <p:txBody>
          <a:bodyPr/>
          <a:lstStyle/>
          <a:p>
            <a:pPr algn="ctr" eaLnBrk="1" hangingPunct="1">
              <a:buFont typeface="Wingdings" pitchFamily="2" charset="2"/>
              <a:buNone/>
            </a:pPr>
            <a:r>
              <a:rPr lang="en-US" sz="3200" b="1" smtClean="0"/>
              <a:t>…</a:t>
            </a:r>
            <a:r>
              <a:rPr lang="en-US" sz="3200" b="1" smtClean="0">
                <a:solidFill>
                  <a:srgbClr val="25437F"/>
                </a:solidFill>
              </a:rPr>
              <a:t>and since this is NARPM a BONUS Math Slide</a:t>
            </a:r>
          </a:p>
          <a:p>
            <a:pPr algn="ctr" eaLnBrk="1" hangingPunct="1">
              <a:buFont typeface="Wingdings" pitchFamily="2" charset="2"/>
              <a:buNone/>
            </a:pPr>
            <a:endParaRPr lang="en-US" sz="1800" b="1" smtClean="0"/>
          </a:p>
          <a:p>
            <a:pPr algn="just" eaLnBrk="1" hangingPunct="1">
              <a:buFont typeface="Wingdings" pitchFamily="2" charset="2"/>
              <a:buNone/>
            </a:pPr>
            <a:r>
              <a:rPr lang="en-US" sz="2000" smtClean="0"/>
              <a:t>      152 W-Hrs, divided by  360 W-Hrs  = 3.2  = 4 solar panels (round up).  The batteries also need enough storage capacity to run the unit during the dark hours.  </a:t>
            </a:r>
          </a:p>
          <a:p>
            <a:pPr algn="r" eaLnBrk="1" hangingPunct="1">
              <a:buFont typeface="Wingdings" pitchFamily="2" charset="2"/>
              <a:buNone/>
            </a:pPr>
            <a:r>
              <a:rPr lang="en-US" sz="2000" smtClean="0"/>
              <a:t> </a:t>
            </a:r>
          </a:p>
          <a:p>
            <a:pPr algn="just" eaLnBrk="1" hangingPunct="1">
              <a:buFont typeface="Wingdings" pitchFamily="2" charset="2"/>
              <a:buNone/>
            </a:pPr>
            <a:r>
              <a:rPr lang="en-US" sz="2000" smtClean="0"/>
              <a:t>      The AirCon sampling pumps draw about  432 W-Hrs per day (4A  X  12V  X  9 hour run time per day), so it will require two solar panels to run the sample and charge the battery for the next day. </a:t>
            </a:r>
          </a:p>
          <a:p>
            <a:pPr algn="just" eaLnBrk="1" hangingPunct="1">
              <a:buFont typeface="Wingdings" pitchFamily="2" charset="2"/>
              <a:buNone/>
            </a:pPr>
            <a:endParaRPr lang="en-US" sz="2000" smtClean="0"/>
          </a:p>
          <a:p>
            <a:pPr algn="just" eaLnBrk="1" hangingPunct="1">
              <a:buFont typeface="Wingdings" pitchFamily="2" charset="2"/>
              <a:buNone/>
            </a:pPr>
            <a:r>
              <a:rPr lang="en-US" sz="2000" smtClean="0"/>
              <a:t>       The EMS sampling pumps (Mario Bombs) draw about  324 W-Hrs per day (3A  X  12V  X  9 hour run time per day), so we have found that they will run very well on just one panel (and keeps the battery charged for the next day).</a:t>
            </a:r>
          </a:p>
          <a:p>
            <a:pPr algn="ctr" eaLnBrk="1" hangingPunct="1">
              <a:buFont typeface="Wingdings" pitchFamily="2" charset="2"/>
              <a:buNone/>
            </a:pPr>
            <a:endParaRPr lang="en-US" sz="2000" b="1" smtClean="0"/>
          </a:p>
        </p:txBody>
      </p:sp>
      <p:sp>
        <p:nvSpPr>
          <p:cNvPr id="64514" name="TextBox 2"/>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30BB3CD7-2B78-447C-B2A0-8DA635DBBC07}" type="slidenum">
              <a:rPr lang="en-US"/>
              <a:pPr/>
              <a:t>41</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Content Placeholder 2"/>
          <p:cNvPicPr>
            <a:picLocks noGrp="1" noChangeAspect="1" noChangeArrowheads="1"/>
          </p:cNvPicPr>
          <p:nvPr>
            <p:ph idx="1"/>
          </p:nvPr>
        </p:nvPicPr>
        <p:blipFill>
          <a:blip r:embed="rId2"/>
          <a:srcRect/>
          <a:stretch>
            <a:fillRect/>
          </a:stretch>
        </p:blipFill>
        <p:spPr>
          <a:xfrm>
            <a:off x="2651125" y="2362200"/>
            <a:ext cx="4133850" cy="1612900"/>
          </a:xfrm>
        </p:spPr>
      </p:pic>
      <p:sp>
        <p:nvSpPr>
          <p:cNvPr id="65538" name="TextBox 3"/>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84664270-34E7-4FAC-B641-8AB8CB86CED1}" type="slidenum">
              <a:rPr lang="en-US"/>
              <a:pPr/>
              <a:t>42</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ctrTitle"/>
          </p:nvPr>
        </p:nvSpPr>
        <p:spPr>
          <a:xfrm>
            <a:off x="3098800" y="3124200"/>
            <a:ext cx="6096000" cy="1676400"/>
          </a:xfrm>
        </p:spPr>
        <p:txBody>
          <a:bodyPr/>
          <a:lstStyle/>
          <a:p>
            <a:pPr eaLnBrk="1" hangingPunct="1"/>
            <a:r>
              <a:rPr lang="en-US" sz="3600" smtClean="0">
                <a:solidFill>
                  <a:srgbClr val="25437F"/>
                </a:solidFill>
              </a:rPr>
              <a:t>RE-Powering Superfund</a:t>
            </a:r>
            <a:br>
              <a:rPr lang="en-US" sz="3600" smtClean="0">
                <a:solidFill>
                  <a:srgbClr val="25437F"/>
                </a:solidFill>
              </a:rPr>
            </a:br>
            <a:r>
              <a:rPr lang="en-US" sz="2000" i="1" smtClean="0">
                <a:solidFill>
                  <a:srgbClr val="25437F"/>
                </a:solidFill>
              </a:rPr>
              <a:t>Snapshot of Renewable Energy on </a:t>
            </a:r>
            <a:br>
              <a:rPr lang="en-US" sz="2000" i="1" smtClean="0">
                <a:solidFill>
                  <a:srgbClr val="25437F"/>
                </a:solidFill>
              </a:rPr>
            </a:br>
            <a:r>
              <a:rPr lang="en-US" sz="2000" i="1" smtClean="0">
                <a:solidFill>
                  <a:srgbClr val="25437F"/>
                </a:solidFill>
              </a:rPr>
              <a:t>Contaminated Lands, Landfills, and Mine Sites</a:t>
            </a:r>
            <a:endParaRPr lang="en-US" sz="2400" i="1" smtClean="0">
              <a:solidFill>
                <a:srgbClr val="25437F"/>
              </a:solidFill>
            </a:endParaRPr>
          </a:p>
        </p:txBody>
      </p:sp>
      <p:sp>
        <p:nvSpPr>
          <p:cNvPr id="66562" name="TextBox 2"/>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939B523E-2F37-4065-BF2D-0D79F25BA60F}" type="slidenum">
              <a:rPr lang="en-US"/>
              <a:pPr/>
              <a:t>43</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914400" y="-76200"/>
            <a:ext cx="7902575" cy="1143000"/>
          </a:xfrm>
        </p:spPr>
        <p:txBody>
          <a:bodyPr/>
          <a:lstStyle/>
          <a:p>
            <a:pPr algn="l" eaLnBrk="1" hangingPunct="1"/>
            <a:r>
              <a:rPr lang="en-US" smtClean="0"/>
              <a:t>RE-Powering America’s Land</a:t>
            </a:r>
            <a:br>
              <a:rPr lang="en-US" smtClean="0"/>
            </a:br>
            <a:r>
              <a:rPr lang="en-US" sz="1600" i="1" smtClean="0"/>
              <a:t>Topics</a:t>
            </a:r>
            <a:endParaRPr lang="en-US" i="1" smtClean="0"/>
          </a:p>
        </p:txBody>
      </p:sp>
      <p:sp>
        <p:nvSpPr>
          <p:cNvPr id="4099" name="Rectangle 3"/>
          <p:cNvSpPr>
            <a:spLocks noGrp="1" noChangeArrowheads="1"/>
          </p:cNvSpPr>
          <p:nvPr>
            <p:ph idx="1"/>
          </p:nvPr>
        </p:nvSpPr>
        <p:spPr>
          <a:xfrm>
            <a:off x="3852863" y="1254125"/>
            <a:ext cx="5062537" cy="4841875"/>
          </a:xfrm>
        </p:spPr>
        <p:txBody>
          <a:bodyPr/>
          <a:lstStyle/>
          <a:p>
            <a:pPr eaLnBrk="1" hangingPunct="1">
              <a:lnSpc>
                <a:spcPct val="80000"/>
              </a:lnSpc>
              <a:buFont typeface="Arial" pitchFamily="34" charset="0"/>
              <a:buChar char="•"/>
              <a:defRPr/>
            </a:pPr>
            <a:r>
              <a:rPr lang="en-US" sz="2400" dirty="0" smtClean="0">
                <a:latin typeface="+mj-lt"/>
              </a:rPr>
              <a:t>RE-Powering America’s Land</a:t>
            </a:r>
          </a:p>
          <a:p>
            <a:pPr eaLnBrk="1" hangingPunct="1">
              <a:lnSpc>
                <a:spcPct val="80000"/>
              </a:lnSpc>
              <a:buFont typeface="Arial" pitchFamily="34" charset="0"/>
              <a:buChar char="•"/>
              <a:defRPr/>
            </a:pPr>
            <a:r>
              <a:rPr lang="en-US" sz="2400" dirty="0" smtClean="0">
                <a:latin typeface="+mj-lt"/>
              </a:rPr>
              <a:t>National snapshot</a:t>
            </a:r>
          </a:p>
          <a:p>
            <a:pPr eaLnBrk="1" hangingPunct="1">
              <a:lnSpc>
                <a:spcPct val="80000"/>
              </a:lnSpc>
              <a:buFont typeface="Arial" pitchFamily="34" charset="0"/>
              <a:buChar char="•"/>
              <a:defRPr/>
            </a:pPr>
            <a:r>
              <a:rPr lang="en-US" sz="2400" dirty="0" smtClean="0">
                <a:latin typeface="+mj-lt"/>
              </a:rPr>
              <a:t>Resources &amp; Tools</a:t>
            </a:r>
          </a:p>
          <a:p>
            <a:pPr lvl="1" eaLnBrk="1" hangingPunct="1">
              <a:lnSpc>
                <a:spcPct val="80000"/>
              </a:lnSpc>
              <a:buFont typeface="Arial" pitchFamily="34" charset="0"/>
              <a:buChar char="•"/>
              <a:defRPr/>
            </a:pPr>
            <a:r>
              <a:rPr lang="en-US" dirty="0" smtClean="0">
                <a:latin typeface="+mj-lt"/>
              </a:rPr>
              <a:t>Google Earth Screening</a:t>
            </a:r>
          </a:p>
          <a:p>
            <a:pPr lvl="1" eaLnBrk="1" hangingPunct="1">
              <a:lnSpc>
                <a:spcPct val="80000"/>
              </a:lnSpc>
              <a:buFont typeface="Arial" pitchFamily="34" charset="0"/>
              <a:buChar char="•"/>
              <a:defRPr/>
            </a:pPr>
            <a:r>
              <a:rPr lang="en-US" dirty="0" smtClean="0">
                <a:latin typeface="+mj-lt"/>
              </a:rPr>
              <a:t>Solar &amp; Wind Decision Trees</a:t>
            </a:r>
          </a:p>
          <a:p>
            <a:pPr lvl="1" eaLnBrk="1" hangingPunct="1">
              <a:lnSpc>
                <a:spcPct val="80000"/>
              </a:lnSpc>
              <a:buFont typeface="Arial" pitchFamily="34" charset="0"/>
              <a:buChar char="•"/>
              <a:defRPr/>
            </a:pPr>
            <a:r>
              <a:rPr lang="en-US" dirty="0" smtClean="0">
                <a:latin typeface="+mj-lt"/>
              </a:rPr>
              <a:t>Success Stories</a:t>
            </a:r>
          </a:p>
          <a:p>
            <a:pPr eaLnBrk="1" hangingPunct="1">
              <a:lnSpc>
                <a:spcPct val="80000"/>
              </a:lnSpc>
              <a:buFont typeface="Arial" pitchFamily="34" charset="0"/>
              <a:buChar char="•"/>
              <a:defRPr/>
            </a:pPr>
            <a:r>
              <a:rPr lang="en-US" sz="2400" dirty="0" smtClean="0">
                <a:latin typeface="+mj-lt"/>
              </a:rPr>
              <a:t>RE-Powering Contacts</a:t>
            </a:r>
          </a:p>
          <a:p>
            <a:pPr eaLnBrk="1" hangingPunct="1">
              <a:lnSpc>
                <a:spcPct val="80000"/>
              </a:lnSpc>
              <a:defRPr/>
            </a:pPr>
            <a:endParaRPr lang="en-US" dirty="0" smtClean="0">
              <a:latin typeface="+mj-lt"/>
            </a:endParaRPr>
          </a:p>
          <a:p>
            <a:pPr eaLnBrk="1" hangingPunct="1">
              <a:lnSpc>
                <a:spcPct val="80000"/>
              </a:lnSpc>
              <a:buFont typeface="Wingdings" pitchFamily="2" charset="2"/>
              <a:buNone/>
              <a:defRPr/>
            </a:pPr>
            <a:endParaRPr lang="en-US" dirty="0" smtClean="0">
              <a:latin typeface="+mj-lt"/>
            </a:endParaRPr>
          </a:p>
        </p:txBody>
      </p:sp>
      <p:pic>
        <p:nvPicPr>
          <p:cNvPr id="9" name="Picture 8" descr="http://www.danlampie.com/wp-content/uploads/2011/08/hull2aerial.jpg"/>
          <p:cNvPicPr>
            <a:picLocks noChangeAspect="1" noChangeArrowheads="1"/>
          </p:cNvPicPr>
          <p:nvPr/>
        </p:nvPicPr>
        <p:blipFill>
          <a:blip r:embed="rId3"/>
          <a:srcRect/>
          <a:stretch>
            <a:fillRect/>
          </a:stretch>
        </p:blipFill>
        <p:spPr bwMode="auto">
          <a:xfrm>
            <a:off x="215900" y="990600"/>
            <a:ext cx="3276600" cy="2287588"/>
          </a:xfrm>
          <a:prstGeom prst="rect">
            <a:avLst/>
          </a:prstGeom>
          <a:noFill/>
          <a:ln>
            <a:solidFill>
              <a:schemeClr val="bg1">
                <a:lumMod val="65000"/>
              </a:schemeClr>
            </a:solidFill>
          </a:ln>
        </p:spPr>
      </p:pic>
      <p:sp>
        <p:nvSpPr>
          <p:cNvPr id="67588" name="Rectangle 9"/>
          <p:cNvSpPr>
            <a:spLocks noChangeArrowheads="1"/>
          </p:cNvSpPr>
          <p:nvPr/>
        </p:nvSpPr>
        <p:spPr bwMode="auto">
          <a:xfrm>
            <a:off x="215900" y="990600"/>
            <a:ext cx="3276600" cy="330200"/>
          </a:xfrm>
          <a:prstGeom prst="rect">
            <a:avLst/>
          </a:prstGeom>
          <a:solidFill>
            <a:srgbClr val="7F7F7F">
              <a:alpha val="74901"/>
            </a:srgbClr>
          </a:solidFill>
          <a:ln w="9525" algn="ctr">
            <a:noFill/>
            <a:round/>
            <a:headEnd/>
            <a:tailEnd/>
          </a:ln>
        </p:spPr>
        <p:txBody>
          <a:bodyPr lIns="45720" rIns="0"/>
          <a:lstStyle/>
          <a:p>
            <a:r>
              <a:rPr lang="en-US" sz="1200">
                <a:solidFill>
                  <a:schemeClr val="bg1"/>
                </a:solidFill>
                <a:ea typeface="ＭＳ Ｐゴシック" charset="-128"/>
              </a:rPr>
              <a:t>Wind turbine installed on upgraded landfill cap</a:t>
            </a:r>
          </a:p>
        </p:txBody>
      </p:sp>
      <p:sp>
        <p:nvSpPr>
          <p:cNvPr id="67589" name="TextBox 10"/>
          <p:cNvSpPr txBox="1">
            <a:spLocks noChangeArrowheads="1"/>
          </p:cNvSpPr>
          <p:nvPr/>
        </p:nvSpPr>
        <p:spPr bwMode="auto">
          <a:xfrm>
            <a:off x="215900" y="2981325"/>
            <a:ext cx="1284288" cy="277813"/>
          </a:xfrm>
          <a:prstGeom prst="rect">
            <a:avLst/>
          </a:prstGeom>
          <a:noFill/>
          <a:ln w="9525">
            <a:noFill/>
            <a:miter lim="800000"/>
            <a:headEnd/>
            <a:tailEnd/>
          </a:ln>
        </p:spPr>
        <p:txBody>
          <a:bodyPr wrap="none">
            <a:spAutoFit/>
          </a:bodyPr>
          <a:lstStyle/>
          <a:p>
            <a:r>
              <a:rPr lang="en-US" sz="1200" b="1" i="1">
                <a:solidFill>
                  <a:schemeClr val="bg1"/>
                </a:solidFill>
              </a:rPr>
              <a:t>Massachusetts</a:t>
            </a:r>
          </a:p>
        </p:txBody>
      </p:sp>
      <p:pic>
        <p:nvPicPr>
          <p:cNvPr id="67590" name="Picture 2" descr="http://media.marketwire.com/attachments/201202/40128_120209KSEPPRimage.jpg"/>
          <p:cNvPicPr>
            <a:picLocks noChangeAspect="1" noChangeArrowheads="1"/>
          </p:cNvPicPr>
          <p:nvPr/>
        </p:nvPicPr>
        <p:blipFill>
          <a:blip r:embed="rId4"/>
          <a:srcRect/>
          <a:stretch>
            <a:fillRect/>
          </a:stretch>
        </p:blipFill>
        <p:spPr bwMode="auto">
          <a:xfrm>
            <a:off x="215900" y="3429000"/>
            <a:ext cx="3273425" cy="2157413"/>
          </a:xfrm>
          <a:prstGeom prst="rect">
            <a:avLst/>
          </a:prstGeom>
          <a:noFill/>
          <a:ln w="9525">
            <a:noFill/>
            <a:miter lim="800000"/>
            <a:headEnd/>
            <a:tailEnd/>
          </a:ln>
        </p:spPr>
      </p:pic>
      <p:sp>
        <p:nvSpPr>
          <p:cNvPr id="67591" name="Rectangle 13"/>
          <p:cNvSpPr>
            <a:spLocks noChangeArrowheads="1"/>
          </p:cNvSpPr>
          <p:nvPr/>
        </p:nvSpPr>
        <p:spPr bwMode="auto">
          <a:xfrm>
            <a:off x="215900" y="3414713"/>
            <a:ext cx="3276600" cy="481012"/>
          </a:xfrm>
          <a:prstGeom prst="rect">
            <a:avLst/>
          </a:prstGeom>
          <a:solidFill>
            <a:srgbClr val="7F7F7F">
              <a:alpha val="74901"/>
            </a:srgbClr>
          </a:solidFill>
          <a:ln w="9525" algn="ctr">
            <a:noFill/>
            <a:round/>
            <a:headEnd/>
            <a:tailEnd/>
          </a:ln>
        </p:spPr>
        <p:txBody>
          <a:bodyPr lIns="45720" rIns="0"/>
          <a:lstStyle/>
          <a:p>
            <a:r>
              <a:rPr lang="en-US" sz="1200">
                <a:solidFill>
                  <a:schemeClr val="bg1"/>
                </a:solidFill>
                <a:ea typeface="ＭＳ Ｐゴシック" charset="-128"/>
              </a:rPr>
              <a:t>Solar array installed on remediated industrial site</a:t>
            </a:r>
          </a:p>
        </p:txBody>
      </p:sp>
      <p:sp>
        <p:nvSpPr>
          <p:cNvPr id="67592" name="TextBox 14"/>
          <p:cNvSpPr txBox="1">
            <a:spLocks noChangeArrowheads="1"/>
          </p:cNvSpPr>
          <p:nvPr/>
        </p:nvSpPr>
        <p:spPr bwMode="auto">
          <a:xfrm>
            <a:off x="215900" y="5310188"/>
            <a:ext cx="714375" cy="276225"/>
          </a:xfrm>
          <a:prstGeom prst="rect">
            <a:avLst/>
          </a:prstGeom>
          <a:noFill/>
          <a:ln w="9525">
            <a:noFill/>
            <a:miter lim="800000"/>
            <a:headEnd/>
            <a:tailEnd/>
          </a:ln>
        </p:spPr>
        <p:txBody>
          <a:bodyPr wrap="none">
            <a:spAutoFit/>
          </a:bodyPr>
          <a:lstStyle/>
          <a:p>
            <a:r>
              <a:rPr lang="en-US" sz="1200" b="1" i="1">
                <a:solidFill>
                  <a:schemeClr val="bg1"/>
                </a:solidFill>
              </a:rPr>
              <a:t>Hawa’ii</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noChangeArrowheads="1"/>
          </p:cNvPicPr>
          <p:nvPr/>
        </p:nvPicPr>
        <p:blipFill>
          <a:blip r:embed="rId3"/>
          <a:srcRect/>
          <a:stretch>
            <a:fillRect/>
          </a:stretch>
        </p:blipFill>
        <p:spPr bwMode="auto">
          <a:xfrm>
            <a:off x="4495800" y="3886200"/>
            <a:ext cx="2590800" cy="1790700"/>
          </a:xfrm>
          <a:prstGeom prst="rect">
            <a:avLst/>
          </a:prstGeom>
          <a:noFill/>
          <a:ln w="9525">
            <a:solidFill>
              <a:schemeClr val="bg1">
                <a:lumMod val="75000"/>
              </a:schemeClr>
            </a:solidFill>
            <a:miter lim="800000"/>
            <a:headEnd/>
            <a:tailEnd/>
          </a:ln>
        </p:spPr>
      </p:pic>
      <p:pic>
        <p:nvPicPr>
          <p:cNvPr id="3" name="Picture 2"/>
          <p:cNvPicPr>
            <a:picLocks noChangeAspect="1"/>
          </p:cNvPicPr>
          <p:nvPr/>
        </p:nvPicPr>
        <p:blipFill>
          <a:blip r:embed="rId4"/>
          <a:srcRect b="3377"/>
          <a:stretch>
            <a:fillRect/>
          </a:stretch>
        </p:blipFill>
        <p:spPr>
          <a:xfrm>
            <a:off x="1752600" y="1981200"/>
            <a:ext cx="2586038" cy="1795463"/>
          </a:xfrm>
          <a:prstGeom prst="rect">
            <a:avLst/>
          </a:prstGeom>
          <a:noFill/>
          <a:ln w="9525" algn="ctr">
            <a:solidFill>
              <a:schemeClr val="bg1">
                <a:lumMod val="75000"/>
              </a:schemeClr>
            </a:solidFill>
            <a:miter lim="800000"/>
            <a:headEnd/>
            <a:tailEnd/>
          </a:ln>
        </p:spPr>
      </p:pic>
      <p:pic>
        <p:nvPicPr>
          <p:cNvPr id="7" name="Picture 5"/>
          <p:cNvPicPr>
            <a:picLocks noChangeAspect="1" noChangeArrowheads="1"/>
          </p:cNvPicPr>
          <p:nvPr/>
        </p:nvPicPr>
        <p:blipFill>
          <a:blip r:embed="rId5"/>
          <a:srcRect/>
          <a:stretch>
            <a:fillRect/>
          </a:stretch>
        </p:blipFill>
        <p:spPr bwMode="auto">
          <a:xfrm>
            <a:off x="1752600" y="3886200"/>
            <a:ext cx="2590800" cy="1808163"/>
          </a:xfrm>
          <a:prstGeom prst="rect">
            <a:avLst/>
          </a:prstGeom>
          <a:noFill/>
          <a:ln w="9525">
            <a:solidFill>
              <a:schemeClr val="bg1">
                <a:lumMod val="75000"/>
              </a:schemeClr>
            </a:solidFill>
            <a:miter lim="800000"/>
            <a:headEnd/>
            <a:tailEnd/>
          </a:ln>
        </p:spPr>
      </p:pic>
      <p:sp>
        <p:nvSpPr>
          <p:cNvPr id="8" name="Title 1"/>
          <p:cNvSpPr txBox="1">
            <a:spLocks/>
          </p:cNvSpPr>
          <p:nvPr/>
        </p:nvSpPr>
        <p:spPr bwMode="auto">
          <a:xfrm>
            <a:off x="581025" y="0"/>
            <a:ext cx="7315200" cy="1143000"/>
          </a:xfrm>
          <a:prstGeom prst="rect">
            <a:avLst/>
          </a:prstGeom>
          <a:noFill/>
          <a:ln w="9525">
            <a:noFill/>
            <a:miter lim="800000"/>
            <a:headEnd/>
            <a:tailEnd/>
          </a:ln>
        </p:spPr>
        <p:txBody>
          <a:bodyPr anchor="ctr"/>
          <a:lstStyle/>
          <a:p>
            <a:pPr eaLnBrk="0" hangingPunct="0">
              <a:defRPr/>
            </a:pPr>
            <a:endParaRPr lang="en-US" sz="3200" kern="0" dirty="0">
              <a:solidFill>
                <a:schemeClr val="bg1">
                  <a:lumMod val="95000"/>
                </a:schemeClr>
              </a:solidFill>
              <a:latin typeface="+mj-lt"/>
              <a:ea typeface="+mj-ea"/>
              <a:cs typeface="ＭＳ Ｐゴシック"/>
            </a:endParaRPr>
          </a:p>
        </p:txBody>
      </p:sp>
      <p:sp>
        <p:nvSpPr>
          <p:cNvPr id="69637" name="TextBox 13"/>
          <p:cNvSpPr txBox="1">
            <a:spLocks noChangeArrowheads="1"/>
          </p:cNvSpPr>
          <p:nvPr/>
        </p:nvSpPr>
        <p:spPr bwMode="auto">
          <a:xfrm>
            <a:off x="1752600" y="3886200"/>
            <a:ext cx="2057400" cy="369888"/>
          </a:xfrm>
          <a:prstGeom prst="rect">
            <a:avLst/>
          </a:prstGeom>
          <a:noFill/>
          <a:ln w="9525">
            <a:noFill/>
            <a:miter lim="800000"/>
            <a:headEnd/>
            <a:tailEnd/>
          </a:ln>
        </p:spPr>
        <p:txBody>
          <a:bodyPr>
            <a:spAutoFit/>
          </a:bodyPr>
          <a:lstStyle/>
          <a:p>
            <a:r>
              <a:rPr lang="en-US" b="1">
                <a:solidFill>
                  <a:schemeClr val="bg1"/>
                </a:solidFill>
              </a:rPr>
              <a:t>GEOTHERMAL</a:t>
            </a:r>
          </a:p>
        </p:txBody>
      </p:sp>
      <p:sp>
        <p:nvSpPr>
          <p:cNvPr id="69638" name="TextBox 14"/>
          <p:cNvSpPr txBox="1">
            <a:spLocks noChangeArrowheads="1"/>
          </p:cNvSpPr>
          <p:nvPr/>
        </p:nvSpPr>
        <p:spPr bwMode="auto">
          <a:xfrm>
            <a:off x="5086350" y="3886200"/>
            <a:ext cx="1924050" cy="369888"/>
          </a:xfrm>
          <a:prstGeom prst="rect">
            <a:avLst/>
          </a:prstGeom>
          <a:noFill/>
          <a:ln w="9525">
            <a:noFill/>
            <a:miter lim="800000"/>
            <a:headEnd/>
            <a:tailEnd/>
          </a:ln>
        </p:spPr>
        <p:txBody>
          <a:bodyPr>
            <a:spAutoFit/>
          </a:bodyPr>
          <a:lstStyle/>
          <a:p>
            <a:pPr algn="r"/>
            <a:r>
              <a:rPr lang="en-US" b="1">
                <a:solidFill>
                  <a:schemeClr val="bg1"/>
                </a:solidFill>
              </a:rPr>
              <a:t>BIOMASS</a:t>
            </a:r>
          </a:p>
        </p:txBody>
      </p:sp>
      <p:sp>
        <p:nvSpPr>
          <p:cNvPr id="69639" name="TextBox 18"/>
          <p:cNvSpPr txBox="1">
            <a:spLocks noChangeArrowheads="1"/>
          </p:cNvSpPr>
          <p:nvPr/>
        </p:nvSpPr>
        <p:spPr bwMode="auto">
          <a:xfrm>
            <a:off x="1752600" y="1981200"/>
            <a:ext cx="1219200" cy="369888"/>
          </a:xfrm>
          <a:prstGeom prst="rect">
            <a:avLst/>
          </a:prstGeom>
          <a:noFill/>
          <a:ln w="9525">
            <a:noFill/>
            <a:miter lim="800000"/>
            <a:headEnd/>
            <a:tailEnd/>
          </a:ln>
        </p:spPr>
        <p:txBody>
          <a:bodyPr>
            <a:spAutoFit/>
          </a:bodyPr>
          <a:lstStyle/>
          <a:p>
            <a:r>
              <a:rPr lang="en-US" b="1">
                <a:solidFill>
                  <a:schemeClr val="bg1"/>
                </a:solidFill>
              </a:rPr>
              <a:t>SOLAR</a:t>
            </a:r>
          </a:p>
        </p:txBody>
      </p:sp>
      <p:grpSp>
        <p:nvGrpSpPr>
          <p:cNvPr id="69640" name="Group 17"/>
          <p:cNvGrpSpPr>
            <a:grpSpLocks/>
          </p:cNvGrpSpPr>
          <p:nvPr/>
        </p:nvGrpSpPr>
        <p:grpSpPr bwMode="auto">
          <a:xfrm>
            <a:off x="4495800" y="1981200"/>
            <a:ext cx="2590800" cy="1795463"/>
            <a:chOff x="7848600" y="1905000"/>
            <a:chExt cx="2590800" cy="1795571"/>
          </a:xfrm>
        </p:grpSpPr>
        <p:pic>
          <p:nvPicPr>
            <p:cNvPr id="9" name="Picture 3"/>
            <p:cNvPicPr>
              <a:picLocks noChangeAspect="1" noChangeArrowheads="1"/>
            </p:cNvPicPr>
            <p:nvPr/>
          </p:nvPicPr>
          <p:blipFill>
            <a:blip r:embed="rId6"/>
            <a:srcRect/>
            <a:stretch>
              <a:fillRect/>
            </a:stretch>
          </p:blipFill>
          <p:spPr bwMode="auto">
            <a:xfrm>
              <a:off x="7848600" y="1905000"/>
              <a:ext cx="2590800" cy="1795571"/>
            </a:xfrm>
            <a:prstGeom prst="rect">
              <a:avLst/>
            </a:prstGeom>
            <a:noFill/>
            <a:ln w="9525" algn="ctr">
              <a:solidFill>
                <a:schemeClr val="bg1">
                  <a:lumMod val="75000"/>
                </a:schemeClr>
              </a:solidFill>
              <a:miter lim="800000"/>
              <a:headEnd/>
              <a:tailEnd/>
            </a:ln>
          </p:spPr>
        </p:pic>
        <p:sp>
          <p:nvSpPr>
            <p:cNvPr id="69644" name="TextBox 21"/>
            <p:cNvSpPr txBox="1">
              <a:spLocks noChangeArrowheads="1"/>
            </p:cNvSpPr>
            <p:nvPr/>
          </p:nvSpPr>
          <p:spPr bwMode="auto">
            <a:xfrm>
              <a:off x="9448800" y="1905000"/>
              <a:ext cx="990600" cy="369888"/>
            </a:xfrm>
            <a:prstGeom prst="rect">
              <a:avLst/>
            </a:prstGeom>
            <a:noFill/>
            <a:ln w="9525">
              <a:noFill/>
              <a:miter lim="800000"/>
              <a:headEnd/>
              <a:tailEnd/>
            </a:ln>
          </p:spPr>
          <p:txBody>
            <a:bodyPr>
              <a:spAutoFit/>
            </a:bodyPr>
            <a:lstStyle/>
            <a:p>
              <a:r>
                <a:rPr lang="en-US" b="1">
                  <a:solidFill>
                    <a:schemeClr val="bg1"/>
                  </a:solidFill>
                </a:rPr>
                <a:t>WIND</a:t>
              </a:r>
            </a:p>
          </p:txBody>
        </p:sp>
      </p:grpSp>
      <p:sp>
        <p:nvSpPr>
          <p:cNvPr id="24" name="Content Placeholder 2"/>
          <p:cNvSpPr>
            <a:spLocks noGrp="1"/>
          </p:cNvSpPr>
          <p:nvPr>
            <p:ph idx="1"/>
          </p:nvPr>
        </p:nvSpPr>
        <p:spPr>
          <a:xfrm>
            <a:off x="1012825" y="838200"/>
            <a:ext cx="7978775" cy="838200"/>
          </a:xfrm>
        </p:spPr>
        <p:txBody>
          <a:bodyPr/>
          <a:lstStyle/>
          <a:p>
            <a:pPr marL="1588" indent="-1588" eaLnBrk="1" hangingPunct="1">
              <a:buFont typeface="Wingdings" pitchFamily="2" charset="2"/>
              <a:buNone/>
              <a:defRPr/>
            </a:pPr>
            <a:r>
              <a:rPr lang="en-US" sz="1800" i="1" dirty="0" smtClean="0">
                <a:solidFill>
                  <a:schemeClr val="tx1">
                    <a:lumMod val="65000"/>
                    <a:lumOff val="35000"/>
                  </a:schemeClr>
                </a:solidFill>
              </a:rPr>
              <a:t>EPA’s</a:t>
            </a:r>
            <a:r>
              <a:rPr lang="en-US" sz="1800" i="1" dirty="0" smtClean="0">
                <a:solidFill>
                  <a:srgbClr val="FF0000"/>
                </a:solidFill>
              </a:rPr>
              <a:t> </a:t>
            </a:r>
            <a:r>
              <a:rPr lang="en-US" sz="1800" i="1" dirty="0" smtClean="0">
                <a:solidFill>
                  <a:schemeClr val="tx1">
                    <a:lumMod val="65000"/>
                    <a:lumOff val="35000"/>
                  </a:schemeClr>
                </a:solidFill>
              </a:rPr>
              <a:t>RE-Powering America’s Land Initiative encourages renewable energy development on current and formerly contaminated land and mine sites when aligned with the community's vision for the site.</a:t>
            </a:r>
          </a:p>
        </p:txBody>
      </p:sp>
      <p:sp>
        <p:nvSpPr>
          <p:cNvPr id="69642" name="Rectangle 2"/>
          <p:cNvSpPr>
            <a:spLocks noGrp="1" noChangeArrowheads="1"/>
          </p:cNvSpPr>
          <p:nvPr>
            <p:ph type="title"/>
          </p:nvPr>
        </p:nvSpPr>
        <p:spPr>
          <a:xfrm>
            <a:off x="914400" y="-76200"/>
            <a:ext cx="7902575" cy="990600"/>
          </a:xfrm>
        </p:spPr>
        <p:txBody>
          <a:bodyPr/>
          <a:lstStyle/>
          <a:p>
            <a:pPr algn="l" eaLnBrk="1" hangingPunct="1"/>
            <a:r>
              <a:rPr lang="en-US" smtClean="0"/>
              <a:t>RE-Powering America’s Land</a:t>
            </a:r>
            <a:endParaRPr lang="en-US" i="1"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914400" y="-76200"/>
            <a:ext cx="5791200" cy="1143000"/>
          </a:xfrm>
        </p:spPr>
        <p:txBody>
          <a:bodyPr/>
          <a:lstStyle/>
          <a:p>
            <a:pPr algn="l" eaLnBrk="1" hangingPunct="1"/>
            <a:r>
              <a:rPr lang="en-US" sz="2400" smtClean="0"/>
              <a:t>Benefits of Redeveloping Potentially Contaminated Sites</a:t>
            </a:r>
          </a:p>
        </p:txBody>
      </p:sp>
      <p:pic>
        <p:nvPicPr>
          <p:cNvPr id="71682" name="Picture 2"/>
          <p:cNvPicPr>
            <a:picLocks noChangeAspect="1" noChangeArrowheads="1"/>
          </p:cNvPicPr>
          <p:nvPr/>
        </p:nvPicPr>
        <p:blipFill>
          <a:blip r:embed="rId3"/>
          <a:srcRect/>
          <a:stretch>
            <a:fillRect/>
          </a:stretch>
        </p:blipFill>
        <p:spPr bwMode="auto">
          <a:xfrm>
            <a:off x="0" y="963613"/>
            <a:ext cx="9163050" cy="5057775"/>
          </a:xfrm>
          <a:prstGeom prst="rect">
            <a:avLst/>
          </a:prstGeom>
          <a:noFill/>
          <a:ln w="9525">
            <a:noFill/>
            <a:miter lim="800000"/>
            <a:headEnd/>
            <a:tailEnd/>
          </a:ln>
        </p:spPr>
      </p:pic>
      <p:sp>
        <p:nvSpPr>
          <p:cNvPr id="71683" name="TextBox 8"/>
          <p:cNvSpPr txBox="1">
            <a:spLocks noChangeArrowheads="1"/>
          </p:cNvSpPr>
          <p:nvPr/>
        </p:nvSpPr>
        <p:spPr bwMode="auto">
          <a:xfrm>
            <a:off x="76200" y="5580063"/>
            <a:ext cx="1981200" cy="260350"/>
          </a:xfrm>
          <a:prstGeom prst="rect">
            <a:avLst/>
          </a:prstGeom>
          <a:noFill/>
          <a:ln w="9525">
            <a:noFill/>
            <a:miter lim="800000"/>
            <a:headEnd/>
            <a:tailEnd/>
          </a:ln>
        </p:spPr>
        <p:txBody>
          <a:bodyPr>
            <a:spAutoFit/>
          </a:bodyPr>
          <a:lstStyle/>
          <a:p>
            <a:pPr algn="ctr"/>
            <a:r>
              <a:rPr lang="en-US" sz="1100" b="1"/>
              <a:t>Gain community support</a:t>
            </a:r>
          </a:p>
        </p:txBody>
      </p:sp>
      <p:sp>
        <p:nvSpPr>
          <p:cNvPr id="71684" name="TextBox 9"/>
          <p:cNvSpPr txBox="1">
            <a:spLocks noChangeArrowheads="1"/>
          </p:cNvSpPr>
          <p:nvPr/>
        </p:nvSpPr>
        <p:spPr bwMode="auto">
          <a:xfrm>
            <a:off x="5486400" y="865188"/>
            <a:ext cx="1981200" cy="430212"/>
          </a:xfrm>
          <a:prstGeom prst="rect">
            <a:avLst/>
          </a:prstGeom>
          <a:noFill/>
          <a:ln w="9525">
            <a:noFill/>
            <a:miter lim="800000"/>
            <a:headEnd/>
            <a:tailEnd/>
          </a:ln>
        </p:spPr>
        <p:txBody>
          <a:bodyPr>
            <a:spAutoFit/>
          </a:bodyPr>
          <a:lstStyle/>
          <a:p>
            <a:pPr algn="ctr"/>
            <a:r>
              <a:rPr lang="en-US" sz="1100" b="1"/>
              <a:t>Leverage existing</a:t>
            </a:r>
          </a:p>
          <a:p>
            <a:pPr algn="ctr"/>
            <a:r>
              <a:rPr lang="en-US" sz="1100" b="1"/>
              <a:t>infrastructure</a:t>
            </a:r>
          </a:p>
        </p:txBody>
      </p:sp>
      <p:sp>
        <p:nvSpPr>
          <p:cNvPr id="71685" name="TextBox 10"/>
          <p:cNvSpPr txBox="1">
            <a:spLocks noChangeArrowheads="1"/>
          </p:cNvSpPr>
          <p:nvPr/>
        </p:nvSpPr>
        <p:spPr bwMode="auto">
          <a:xfrm>
            <a:off x="7467600" y="4926013"/>
            <a:ext cx="1752600" cy="769937"/>
          </a:xfrm>
          <a:prstGeom prst="rect">
            <a:avLst/>
          </a:prstGeom>
          <a:noFill/>
          <a:ln w="9525">
            <a:noFill/>
            <a:miter lim="800000"/>
            <a:headEnd/>
            <a:tailEnd/>
          </a:ln>
        </p:spPr>
        <p:txBody>
          <a:bodyPr>
            <a:spAutoFit/>
          </a:bodyPr>
          <a:lstStyle/>
          <a:p>
            <a:pPr algn="ctr"/>
            <a:r>
              <a:rPr lang="en-US" sz="1100" b="1"/>
              <a:t>Improve project economics through reduced land costs &amp; tax incentives</a:t>
            </a:r>
          </a:p>
        </p:txBody>
      </p:sp>
      <p:sp>
        <p:nvSpPr>
          <p:cNvPr id="71686" name="TextBox 11"/>
          <p:cNvSpPr txBox="1">
            <a:spLocks noChangeArrowheads="1"/>
          </p:cNvSpPr>
          <p:nvPr/>
        </p:nvSpPr>
        <p:spPr bwMode="auto">
          <a:xfrm>
            <a:off x="7924800" y="1649413"/>
            <a:ext cx="1295400" cy="431800"/>
          </a:xfrm>
          <a:prstGeom prst="rect">
            <a:avLst/>
          </a:prstGeom>
          <a:noFill/>
          <a:ln w="9525">
            <a:noFill/>
            <a:miter lim="800000"/>
            <a:headEnd/>
            <a:tailEnd/>
          </a:ln>
        </p:spPr>
        <p:txBody>
          <a:bodyPr>
            <a:spAutoFit/>
          </a:bodyPr>
          <a:lstStyle/>
          <a:p>
            <a:pPr algn="ctr"/>
            <a:r>
              <a:rPr lang="en-US" sz="1100" b="1"/>
              <a:t>Protect open </a:t>
            </a:r>
          </a:p>
          <a:p>
            <a:pPr algn="ctr"/>
            <a:r>
              <a:rPr lang="en-US" sz="1100" b="1"/>
              <a:t>space</a:t>
            </a:r>
          </a:p>
        </p:txBody>
      </p:sp>
      <p:sp>
        <p:nvSpPr>
          <p:cNvPr id="71687" name="TextBox 12"/>
          <p:cNvSpPr txBox="1">
            <a:spLocks noChangeArrowheads="1"/>
          </p:cNvSpPr>
          <p:nvPr/>
        </p:nvSpPr>
        <p:spPr bwMode="auto">
          <a:xfrm>
            <a:off x="2133600" y="973138"/>
            <a:ext cx="1600200" cy="600075"/>
          </a:xfrm>
          <a:prstGeom prst="rect">
            <a:avLst/>
          </a:prstGeom>
          <a:noFill/>
          <a:ln w="9525">
            <a:noFill/>
            <a:miter lim="800000"/>
            <a:headEnd/>
            <a:tailEnd/>
          </a:ln>
        </p:spPr>
        <p:txBody>
          <a:bodyPr>
            <a:spAutoFit/>
          </a:bodyPr>
          <a:lstStyle/>
          <a:p>
            <a:pPr algn="ctr"/>
            <a:r>
              <a:rPr lang="en-US" sz="1100" b="1"/>
              <a:t>Build sustainable land development strategy</a:t>
            </a:r>
          </a:p>
        </p:txBody>
      </p:sp>
      <p:sp>
        <p:nvSpPr>
          <p:cNvPr id="71688" name="TextBox 13"/>
          <p:cNvSpPr txBox="1">
            <a:spLocks noChangeArrowheads="1"/>
          </p:cNvSpPr>
          <p:nvPr/>
        </p:nvSpPr>
        <p:spPr bwMode="auto">
          <a:xfrm>
            <a:off x="990600" y="1954213"/>
            <a:ext cx="1600200" cy="600075"/>
          </a:xfrm>
          <a:prstGeom prst="rect">
            <a:avLst/>
          </a:prstGeom>
          <a:noFill/>
          <a:ln w="9525">
            <a:noFill/>
            <a:miter lim="800000"/>
            <a:headEnd/>
            <a:tailEnd/>
          </a:ln>
        </p:spPr>
        <p:txBody>
          <a:bodyPr>
            <a:spAutoFit/>
          </a:bodyPr>
          <a:lstStyle/>
          <a:p>
            <a:pPr algn="ctr"/>
            <a:r>
              <a:rPr lang="en-US" sz="1100" b="1"/>
              <a:t>Provide low-cost, clean power to communities</a:t>
            </a:r>
          </a:p>
        </p:txBody>
      </p:sp>
      <p:sp>
        <p:nvSpPr>
          <p:cNvPr id="71689" name="TextBox 15"/>
          <p:cNvSpPr txBox="1">
            <a:spLocks noChangeArrowheads="1"/>
          </p:cNvSpPr>
          <p:nvPr/>
        </p:nvSpPr>
        <p:spPr bwMode="auto">
          <a:xfrm>
            <a:off x="5715000" y="5072063"/>
            <a:ext cx="1524000" cy="768350"/>
          </a:xfrm>
          <a:prstGeom prst="rect">
            <a:avLst/>
          </a:prstGeom>
          <a:noFill/>
          <a:ln w="9525">
            <a:noFill/>
            <a:miter lim="800000"/>
            <a:headEnd/>
            <a:tailEnd/>
          </a:ln>
        </p:spPr>
        <p:txBody>
          <a:bodyPr>
            <a:spAutoFit/>
          </a:bodyPr>
          <a:lstStyle/>
          <a:p>
            <a:pPr algn="ctr"/>
            <a:r>
              <a:rPr lang="en-US" sz="1100" b="1"/>
              <a:t>Reduce project cycle times with streamlined zoning and permitting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National Snapshot</a:t>
            </a:r>
            <a:endParaRPr lang="en-US" dirty="0"/>
          </a:p>
        </p:txBody>
      </p:sp>
      <p:sp>
        <p:nvSpPr>
          <p:cNvPr id="6" name="Text Placeholder 5"/>
          <p:cNvSpPr>
            <a:spLocks noGrp="1"/>
          </p:cNvSpPr>
          <p:nvPr>
            <p:ph type="body" idx="1"/>
          </p:nvPr>
        </p:nvSpPr>
        <p:spPr/>
        <p:txBody>
          <a:bodyPr/>
          <a:lstStyle/>
          <a:p>
            <a:pPr eaLnBrk="1" hangingPunct="1">
              <a:defRPr/>
            </a:pPr>
            <a:r>
              <a:rPr lang="en-US" i="1" dirty="0" smtClean="0">
                <a:solidFill>
                  <a:schemeClr val="bg1">
                    <a:lumMod val="50000"/>
                  </a:schemeClr>
                </a:solidFill>
              </a:rPr>
              <a:t>Installed projects &amp; trends</a:t>
            </a:r>
            <a:endParaRPr lang="en-US" i="1" dirty="0">
              <a:solidFill>
                <a:schemeClr val="bg1">
                  <a:lumMod val="50000"/>
                </a:schemeClr>
              </a:solidFill>
            </a:endParaRPr>
          </a:p>
        </p:txBody>
      </p:sp>
      <p:sp>
        <p:nvSpPr>
          <p:cNvPr id="73731" name="TextBox 3"/>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904ABB27-DB1F-45D7-AC70-7283E9B6947B}" type="slidenum">
              <a:rPr lang="en-US"/>
              <a:pPr/>
              <a:t>47</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6"/>
          <p:cNvSpPr>
            <a:spLocks noGrp="1"/>
          </p:cNvSpPr>
          <p:nvPr>
            <p:ph type="title"/>
          </p:nvPr>
        </p:nvSpPr>
        <p:spPr>
          <a:xfrm>
            <a:off x="914400" y="0"/>
            <a:ext cx="6477000" cy="685800"/>
          </a:xfrm>
        </p:spPr>
        <p:txBody>
          <a:bodyPr/>
          <a:lstStyle/>
          <a:p>
            <a:pPr eaLnBrk="1" hangingPunct="1"/>
            <a:r>
              <a:rPr lang="en-US" smtClean="0">
                <a:solidFill>
                  <a:schemeClr val="tx2"/>
                </a:solidFill>
              </a:rPr>
              <a:t>RE-Powering America’s Land</a:t>
            </a:r>
            <a:endParaRPr lang="en-US" sz="1600" i="1" smtClean="0">
              <a:solidFill>
                <a:schemeClr val="tx2"/>
              </a:solidFill>
            </a:endParaRPr>
          </a:p>
        </p:txBody>
      </p:sp>
      <p:grpSp>
        <p:nvGrpSpPr>
          <p:cNvPr id="74754" name="Group 40"/>
          <p:cNvGrpSpPr>
            <a:grpSpLocks/>
          </p:cNvGrpSpPr>
          <p:nvPr/>
        </p:nvGrpSpPr>
        <p:grpSpPr bwMode="auto">
          <a:xfrm>
            <a:off x="180975" y="762000"/>
            <a:ext cx="3505200" cy="1539875"/>
            <a:chOff x="5486400" y="1295400"/>
            <a:chExt cx="3505200" cy="1539673"/>
          </a:xfrm>
        </p:grpSpPr>
        <p:pic>
          <p:nvPicPr>
            <p:cNvPr id="41" name="Picture 40" descr="Lackawanna.jpg"/>
            <p:cNvPicPr>
              <a:picLocks noChangeAspect="1"/>
            </p:cNvPicPr>
            <p:nvPr/>
          </p:nvPicPr>
          <p:blipFill>
            <a:blip r:embed="rId3"/>
            <a:srcRect/>
            <a:stretch>
              <a:fillRect/>
            </a:stretch>
          </p:blipFill>
          <p:spPr>
            <a:xfrm>
              <a:off x="5486400" y="1295400"/>
              <a:ext cx="3505200" cy="1539673"/>
            </a:xfrm>
            <a:prstGeom prst="rect">
              <a:avLst/>
            </a:prstGeom>
            <a:noFill/>
            <a:ln>
              <a:solidFill>
                <a:schemeClr val="bg1">
                  <a:lumMod val="50000"/>
                </a:schemeClr>
              </a:solidFill>
            </a:ln>
          </p:spPr>
        </p:pic>
        <p:sp>
          <p:nvSpPr>
            <p:cNvPr id="44" name="Rectangle 43"/>
            <p:cNvSpPr/>
            <p:nvPr/>
          </p:nvSpPr>
          <p:spPr bwMode="auto">
            <a:xfrm>
              <a:off x="5486400" y="1295400"/>
              <a:ext cx="3505200" cy="533330"/>
            </a:xfrm>
            <a:prstGeom prst="rect">
              <a:avLst/>
            </a:prstGeom>
            <a:solidFill>
              <a:schemeClr val="bg1">
                <a:lumMod val="50000"/>
                <a:alpha val="46000"/>
              </a:schemeClr>
            </a:solidFill>
            <a:ln w="9525" cap="flat" cmpd="sng" algn="ctr">
              <a:noFill/>
              <a:prstDash val="solid"/>
              <a:round/>
              <a:headEnd type="none" w="med" len="med"/>
              <a:tailEnd type="none" w="med" len="med"/>
            </a:ln>
            <a:effectLst/>
          </p:spPr>
          <p:txBody>
            <a:bodyPr lIns="45720" rIns="0"/>
            <a:lstStyle/>
            <a:p>
              <a:pPr eaLnBrk="0" hangingPunct="0">
                <a:defRPr/>
              </a:pPr>
              <a:r>
                <a:rPr lang="en-US" sz="1200" dirty="0">
                  <a:ea typeface="ＭＳ Ｐゴシック" pitchFamily="84" charset="-128"/>
                </a:rPr>
                <a:t>Wind turbines installed during remediation at abandoned steel mill</a:t>
              </a:r>
            </a:p>
          </p:txBody>
        </p:sp>
      </p:grpSp>
      <p:grpSp>
        <p:nvGrpSpPr>
          <p:cNvPr id="74755" name="Group 46"/>
          <p:cNvGrpSpPr>
            <a:grpSpLocks/>
          </p:cNvGrpSpPr>
          <p:nvPr/>
        </p:nvGrpSpPr>
        <p:grpSpPr bwMode="auto">
          <a:xfrm>
            <a:off x="3895725" y="762000"/>
            <a:ext cx="2514600" cy="2392363"/>
            <a:chOff x="6400800" y="1270220"/>
            <a:chExt cx="2514600" cy="2392384"/>
          </a:xfrm>
        </p:grpSpPr>
        <p:grpSp>
          <p:nvGrpSpPr>
            <p:cNvPr id="74783" name="Group 35"/>
            <p:cNvGrpSpPr>
              <a:grpSpLocks/>
            </p:cNvGrpSpPr>
            <p:nvPr/>
          </p:nvGrpSpPr>
          <p:grpSpPr bwMode="auto">
            <a:xfrm>
              <a:off x="6400800" y="1270220"/>
              <a:ext cx="2514600" cy="2392384"/>
              <a:chOff x="-3733800" y="2057400"/>
              <a:chExt cx="2514600" cy="2392384"/>
            </a:xfrm>
          </p:grpSpPr>
          <p:pic>
            <p:nvPicPr>
              <p:cNvPr id="53" name="Picture 52" descr="Molycorp.jpg"/>
              <p:cNvPicPr>
                <a:picLocks noChangeAspect="1"/>
              </p:cNvPicPr>
              <p:nvPr/>
            </p:nvPicPr>
            <p:blipFill>
              <a:blip r:embed="rId4"/>
              <a:srcRect/>
              <a:stretch>
                <a:fillRect/>
              </a:stretch>
            </p:blipFill>
            <p:spPr>
              <a:xfrm>
                <a:off x="-3733800" y="2057400"/>
                <a:ext cx="2514600" cy="2392384"/>
              </a:xfrm>
              <a:prstGeom prst="rect">
                <a:avLst/>
              </a:prstGeom>
              <a:noFill/>
              <a:ln>
                <a:solidFill>
                  <a:schemeClr val="bg1">
                    <a:lumMod val="50000"/>
                  </a:schemeClr>
                </a:solidFill>
              </a:ln>
            </p:spPr>
          </p:pic>
          <p:sp>
            <p:nvSpPr>
              <p:cNvPr id="54" name="Rectangle 53"/>
              <p:cNvSpPr/>
              <p:nvPr/>
            </p:nvSpPr>
            <p:spPr bwMode="auto">
              <a:xfrm>
                <a:off x="-3733800" y="2057400"/>
                <a:ext cx="2514600" cy="457204"/>
              </a:xfrm>
              <a:prstGeom prst="rect">
                <a:avLst/>
              </a:prstGeom>
              <a:solidFill>
                <a:schemeClr val="bg1">
                  <a:lumMod val="50000"/>
                  <a:alpha val="70000"/>
                </a:schemeClr>
              </a:solidFill>
              <a:ln w="9525" cap="flat" cmpd="sng" algn="ctr">
                <a:noFill/>
                <a:prstDash val="solid"/>
                <a:round/>
                <a:headEnd type="none" w="med" len="med"/>
                <a:tailEnd type="none" w="med" len="med"/>
              </a:ln>
              <a:effectLst/>
            </p:spPr>
            <p:txBody>
              <a:bodyPr lIns="45720" rIns="0"/>
              <a:lstStyle/>
              <a:p>
                <a:pPr eaLnBrk="0" hangingPunct="0">
                  <a:defRPr/>
                </a:pPr>
                <a:r>
                  <a:rPr lang="en-US" sz="1200" dirty="0">
                    <a:ea typeface="ＭＳ Ｐゴシック" pitchFamily="84" charset="-128"/>
                  </a:rPr>
                  <a:t>Concentrators installed on remediated mine tailings</a:t>
                </a:r>
              </a:p>
            </p:txBody>
          </p:sp>
        </p:grpSp>
        <p:sp>
          <p:nvSpPr>
            <p:cNvPr id="74784" name="TextBox 51"/>
            <p:cNvSpPr txBox="1">
              <a:spLocks noChangeArrowheads="1"/>
            </p:cNvSpPr>
            <p:nvPr/>
          </p:nvSpPr>
          <p:spPr bwMode="auto">
            <a:xfrm>
              <a:off x="6400800" y="3385605"/>
              <a:ext cx="1064715" cy="276999"/>
            </a:xfrm>
            <a:prstGeom prst="rect">
              <a:avLst/>
            </a:prstGeom>
            <a:noFill/>
            <a:ln w="9525">
              <a:noFill/>
              <a:miter lim="800000"/>
              <a:headEnd/>
              <a:tailEnd/>
            </a:ln>
          </p:spPr>
          <p:txBody>
            <a:bodyPr wrap="none">
              <a:spAutoFit/>
            </a:bodyPr>
            <a:lstStyle/>
            <a:p>
              <a:r>
                <a:rPr lang="en-US" sz="1200" b="1" i="1">
                  <a:solidFill>
                    <a:schemeClr val="bg1"/>
                  </a:solidFill>
                </a:rPr>
                <a:t>New Mexico</a:t>
              </a:r>
            </a:p>
          </p:txBody>
        </p:sp>
      </p:grpSp>
      <p:sp>
        <p:nvSpPr>
          <p:cNvPr id="74756" name="TextBox 54"/>
          <p:cNvSpPr txBox="1">
            <a:spLocks noChangeArrowheads="1"/>
          </p:cNvSpPr>
          <p:nvPr/>
        </p:nvSpPr>
        <p:spPr bwMode="auto">
          <a:xfrm>
            <a:off x="180975" y="2024063"/>
            <a:ext cx="876300" cy="277812"/>
          </a:xfrm>
          <a:prstGeom prst="rect">
            <a:avLst/>
          </a:prstGeom>
          <a:noFill/>
          <a:ln w="9525">
            <a:noFill/>
            <a:miter lim="800000"/>
            <a:headEnd/>
            <a:tailEnd/>
          </a:ln>
        </p:spPr>
        <p:txBody>
          <a:bodyPr wrap="none">
            <a:spAutoFit/>
          </a:bodyPr>
          <a:lstStyle/>
          <a:p>
            <a:r>
              <a:rPr lang="en-US" sz="1200" b="1" i="1">
                <a:solidFill>
                  <a:schemeClr val="bg1"/>
                </a:solidFill>
              </a:rPr>
              <a:t>New York</a:t>
            </a:r>
          </a:p>
        </p:txBody>
      </p:sp>
      <p:grpSp>
        <p:nvGrpSpPr>
          <p:cNvPr id="74757" name="Group 46"/>
          <p:cNvGrpSpPr>
            <a:grpSpLocks noChangeAspect="1"/>
          </p:cNvGrpSpPr>
          <p:nvPr/>
        </p:nvGrpSpPr>
        <p:grpSpPr bwMode="auto">
          <a:xfrm>
            <a:off x="198438" y="4533900"/>
            <a:ext cx="3502025" cy="1412875"/>
            <a:chOff x="5943600" y="4066921"/>
            <a:chExt cx="2839166" cy="1145257"/>
          </a:xfrm>
        </p:grpSpPr>
        <p:grpSp>
          <p:nvGrpSpPr>
            <p:cNvPr id="74779" name="Group 33"/>
            <p:cNvGrpSpPr>
              <a:grpSpLocks/>
            </p:cNvGrpSpPr>
            <p:nvPr/>
          </p:nvGrpSpPr>
          <p:grpSpPr bwMode="auto">
            <a:xfrm>
              <a:off x="5963366" y="4066921"/>
              <a:ext cx="2819400" cy="1092307"/>
              <a:chOff x="2590800" y="4219322"/>
              <a:chExt cx="2819400" cy="1092307"/>
            </a:xfrm>
          </p:grpSpPr>
          <p:pic>
            <p:nvPicPr>
              <p:cNvPr id="59" name="Picture 58" descr="Tessman.jpg"/>
              <p:cNvPicPr>
                <a:picLocks noChangeAspect="1"/>
              </p:cNvPicPr>
              <p:nvPr/>
            </p:nvPicPr>
            <p:blipFill>
              <a:blip r:embed="rId5"/>
              <a:srcRect/>
              <a:stretch>
                <a:fillRect/>
              </a:stretch>
            </p:blipFill>
            <p:spPr>
              <a:xfrm>
                <a:off x="2590339" y="4219322"/>
                <a:ext cx="2819861" cy="1092498"/>
              </a:xfrm>
              <a:prstGeom prst="rect">
                <a:avLst/>
              </a:prstGeom>
              <a:noFill/>
              <a:ln>
                <a:solidFill>
                  <a:schemeClr val="bg1">
                    <a:lumMod val="50000"/>
                  </a:schemeClr>
                </a:solidFill>
              </a:ln>
            </p:spPr>
          </p:pic>
          <p:sp>
            <p:nvSpPr>
              <p:cNvPr id="60" name="Rectangle 59"/>
              <p:cNvSpPr/>
              <p:nvPr/>
            </p:nvSpPr>
            <p:spPr bwMode="auto">
              <a:xfrm>
                <a:off x="2590339" y="4219322"/>
                <a:ext cx="2819861" cy="235486"/>
              </a:xfrm>
              <a:prstGeom prst="rect">
                <a:avLst/>
              </a:prstGeom>
              <a:solidFill>
                <a:schemeClr val="bg1">
                  <a:lumMod val="50000"/>
                  <a:alpha val="46000"/>
                </a:schemeClr>
              </a:solidFill>
              <a:ln w="9525" cap="flat" cmpd="sng" algn="ctr">
                <a:noFill/>
                <a:prstDash val="solid"/>
                <a:round/>
                <a:headEnd type="none" w="med" len="med"/>
                <a:tailEnd type="none" w="med" len="med"/>
              </a:ln>
              <a:effectLst/>
            </p:spPr>
            <p:txBody>
              <a:bodyPr lIns="45720" rIns="0"/>
              <a:lstStyle/>
              <a:p>
                <a:pPr eaLnBrk="0" hangingPunct="0">
                  <a:defRPr/>
                </a:pPr>
                <a:r>
                  <a:rPr lang="en-US" sz="1200" dirty="0">
                    <a:ea typeface="ＭＳ Ｐゴシック" pitchFamily="84" charset="-128"/>
                  </a:rPr>
                  <a:t>Solar geomembrane capping landfill</a:t>
                </a:r>
              </a:p>
            </p:txBody>
          </p:sp>
        </p:grpSp>
        <p:sp>
          <p:nvSpPr>
            <p:cNvPr id="74780" name="TextBox 57"/>
            <p:cNvSpPr txBox="1">
              <a:spLocks noChangeArrowheads="1"/>
            </p:cNvSpPr>
            <p:nvPr/>
          </p:nvSpPr>
          <p:spPr bwMode="auto">
            <a:xfrm>
              <a:off x="5943600" y="4935179"/>
              <a:ext cx="766557" cy="276999"/>
            </a:xfrm>
            <a:prstGeom prst="rect">
              <a:avLst/>
            </a:prstGeom>
            <a:noFill/>
            <a:ln w="9525">
              <a:noFill/>
              <a:miter lim="800000"/>
              <a:headEnd/>
              <a:tailEnd/>
            </a:ln>
          </p:spPr>
          <p:txBody>
            <a:bodyPr wrap="none">
              <a:spAutoFit/>
            </a:bodyPr>
            <a:lstStyle/>
            <a:p>
              <a:r>
                <a:rPr lang="en-US" sz="1200" b="1" i="1">
                  <a:solidFill>
                    <a:schemeClr val="bg1"/>
                  </a:solidFill>
                </a:rPr>
                <a:t>Georgia</a:t>
              </a:r>
            </a:p>
          </p:txBody>
        </p:sp>
      </p:grpSp>
      <p:pic>
        <p:nvPicPr>
          <p:cNvPr id="61" name="Content Placeholder 47" descr="Tower_Topping_IMG_9900.jpg"/>
          <p:cNvPicPr>
            <a:picLocks noGrp="1" noChangeAspect="1"/>
          </p:cNvPicPr>
          <p:nvPr>
            <p:ph idx="1"/>
          </p:nvPr>
        </p:nvPicPr>
        <p:blipFill>
          <a:blip r:embed="rId6"/>
          <a:srcRect/>
          <a:stretch>
            <a:fillRect/>
          </a:stretch>
        </p:blipFill>
        <p:spPr>
          <a:xfrm>
            <a:off x="6619875" y="765175"/>
            <a:ext cx="2305050" cy="2390775"/>
          </a:xfrm>
          <a:ln>
            <a:solidFill>
              <a:schemeClr val="bg1">
                <a:lumMod val="50000"/>
              </a:schemeClr>
            </a:solidFill>
          </a:ln>
        </p:spPr>
      </p:pic>
      <p:sp>
        <p:nvSpPr>
          <p:cNvPr id="62" name="Rectangle 61"/>
          <p:cNvSpPr/>
          <p:nvPr/>
        </p:nvSpPr>
        <p:spPr bwMode="auto">
          <a:xfrm>
            <a:off x="6638925" y="766763"/>
            <a:ext cx="2286000" cy="423862"/>
          </a:xfrm>
          <a:prstGeom prst="rect">
            <a:avLst/>
          </a:prstGeom>
          <a:solidFill>
            <a:schemeClr val="bg1">
              <a:lumMod val="50000"/>
              <a:alpha val="70000"/>
            </a:schemeClr>
          </a:solidFill>
          <a:ln w="9525" cap="flat" cmpd="sng" algn="ctr">
            <a:noFill/>
            <a:prstDash val="solid"/>
            <a:round/>
            <a:headEnd type="none" w="med" len="med"/>
            <a:tailEnd type="none" w="med" len="med"/>
          </a:ln>
          <a:effectLst/>
        </p:spPr>
        <p:txBody>
          <a:bodyPr lIns="45720" rIns="0"/>
          <a:lstStyle/>
          <a:p>
            <a:pPr eaLnBrk="0" hangingPunct="0">
              <a:defRPr/>
            </a:pPr>
            <a:r>
              <a:rPr lang="en-US" sz="1200" dirty="0">
                <a:ea typeface="ＭＳ Ｐゴシック" pitchFamily="84" charset="-128"/>
              </a:rPr>
              <a:t>Wind turbines at former industrial site</a:t>
            </a:r>
          </a:p>
        </p:txBody>
      </p:sp>
      <p:sp>
        <p:nvSpPr>
          <p:cNvPr id="74760" name="TextBox 62"/>
          <p:cNvSpPr txBox="1">
            <a:spLocks noChangeArrowheads="1"/>
          </p:cNvSpPr>
          <p:nvPr/>
        </p:nvSpPr>
        <p:spPr bwMode="auto">
          <a:xfrm>
            <a:off x="6638925" y="2851150"/>
            <a:ext cx="876300" cy="277813"/>
          </a:xfrm>
          <a:prstGeom prst="rect">
            <a:avLst/>
          </a:prstGeom>
          <a:noFill/>
          <a:ln w="9525">
            <a:noFill/>
            <a:miter lim="800000"/>
            <a:headEnd/>
            <a:tailEnd/>
          </a:ln>
        </p:spPr>
        <p:txBody>
          <a:bodyPr wrap="none">
            <a:spAutoFit/>
          </a:bodyPr>
          <a:lstStyle/>
          <a:p>
            <a:r>
              <a:rPr lang="en-US" sz="1200" b="1" i="1">
                <a:solidFill>
                  <a:schemeClr val="bg1"/>
                </a:solidFill>
              </a:rPr>
              <a:t>Wyoming</a:t>
            </a:r>
          </a:p>
        </p:txBody>
      </p:sp>
      <p:grpSp>
        <p:nvGrpSpPr>
          <p:cNvPr id="74761" name="Group 10"/>
          <p:cNvGrpSpPr>
            <a:grpSpLocks/>
          </p:cNvGrpSpPr>
          <p:nvPr/>
        </p:nvGrpSpPr>
        <p:grpSpPr bwMode="auto">
          <a:xfrm>
            <a:off x="200025" y="2447925"/>
            <a:ext cx="3505200" cy="1943100"/>
            <a:chOff x="5181600" y="4038600"/>
            <a:chExt cx="3505200" cy="1942011"/>
          </a:xfrm>
        </p:grpSpPr>
        <p:pic>
          <p:nvPicPr>
            <p:cNvPr id="65" name="Picture 64"/>
            <p:cNvPicPr>
              <a:picLocks noChangeAspect="1"/>
            </p:cNvPicPr>
            <p:nvPr/>
          </p:nvPicPr>
          <p:blipFill>
            <a:blip r:embed="rId7"/>
            <a:srcRect/>
            <a:stretch>
              <a:fillRect/>
            </a:stretch>
          </p:blipFill>
          <p:spPr>
            <a:xfrm>
              <a:off x="5184775" y="4038600"/>
              <a:ext cx="3502025" cy="1942011"/>
            </a:xfrm>
            <a:prstGeom prst="rect">
              <a:avLst/>
            </a:prstGeom>
            <a:ln w="12700">
              <a:solidFill>
                <a:schemeClr val="bg1">
                  <a:lumMod val="50000"/>
                </a:schemeClr>
              </a:solidFill>
            </a:ln>
            <a:effectLst/>
          </p:spPr>
        </p:pic>
        <p:sp>
          <p:nvSpPr>
            <p:cNvPr id="66" name="Rectangle 65"/>
            <p:cNvSpPr/>
            <p:nvPr/>
          </p:nvSpPr>
          <p:spPr bwMode="auto">
            <a:xfrm>
              <a:off x="5184775" y="4038600"/>
              <a:ext cx="3502025" cy="304629"/>
            </a:xfrm>
            <a:prstGeom prst="rect">
              <a:avLst/>
            </a:prstGeom>
            <a:solidFill>
              <a:schemeClr val="bg1">
                <a:lumMod val="50000"/>
                <a:alpha val="46000"/>
              </a:schemeClr>
            </a:solidFill>
            <a:ln w="9525" cap="flat" cmpd="sng" algn="ctr">
              <a:noFill/>
              <a:prstDash val="solid"/>
              <a:round/>
              <a:headEnd type="none" w="med" len="med"/>
              <a:tailEnd type="none" w="med" len="med"/>
            </a:ln>
            <a:effectLst/>
          </p:spPr>
          <p:txBody>
            <a:bodyPr lIns="45720" rIns="0"/>
            <a:lstStyle/>
            <a:p>
              <a:pPr>
                <a:defRPr/>
              </a:pPr>
              <a:r>
                <a:rPr lang="en-US" sz="1200" dirty="0">
                  <a:ea typeface="ＭＳ Ｐゴシック" pitchFamily="84" charset="-128"/>
                </a:rPr>
                <a:t>Solar array installed on landfill cap</a:t>
              </a:r>
            </a:p>
          </p:txBody>
        </p:sp>
        <p:sp>
          <p:nvSpPr>
            <p:cNvPr id="74778" name="TextBox 66"/>
            <p:cNvSpPr txBox="1">
              <a:spLocks noChangeArrowheads="1"/>
            </p:cNvSpPr>
            <p:nvPr/>
          </p:nvSpPr>
          <p:spPr bwMode="auto">
            <a:xfrm>
              <a:off x="5181600" y="5703612"/>
              <a:ext cx="861133" cy="276999"/>
            </a:xfrm>
            <a:prstGeom prst="rect">
              <a:avLst/>
            </a:prstGeom>
            <a:noFill/>
            <a:ln w="9525">
              <a:noFill/>
              <a:miter lim="800000"/>
              <a:headEnd/>
              <a:tailEnd/>
            </a:ln>
          </p:spPr>
          <p:txBody>
            <a:bodyPr wrap="none">
              <a:spAutoFit/>
            </a:bodyPr>
            <a:lstStyle/>
            <a:p>
              <a:r>
                <a:rPr lang="en-US" sz="1200" b="1" i="1">
                  <a:solidFill>
                    <a:schemeClr val="bg1"/>
                  </a:solidFill>
                </a:rPr>
                <a:t>Colorado</a:t>
              </a:r>
            </a:p>
          </p:txBody>
        </p:sp>
      </p:grpSp>
      <p:grpSp>
        <p:nvGrpSpPr>
          <p:cNvPr id="74762" name="Group 67"/>
          <p:cNvGrpSpPr>
            <a:grpSpLocks/>
          </p:cNvGrpSpPr>
          <p:nvPr/>
        </p:nvGrpSpPr>
        <p:grpSpPr bwMode="auto">
          <a:xfrm>
            <a:off x="3895725" y="3268663"/>
            <a:ext cx="2862263" cy="2627312"/>
            <a:chOff x="3942634" y="3777342"/>
            <a:chExt cx="2863115" cy="2627018"/>
          </a:xfrm>
        </p:grpSpPr>
        <p:pic>
          <p:nvPicPr>
            <p:cNvPr id="69" name="Picture 8" descr="http://www.nationalgridus.com/images/solar/Carousel/Everett10.jpg"/>
            <p:cNvPicPr>
              <a:picLocks noChangeAspect="1" noChangeArrowheads="1"/>
            </p:cNvPicPr>
            <p:nvPr/>
          </p:nvPicPr>
          <p:blipFill>
            <a:blip r:embed="rId8"/>
            <a:srcRect/>
            <a:stretch>
              <a:fillRect/>
            </a:stretch>
          </p:blipFill>
          <p:spPr bwMode="auto">
            <a:xfrm>
              <a:off x="3942634" y="3777342"/>
              <a:ext cx="2850411" cy="2627018"/>
            </a:xfrm>
            <a:prstGeom prst="rect">
              <a:avLst/>
            </a:prstGeom>
            <a:noFill/>
            <a:ln>
              <a:solidFill>
                <a:schemeClr val="bg1">
                  <a:lumMod val="65000"/>
                </a:schemeClr>
              </a:solidFill>
            </a:ln>
          </p:spPr>
        </p:pic>
        <p:sp>
          <p:nvSpPr>
            <p:cNvPr id="70" name="Rectangle 69"/>
            <p:cNvSpPr/>
            <p:nvPr/>
          </p:nvSpPr>
          <p:spPr bwMode="auto">
            <a:xfrm>
              <a:off x="3942634" y="3777342"/>
              <a:ext cx="2863115" cy="428577"/>
            </a:xfrm>
            <a:prstGeom prst="rect">
              <a:avLst/>
            </a:prstGeom>
            <a:solidFill>
              <a:schemeClr val="bg1">
                <a:lumMod val="50000"/>
                <a:alpha val="46000"/>
              </a:schemeClr>
            </a:solidFill>
            <a:ln w="9525" cap="flat" cmpd="sng" algn="ctr">
              <a:noFill/>
              <a:prstDash val="solid"/>
              <a:round/>
              <a:headEnd type="none" w="med" len="med"/>
              <a:tailEnd type="none" w="med" len="med"/>
            </a:ln>
            <a:effectLst/>
          </p:spPr>
          <p:txBody>
            <a:bodyPr lIns="45720" rIns="0"/>
            <a:lstStyle/>
            <a:p>
              <a:pPr>
                <a:defRPr/>
              </a:pPr>
              <a:r>
                <a:rPr lang="en-US" sz="1200" dirty="0">
                  <a:ea typeface="ＭＳ Ｐゴシック" pitchFamily="84" charset="-128"/>
                </a:rPr>
                <a:t>Solar array at former manufactured gas plant</a:t>
              </a:r>
            </a:p>
          </p:txBody>
        </p:sp>
        <p:sp>
          <p:nvSpPr>
            <p:cNvPr id="74775" name="TextBox 70"/>
            <p:cNvSpPr txBox="1">
              <a:spLocks noChangeArrowheads="1"/>
            </p:cNvSpPr>
            <p:nvPr/>
          </p:nvSpPr>
          <p:spPr bwMode="auto">
            <a:xfrm>
              <a:off x="3942634" y="6127361"/>
              <a:ext cx="1284326" cy="276999"/>
            </a:xfrm>
            <a:prstGeom prst="rect">
              <a:avLst/>
            </a:prstGeom>
            <a:noFill/>
            <a:ln w="9525">
              <a:noFill/>
              <a:miter lim="800000"/>
              <a:headEnd/>
              <a:tailEnd/>
            </a:ln>
          </p:spPr>
          <p:txBody>
            <a:bodyPr wrap="none">
              <a:spAutoFit/>
            </a:bodyPr>
            <a:lstStyle/>
            <a:p>
              <a:r>
                <a:rPr lang="en-US" sz="1200" b="1" i="1">
                  <a:solidFill>
                    <a:schemeClr val="bg1"/>
                  </a:solidFill>
                </a:rPr>
                <a:t>Massachusetts</a:t>
              </a:r>
            </a:p>
          </p:txBody>
        </p:sp>
      </p:grpSp>
      <p:grpSp>
        <p:nvGrpSpPr>
          <p:cNvPr id="74763" name="Group 71"/>
          <p:cNvGrpSpPr>
            <a:grpSpLocks/>
          </p:cNvGrpSpPr>
          <p:nvPr/>
        </p:nvGrpSpPr>
        <p:grpSpPr bwMode="auto">
          <a:xfrm>
            <a:off x="6883400" y="3268663"/>
            <a:ext cx="2060575" cy="1468437"/>
            <a:chOff x="6884126" y="3777342"/>
            <a:chExt cx="2059577" cy="1468166"/>
          </a:xfrm>
        </p:grpSpPr>
        <p:pic>
          <p:nvPicPr>
            <p:cNvPr id="73" name="Picture 2" descr="http://www.exeloncorp.com/assets/energy/powerplants/images/lrg_exeloncitysolar.jpg"/>
            <p:cNvPicPr>
              <a:picLocks noChangeAspect="1" noChangeArrowheads="1"/>
            </p:cNvPicPr>
            <p:nvPr/>
          </p:nvPicPr>
          <p:blipFill>
            <a:blip r:embed="rId9"/>
            <a:srcRect/>
            <a:stretch>
              <a:fillRect/>
            </a:stretch>
          </p:blipFill>
          <p:spPr bwMode="auto">
            <a:xfrm>
              <a:off x="6884126" y="3777342"/>
              <a:ext cx="2040536" cy="1468166"/>
            </a:xfrm>
            <a:prstGeom prst="rect">
              <a:avLst/>
            </a:prstGeom>
            <a:noFill/>
            <a:ln>
              <a:solidFill>
                <a:schemeClr val="bg1">
                  <a:lumMod val="50000"/>
                </a:schemeClr>
              </a:solidFill>
            </a:ln>
          </p:spPr>
        </p:pic>
        <p:sp>
          <p:nvSpPr>
            <p:cNvPr id="74" name="Rectangle 73"/>
            <p:cNvSpPr/>
            <p:nvPr/>
          </p:nvSpPr>
          <p:spPr bwMode="auto">
            <a:xfrm>
              <a:off x="6909514" y="3777342"/>
              <a:ext cx="2034189" cy="238081"/>
            </a:xfrm>
            <a:prstGeom prst="rect">
              <a:avLst/>
            </a:prstGeom>
            <a:solidFill>
              <a:schemeClr val="bg1">
                <a:lumMod val="50000"/>
                <a:alpha val="46000"/>
              </a:schemeClr>
            </a:solidFill>
            <a:ln w="9525" cap="flat" cmpd="sng" algn="ctr">
              <a:noFill/>
              <a:prstDash val="solid"/>
              <a:round/>
              <a:headEnd type="none" w="med" len="med"/>
              <a:tailEnd type="none" w="med" len="med"/>
            </a:ln>
            <a:effectLst/>
          </p:spPr>
          <p:txBody>
            <a:bodyPr lIns="18288" rIns="0"/>
            <a:lstStyle/>
            <a:p>
              <a:pPr>
                <a:defRPr/>
              </a:pPr>
              <a:r>
                <a:rPr lang="en-US" sz="1200" dirty="0">
                  <a:ea typeface="ＭＳ Ｐゴシック" pitchFamily="84" charset="-128"/>
                </a:rPr>
                <a:t>Solar array at former foundry</a:t>
              </a:r>
            </a:p>
          </p:txBody>
        </p:sp>
        <p:sp>
          <p:nvSpPr>
            <p:cNvPr id="74772" name="TextBox 74"/>
            <p:cNvSpPr txBox="1">
              <a:spLocks noChangeArrowheads="1"/>
            </p:cNvSpPr>
            <p:nvPr/>
          </p:nvSpPr>
          <p:spPr bwMode="auto">
            <a:xfrm>
              <a:off x="6884126" y="4968509"/>
              <a:ext cx="675185" cy="276999"/>
            </a:xfrm>
            <a:prstGeom prst="rect">
              <a:avLst/>
            </a:prstGeom>
            <a:noFill/>
            <a:ln w="9525">
              <a:noFill/>
              <a:miter lim="800000"/>
              <a:headEnd/>
              <a:tailEnd/>
            </a:ln>
          </p:spPr>
          <p:txBody>
            <a:bodyPr wrap="none">
              <a:spAutoFit/>
            </a:bodyPr>
            <a:lstStyle/>
            <a:p>
              <a:r>
                <a:rPr lang="en-US" sz="1200" b="1" i="1">
                  <a:solidFill>
                    <a:schemeClr val="bg1"/>
                  </a:solidFill>
                </a:rPr>
                <a:t>Illinois</a:t>
              </a:r>
            </a:p>
          </p:txBody>
        </p:sp>
      </p:grpSp>
      <p:grpSp>
        <p:nvGrpSpPr>
          <p:cNvPr id="74764" name="Group 75"/>
          <p:cNvGrpSpPr>
            <a:grpSpLocks/>
          </p:cNvGrpSpPr>
          <p:nvPr/>
        </p:nvGrpSpPr>
        <p:grpSpPr bwMode="auto">
          <a:xfrm>
            <a:off x="6884988" y="4857750"/>
            <a:ext cx="2057400" cy="1090613"/>
            <a:chOff x="6884777" y="5366657"/>
            <a:chExt cx="2057401" cy="1089953"/>
          </a:xfrm>
        </p:grpSpPr>
        <p:grpSp>
          <p:nvGrpSpPr>
            <p:cNvPr id="74766" name="Group 54"/>
            <p:cNvGrpSpPr>
              <a:grpSpLocks noChangeAspect="1"/>
            </p:cNvGrpSpPr>
            <p:nvPr/>
          </p:nvGrpSpPr>
          <p:grpSpPr bwMode="auto">
            <a:xfrm>
              <a:off x="6884777" y="5366657"/>
              <a:ext cx="2057401" cy="1089953"/>
              <a:chOff x="6903547" y="5244735"/>
              <a:chExt cx="2057401" cy="1089953"/>
            </a:xfrm>
          </p:grpSpPr>
          <p:pic>
            <p:nvPicPr>
              <p:cNvPr id="79" name="Picture 4"/>
              <p:cNvPicPr>
                <a:picLocks noChangeAspect="1" noChangeArrowheads="1"/>
              </p:cNvPicPr>
              <p:nvPr/>
            </p:nvPicPr>
            <p:blipFill>
              <a:blip r:embed="rId10"/>
              <a:srcRect/>
              <a:stretch>
                <a:fillRect/>
              </a:stretch>
            </p:blipFill>
            <p:spPr bwMode="auto">
              <a:xfrm>
                <a:off x="6903547" y="5244735"/>
                <a:ext cx="2057401" cy="1047116"/>
              </a:xfrm>
              <a:prstGeom prst="rect">
                <a:avLst/>
              </a:prstGeom>
              <a:noFill/>
              <a:ln>
                <a:solidFill>
                  <a:schemeClr val="bg1">
                    <a:lumMod val="65000"/>
                  </a:schemeClr>
                </a:solidFill>
              </a:ln>
            </p:spPr>
          </p:pic>
          <p:sp>
            <p:nvSpPr>
              <p:cNvPr id="74769" name="TextBox 79"/>
              <p:cNvSpPr txBox="1">
                <a:spLocks noChangeArrowheads="1"/>
              </p:cNvSpPr>
              <p:nvPr/>
            </p:nvSpPr>
            <p:spPr bwMode="auto">
              <a:xfrm>
                <a:off x="6903547" y="6057689"/>
                <a:ext cx="894797" cy="276999"/>
              </a:xfrm>
              <a:prstGeom prst="rect">
                <a:avLst/>
              </a:prstGeom>
              <a:noFill/>
              <a:ln w="9525">
                <a:noFill/>
                <a:miter lim="800000"/>
                <a:headEnd/>
                <a:tailEnd/>
              </a:ln>
            </p:spPr>
            <p:txBody>
              <a:bodyPr wrap="none">
                <a:spAutoFit/>
              </a:bodyPr>
              <a:lstStyle/>
              <a:p>
                <a:r>
                  <a:rPr lang="en-US" sz="1200" b="1" i="1">
                    <a:solidFill>
                      <a:schemeClr val="bg1"/>
                    </a:solidFill>
                  </a:rPr>
                  <a:t>California</a:t>
                </a:r>
              </a:p>
            </p:txBody>
          </p:sp>
        </p:grpSp>
        <p:sp>
          <p:nvSpPr>
            <p:cNvPr id="78" name="Rectangle 77"/>
            <p:cNvSpPr/>
            <p:nvPr/>
          </p:nvSpPr>
          <p:spPr bwMode="auto">
            <a:xfrm>
              <a:off x="6884777" y="5366657"/>
              <a:ext cx="2033588" cy="237981"/>
            </a:xfrm>
            <a:prstGeom prst="rect">
              <a:avLst/>
            </a:prstGeom>
            <a:solidFill>
              <a:schemeClr val="bg1">
                <a:lumMod val="50000"/>
                <a:alpha val="46000"/>
              </a:schemeClr>
            </a:solidFill>
            <a:ln w="9525" cap="flat" cmpd="sng" algn="ctr">
              <a:noFill/>
              <a:prstDash val="solid"/>
              <a:round/>
              <a:headEnd type="none" w="med" len="med"/>
              <a:tailEnd type="none" w="med" len="med"/>
            </a:ln>
            <a:effectLst/>
          </p:spPr>
          <p:txBody>
            <a:bodyPr lIns="18288" rIns="0"/>
            <a:lstStyle/>
            <a:p>
              <a:pPr>
                <a:defRPr/>
              </a:pPr>
              <a:r>
                <a:rPr lang="en-US" sz="1200" dirty="0">
                  <a:ea typeface="ＭＳ Ｐゴシック" pitchFamily="84" charset="-128"/>
                </a:rPr>
                <a:t>Solar array at Superfund site</a:t>
              </a:r>
            </a:p>
          </p:txBody>
        </p:sp>
      </p:grpSp>
      <p:sp>
        <p:nvSpPr>
          <p:cNvPr id="74765" name="TextBox 38"/>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F3B73211-E411-4A8A-BFEE-2787145083EB}" type="slidenum">
              <a:rPr lang="en-US"/>
              <a:pPr/>
              <a:t>48</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p:txBody>
          <a:bodyPr/>
          <a:lstStyle/>
          <a:p>
            <a:pPr eaLnBrk="1" hangingPunct="1"/>
            <a:r>
              <a:rPr lang="en-US" smtClean="0"/>
              <a:t>RECS, Renewables, and Remediation</a:t>
            </a:r>
          </a:p>
        </p:txBody>
      </p:sp>
      <p:sp>
        <p:nvSpPr>
          <p:cNvPr id="12290" name="Rectangle 3"/>
          <p:cNvSpPr>
            <a:spLocks noGrp="1" noChangeArrowheads="1"/>
          </p:cNvSpPr>
          <p:nvPr>
            <p:ph type="subTitle" idx="1"/>
          </p:nvPr>
        </p:nvSpPr>
        <p:spPr>
          <a:xfrm>
            <a:off x="2209800" y="4648200"/>
            <a:ext cx="6934200" cy="990600"/>
          </a:xfrm>
        </p:spPr>
        <p:txBody>
          <a:bodyPr/>
          <a:lstStyle/>
          <a:p>
            <a:pPr eaLnBrk="1" hangingPunct="1"/>
            <a:r>
              <a:rPr lang="en-US" smtClean="0"/>
              <a:t>What does it all mean and how do I do it?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914400" y="-73025"/>
            <a:ext cx="7902575" cy="1143000"/>
          </a:xfrm>
        </p:spPr>
        <p:txBody>
          <a:bodyPr/>
          <a:lstStyle/>
          <a:p>
            <a:pPr algn="l" eaLnBrk="1" hangingPunct="1"/>
            <a:r>
              <a:rPr lang="en-US" smtClean="0"/>
              <a:t>Project Tracking</a:t>
            </a:r>
            <a:br>
              <a:rPr lang="en-US" smtClean="0"/>
            </a:br>
            <a:r>
              <a:rPr lang="en-US" sz="1600" i="1" smtClean="0"/>
              <a:t>National tracking of trends for RE on CL</a:t>
            </a:r>
          </a:p>
        </p:txBody>
      </p:sp>
      <p:graphicFrame>
        <p:nvGraphicFramePr>
          <p:cNvPr id="12" name="Table 11"/>
          <p:cNvGraphicFramePr>
            <a:graphicFrameLocks noGrp="1"/>
          </p:cNvGraphicFramePr>
          <p:nvPr/>
        </p:nvGraphicFramePr>
        <p:xfrm>
          <a:off x="6172200" y="1477963"/>
          <a:ext cx="2667000" cy="2987675"/>
        </p:xfrm>
        <a:graphic>
          <a:graphicData uri="http://schemas.openxmlformats.org/drawingml/2006/table">
            <a:tbl>
              <a:tblPr firstRow="1" bandRow="1"/>
              <a:tblGrid>
                <a:gridCol w="789804"/>
                <a:gridCol w="702048"/>
                <a:gridCol w="1175148"/>
              </a:tblGrid>
              <a:tr h="127000">
                <a:tc>
                  <a:txBody>
                    <a:bodyPr/>
                    <a:lstStyle>
                      <a:defPPr>
                        <a:defRPr lang="en-US"/>
                      </a:defPPr>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endParaRPr lang="en-US" sz="1100" dirty="0">
                        <a:solidFill>
                          <a:schemeClr val="tx1">
                            <a:lumMod val="65000"/>
                            <a:lumOff val="35000"/>
                          </a:schemeClr>
                        </a:solidFill>
                      </a:endParaRPr>
                    </a:p>
                  </a:txBody>
                  <a:tcPr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defPPr>
                        <a:defRPr lang="en-US"/>
                      </a:defPPr>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r>
                        <a:rPr lang="en-US" sz="1100" dirty="0" smtClean="0">
                          <a:solidFill>
                            <a:schemeClr val="tx1">
                              <a:lumMod val="65000"/>
                              <a:lumOff val="35000"/>
                            </a:schemeClr>
                          </a:solidFill>
                        </a:rPr>
                        <a:t># Sites</a:t>
                      </a:r>
                      <a:endParaRPr lang="en-US" sz="1100" dirty="0">
                        <a:solidFill>
                          <a:schemeClr val="tx1">
                            <a:lumMod val="65000"/>
                            <a:lumOff val="35000"/>
                          </a:schemeClr>
                        </a:solidFill>
                      </a:endParaRPr>
                    </a:p>
                  </a:txBody>
                  <a:tcPr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defPPr>
                        <a:defRPr lang="en-US"/>
                      </a:defPPr>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pPr algn="ctr"/>
                      <a:r>
                        <a:rPr lang="en-US" sz="1100" dirty="0" smtClean="0">
                          <a:solidFill>
                            <a:schemeClr val="tx1">
                              <a:lumMod val="65000"/>
                              <a:lumOff val="35000"/>
                            </a:schemeClr>
                          </a:solidFill>
                        </a:rPr>
                        <a:t>Installed</a:t>
                      </a:r>
                      <a:r>
                        <a:rPr lang="en-US" sz="1100" baseline="0" dirty="0" smtClean="0">
                          <a:solidFill>
                            <a:schemeClr val="tx1">
                              <a:lumMod val="65000"/>
                              <a:lumOff val="35000"/>
                            </a:schemeClr>
                          </a:solidFill>
                        </a:rPr>
                        <a:t> Capacity (MW)</a:t>
                      </a:r>
                      <a:endParaRPr lang="en-US" sz="1100" dirty="0">
                        <a:solidFill>
                          <a:schemeClr val="tx1">
                            <a:lumMod val="65000"/>
                            <a:lumOff val="35000"/>
                          </a:schemeClr>
                        </a:solidFill>
                      </a:endParaRPr>
                    </a:p>
                  </a:txBody>
                  <a:tcPr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r>
              <a:tr h="127000">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l" fontAlgn="b"/>
                      <a:r>
                        <a:rPr lang="en-US" sz="1400" b="0" i="0" u="none" strike="noStrike">
                          <a:latin typeface="Arial"/>
                        </a:rPr>
                        <a:t>NY</a:t>
                      </a:r>
                    </a:p>
                  </a:txBody>
                  <a:tcPr marL="0" marR="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6</a:t>
                      </a:r>
                    </a:p>
                  </a:txBody>
                  <a:tcPr marL="0" marR="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67.2</a:t>
                      </a:r>
                    </a:p>
                  </a:txBody>
                  <a:tcPr marL="0" marR="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127000">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l" fontAlgn="b"/>
                      <a:r>
                        <a:rPr lang="en-US" sz="1400" b="0" i="0" u="none" strike="noStrike">
                          <a:latin typeface="Arial"/>
                        </a:rPr>
                        <a:t>NJ</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10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22.7</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127000">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l" fontAlgn="b"/>
                      <a:r>
                        <a:rPr lang="en-US" sz="1400" b="0" i="0" u="none" strike="noStrike">
                          <a:latin typeface="Arial"/>
                        </a:rPr>
                        <a:t>MA</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16</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21.4</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127000">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l" fontAlgn="b"/>
                      <a:r>
                        <a:rPr lang="en-US" sz="1400" b="0" i="0" u="none" strike="noStrike">
                          <a:latin typeface="Arial"/>
                        </a:rPr>
                        <a:t>SC</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1</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20.0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127000">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l" fontAlgn="b"/>
                      <a:r>
                        <a:rPr lang="en-US" sz="1400" b="0" i="0" u="none" strike="noStrike">
                          <a:latin typeface="Arial"/>
                        </a:rPr>
                        <a:t>WY</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2</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19.8</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127000">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l" fontAlgn="b"/>
                      <a:r>
                        <a:rPr lang="en-US" sz="1400" b="0" i="0" u="none" strike="noStrike">
                          <a:latin typeface="Arial"/>
                        </a:rPr>
                        <a:t>NV</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1</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14.2</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127000">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l" fontAlgn="b"/>
                      <a:r>
                        <a:rPr lang="en-US" sz="1400" b="0" i="0" u="none" strike="noStrike">
                          <a:latin typeface="Arial"/>
                        </a:rPr>
                        <a:t>CA</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8</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12.1</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127000">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l" fontAlgn="b"/>
                      <a:r>
                        <a:rPr lang="en-US" sz="1400" b="0" i="0" u="none" strike="noStrike">
                          <a:latin typeface="Arial"/>
                        </a:rPr>
                        <a:t>IL</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2</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10.9</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127000">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l" fontAlgn="b"/>
                      <a:r>
                        <a:rPr lang="en-US" sz="1400" b="0" i="0" u="none" strike="noStrike">
                          <a:latin typeface="Arial"/>
                        </a:rPr>
                        <a:t>TN</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2</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9.7</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127000">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l" fontAlgn="b"/>
                      <a:r>
                        <a:rPr lang="en-US" sz="1400" b="0" i="0" u="none" strike="noStrike">
                          <a:latin typeface="Arial"/>
                        </a:rPr>
                        <a:t>CO</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5</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a:latin typeface="Arial"/>
                        </a:rPr>
                        <a:t>5.9</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127000">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l" fontAlgn="b"/>
                      <a:r>
                        <a:rPr lang="en-US" sz="1400" b="0" i="0" u="none" strike="noStrike">
                          <a:latin typeface="Arial"/>
                        </a:rPr>
                        <a:t>RoUS</a:t>
                      </a:r>
                    </a:p>
                  </a:txBody>
                  <a:tcPr marL="0" marR="0" marT="0" marB="0" anchor="b">
                    <a:lnL w="12700" cmpd="sng">
                      <a:solidFill>
                        <a:srgbClr val="FFFFFF"/>
                      </a:solidFill>
                    </a:lnL>
                    <a:lnR w="12700" cmpd="sng">
                      <a:solidFill>
                        <a:srgbClr val="FFFFFF"/>
                      </a:solidFill>
                    </a:lnR>
                    <a:lnT w="12700" cmpd="sng">
                      <a:solidFill>
                        <a:srgbClr val="FFFFFF"/>
                      </a:solidFill>
                    </a:lnT>
                    <a:lnB w="12700" cmpd="sng">
                      <a:noFill/>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dirty="0">
                          <a:latin typeface="Arial"/>
                        </a:rPr>
                        <a:t>20</a:t>
                      </a:r>
                    </a:p>
                  </a:txBody>
                  <a:tcPr marL="0" marR="0" marT="0" marB="0" anchor="b">
                    <a:lnL w="12700" cmpd="sng">
                      <a:solidFill>
                        <a:srgbClr val="FFFFFF"/>
                      </a:solidFill>
                    </a:lnL>
                    <a:lnR w="12700" cmpd="sng">
                      <a:solidFill>
                        <a:srgbClr val="FFFFFF"/>
                      </a:solidFill>
                    </a:lnR>
                    <a:lnT w="12700" cmpd="sng">
                      <a:solidFill>
                        <a:srgbClr val="FFFFFF"/>
                      </a:solidFill>
                    </a:lnT>
                    <a:lnB w="12700" cmpd="sng">
                      <a:noFill/>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dirty="0">
                          <a:latin typeface="Arial"/>
                        </a:rPr>
                        <a:t>13.0</a:t>
                      </a:r>
                    </a:p>
                  </a:txBody>
                  <a:tcPr marL="0" marR="0" marT="0" marB="0" anchor="b">
                    <a:lnL w="12700" cmpd="sng">
                      <a:solidFill>
                        <a:srgbClr val="FFFFFF"/>
                      </a:solidFill>
                    </a:lnL>
                    <a:lnR w="12700" cmpd="sng">
                      <a:solidFill>
                        <a:srgbClr val="FFFFFF"/>
                      </a:solidFill>
                    </a:lnR>
                    <a:lnT w="12700" cmpd="sng">
                      <a:solidFill>
                        <a:srgbClr val="FFFFFF"/>
                      </a:solidFill>
                    </a:lnT>
                    <a:lnB w="12700" cmpd="sng">
                      <a:noFill/>
                    </a:lnB>
                    <a:lnTlToBr w="12700" cmpd="sng">
                      <a:noFill/>
                      <a:prstDash val="solid"/>
                    </a:lnTlToBr>
                    <a:lnBlToTr w="12700" cmpd="sng">
                      <a:noFill/>
                      <a:prstDash val="solid"/>
                    </a:lnBlToTr>
                    <a:solidFill>
                      <a:srgbClr val="BBE0E3">
                        <a:tint val="40000"/>
                      </a:srgbClr>
                    </a:solidFill>
                  </a:tcPr>
                </a:tc>
              </a:tr>
              <a:tr h="127000">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l" fontAlgn="b"/>
                      <a:endParaRPr lang="en-US" sz="1400" b="0" i="0" u="none" strike="noStrike" dirty="0">
                        <a:latin typeface="Arial"/>
                      </a:endParaRPr>
                    </a:p>
                  </a:txBody>
                  <a:tcPr marL="0" marR="0" marT="0" marB="0" anchor="b">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dirty="0" smtClean="0">
                          <a:latin typeface="Arial"/>
                        </a:rPr>
                        <a:t>73</a:t>
                      </a:r>
                      <a:endParaRPr lang="en-US" sz="1400" b="0" i="0" u="none" strike="noStrike" dirty="0">
                        <a:latin typeface="Arial"/>
                      </a:endParaRPr>
                    </a:p>
                  </a:txBody>
                  <a:tcPr marL="0" marR="0" marT="0" marB="0" anchor="b">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r" fontAlgn="b"/>
                      <a:r>
                        <a:rPr lang="en-US" sz="1400" b="0" i="0" u="none" strike="noStrike" dirty="0" smtClean="0">
                          <a:latin typeface="Arial"/>
                        </a:rPr>
                        <a:t>216.9</a:t>
                      </a:r>
                      <a:endParaRPr lang="en-US" sz="1400" b="0" i="0" u="none" strike="noStrike" dirty="0">
                        <a:latin typeface="Arial"/>
                      </a:endParaRPr>
                    </a:p>
                  </a:txBody>
                  <a:tcPr marL="0" marR="0" marT="0" marB="0" anchor="b">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BE0E3">
                        <a:tint val="20000"/>
                      </a:srgbClr>
                    </a:solidFill>
                  </a:tcPr>
                </a:tc>
              </a:tr>
            </a:tbl>
          </a:graphicData>
        </a:graphic>
      </p:graphicFrame>
      <p:sp>
        <p:nvSpPr>
          <p:cNvPr id="13" name="Rectangle 12"/>
          <p:cNvSpPr/>
          <p:nvPr/>
        </p:nvSpPr>
        <p:spPr>
          <a:xfrm>
            <a:off x="6096000" y="1216025"/>
            <a:ext cx="2392363" cy="307975"/>
          </a:xfrm>
          <a:prstGeom prst="rect">
            <a:avLst/>
          </a:prstGeom>
        </p:spPr>
        <p:txBody>
          <a:bodyPr wrap="none">
            <a:spAutoFit/>
          </a:bodyPr>
          <a:lstStyle/>
          <a:p>
            <a:pPr fontAlgn="auto">
              <a:spcBef>
                <a:spcPts val="0"/>
              </a:spcBef>
              <a:spcAft>
                <a:spcPts val="600"/>
              </a:spcAft>
              <a:defRPr/>
            </a:pPr>
            <a:r>
              <a:rPr lang="en-US" sz="1400" b="1" kern="0" dirty="0">
                <a:solidFill>
                  <a:srgbClr val="000000">
                    <a:lumMod val="65000"/>
                    <a:lumOff val="35000"/>
                  </a:srgbClr>
                </a:solidFill>
              </a:rPr>
              <a:t>RE-Powering Installations</a:t>
            </a:r>
          </a:p>
        </p:txBody>
      </p:sp>
      <p:pic>
        <p:nvPicPr>
          <p:cNvPr id="76860" name="Picture 1"/>
          <p:cNvPicPr>
            <a:picLocks noChangeAspect="1" noChangeArrowheads="1"/>
          </p:cNvPicPr>
          <p:nvPr/>
        </p:nvPicPr>
        <p:blipFill>
          <a:blip r:embed="rId2"/>
          <a:srcRect/>
          <a:stretch>
            <a:fillRect/>
          </a:stretch>
        </p:blipFill>
        <p:spPr bwMode="auto">
          <a:xfrm>
            <a:off x="173038" y="1490663"/>
            <a:ext cx="5715000" cy="376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4"/>
          <p:cNvSpPr>
            <a:spLocks noGrp="1"/>
          </p:cNvSpPr>
          <p:nvPr>
            <p:ph type="title"/>
          </p:nvPr>
        </p:nvSpPr>
        <p:spPr/>
        <p:txBody>
          <a:bodyPr/>
          <a:lstStyle/>
          <a:p>
            <a:pPr eaLnBrk="1" hangingPunct="1"/>
            <a:r>
              <a:rPr lang="en-US" cap="none" smtClean="0"/>
              <a:t>Resources &amp; Tools</a:t>
            </a:r>
          </a:p>
        </p:txBody>
      </p:sp>
      <p:sp>
        <p:nvSpPr>
          <p:cNvPr id="77826" name="TextBox 2"/>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A2744A1B-BE0E-4DC5-9E0B-DB2883E891CD}" type="slidenum">
              <a:rPr lang="en-US"/>
              <a:pPr/>
              <a:t>50</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 54"/>
          <p:cNvGrpSpPr>
            <a:grpSpLocks/>
          </p:cNvGrpSpPr>
          <p:nvPr/>
        </p:nvGrpSpPr>
        <p:grpSpPr bwMode="auto">
          <a:xfrm>
            <a:off x="4419600" y="835025"/>
            <a:ext cx="4572000" cy="4648200"/>
            <a:chOff x="4267200" y="2396197"/>
            <a:chExt cx="4572000" cy="4004603"/>
          </a:xfrm>
        </p:grpSpPr>
        <p:sp>
          <p:nvSpPr>
            <p:cNvPr id="53" name="Rectangle 52"/>
            <p:cNvSpPr/>
            <p:nvPr/>
          </p:nvSpPr>
          <p:spPr bwMode="auto">
            <a:xfrm>
              <a:off x="4267200" y="2396197"/>
              <a:ext cx="4572000" cy="4004603"/>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eaLnBrk="0" hangingPunct="0">
                <a:defRPr/>
              </a:pPr>
              <a:endParaRPr lang="en-US" sz="2400">
                <a:ea typeface="ＭＳ Ｐゴシック" pitchFamily="84" charset="-128"/>
              </a:endParaRPr>
            </a:p>
          </p:txBody>
        </p:sp>
        <p:sp>
          <p:nvSpPr>
            <p:cNvPr id="52" name="TextBox 51"/>
            <p:cNvSpPr txBox="1"/>
            <p:nvPr/>
          </p:nvSpPr>
          <p:spPr>
            <a:xfrm>
              <a:off x="4343400" y="2396197"/>
              <a:ext cx="3810000" cy="339188"/>
            </a:xfrm>
            <a:prstGeom prst="rect">
              <a:avLst/>
            </a:prstGeom>
            <a:noFill/>
          </p:spPr>
          <p:txBody>
            <a:bodyPr>
              <a:spAutoFit/>
            </a:bodyPr>
            <a:lstStyle/>
            <a:p>
              <a:pPr>
                <a:defRPr/>
              </a:pPr>
              <a:r>
                <a:rPr lang="en-US" sz="1600" b="1" dirty="0">
                  <a:solidFill>
                    <a:schemeClr val="bg1">
                      <a:lumMod val="50000"/>
                    </a:schemeClr>
                  </a:solidFill>
                </a:rPr>
                <a:t>RE-Powering Tools &amp; Resources</a:t>
              </a:r>
              <a:endParaRPr lang="en-US" sz="1600" b="1" dirty="0">
                <a:solidFill>
                  <a:schemeClr val="bg1">
                    <a:lumMod val="50000"/>
                  </a:schemeClr>
                </a:solidFill>
              </a:endParaRPr>
            </a:p>
          </p:txBody>
        </p:sp>
        <p:sp>
          <p:nvSpPr>
            <p:cNvPr id="78886" name="Rectangle 53"/>
            <p:cNvSpPr>
              <a:spLocks noChangeArrowheads="1"/>
            </p:cNvSpPr>
            <p:nvPr/>
          </p:nvSpPr>
          <p:spPr bwMode="auto">
            <a:xfrm>
              <a:off x="4419600" y="2724443"/>
              <a:ext cx="4267200" cy="3523957"/>
            </a:xfrm>
            <a:prstGeom prst="rect">
              <a:avLst/>
            </a:prstGeom>
            <a:solidFill>
              <a:schemeClr val="bg1"/>
            </a:solidFill>
            <a:ln w="9525" algn="ctr">
              <a:noFill/>
              <a:round/>
              <a:headEnd/>
              <a:tailEnd/>
            </a:ln>
          </p:spPr>
          <p:txBody>
            <a:bodyPr/>
            <a:lstStyle/>
            <a:p>
              <a:pPr eaLnBrk="0" hangingPunct="0"/>
              <a:endParaRPr lang="en-US" sz="2400">
                <a:ea typeface="ＭＳ Ｐゴシック" charset="-128"/>
              </a:endParaRPr>
            </a:p>
          </p:txBody>
        </p:sp>
      </p:grpSp>
      <p:sp>
        <p:nvSpPr>
          <p:cNvPr id="78850" name="Title 1"/>
          <p:cNvSpPr>
            <a:spLocks noGrp="1"/>
          </p:cNvSpPr>
          <p:nvPr>
            <p:ph type="title"/>
          </p:nvPr>
        </p:nvSpPr>
        <p:spPr>
          <a:xfrm>
            <a:off x="2095500" y="-152400"/>
            <a:ext cx="7902575" cy="762000"/>
          </a:xfrm>
        </p:spPr>
        <p:txBody>
          <a:bodyPr/>
          <a:lstStyle/>
          <a:p>
            <a:pPr algn="l" eaLnBrk="1" hangingPunct="1"/>
            <a:r>
              <a:rPr lang="en-US" smtClean="0"/>
              <a:t>RE Development Process</a:t>
            </a:r>
          </a:p>
        </p:txBody>
      </p:sp>
      <p:cxnSp>
        <p:nvCxnSpPr>
          <p:cNvPr id="78851" name="Straight Connector 5"/>
          <p:cNvCxnSpPr>
            <a:cxnSpLocks noChangeShapeType="1"/>
            <a:stCxn id="7" idx="4"/>
            <a:endCxn id="10" idx="0"/>
          </p:cNvCxnSpPr>
          <p:nvPr/>
        </p:nvCxnSpPr>
        <p:spPr bwMode="auto">
          <a:xfrm>
            <a:off x="2247900" y="1060450"/>
            <a:ext cx="0" cy="4346575"/>
          </a:xfrm>
          <a:prstGeom prst="line">
            <a:avLst/>
          </a:prstGeom>
          <a:noFill/>
          <a:ln w="9525" algn="ctr">
            <a:solidFill>
              <a:schemeClr val="tx1"/>
            </a:solidFill>
            <a:round/>
            <a:headEnd/>
            <a:tailEnd/>
          </a:ln>
        </p:spPr>
      </p:cxnSp>
      <p:sp>
        <p:nvSpPr>
          <p:cNvPr id="7" name="Oval 6"/>
          <p:cNvSpPr/>
          <p:nvPr/>
        </p:nvSpPr>
        <p:spPr bwMode="auto">
          <a:xfrm>
            <a:off x="2171700" y="908050"/>
            <a:ext cx="152400" cy="152400"/>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ea typeface="ＭＳ Ｐゴシック" pitchFamily="84" charset="-128"/>
            </a:endParaRPr>
          </a:p>
        </p:txBody>
      </p:sp>
      <p:sp>
        <p:nvSpPr>
          <p:cNvPr id="78853" name="Oval 7"/>
          <p:cNvSpPr>
            <a:spLocks noChangeArrowheads="1"/>
          </p:cNvSpPr>
          <p:nvPr/>
        </p:nvSpPr>
        <p:spPr bwMode="auto">
          <a:xfrm>
            <a:off x="11658600" y="1905000"/>
            <a:ext cx="152400" cy="152400"/>
          </a:xfrm>
          <a:prstGeom prst="ellipse">
            <a:avLst/>
          </a:prstGeom>
          <a:solidFill>
            <a:schemeClr val="accent1"/>
          </a:solidFill>
          <a:ln w="9525" algn="ctr">
            <a:solidFill>
              <a:schemeClr val="tx1"/>
            </a:solidFill>
            <a:round/>
            <a:headEnd/>
            <a:tailEnd/>
          </a:ln>
        </p:spPr>
        <p:txBody>
          <a:bodyPr/>
          <a:lstStyle/>
          <a:p>
            <a:pPr eaLnBrk="0" hangingPunct="0"/>
            <a:endParaRPr lang="en-US" sz="2400">
              <a:ea typeface="ＭＳ Ｐゴシック" charset="-128"/>
            </a:endParaRPr>
          </a:p>
        </p:txBody>
      </p:sp>
      <p:sp>
        <p:nvSpPr>
          <p:cNvPr id="9" name="Oval 8"/>
          <p:cNvSpPr/>
          <p:nvPr/>
        </p:nvSpPr>
        <p:spPr bwMode="auto">
          <a:xfrm>
            <a:off x="2171700" y="4664075"/>
            <a:ext cx="152400" cy="152400"/>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ea typeface="ＭＳ Ｐゴシック" pitchFamily="84" charset="-128"/>
            </a:endParaRPr>
          </a:p>
        </p:txBody>
      </p:sp>
      <p:sp>
        <p:nvSpPr>
          <p:cNvPr id="10" name="Oval 9"/>
          <p:cNvSpPr/>
          <p:nvPr/>
        </p:nvSpPr>
        <p:spPr bwMode="auto">
          <a:xfrm>
            <a:off x="2171700" y="5407025"/>
            <a:ext cx="152400" cy="152400"/>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ea typeface="ＭＳ Ｐゴシック" pitchFamily="84" charset="-128"/>
            </a:endParaRPr>
          </a:p>
        </p:txBody>
      </p:sp>
      <p:sp>
        <p:nvSpPr>
          <p:cNvPr id="11" name="Oval 10"/>
          <p:cNvSpPr/>
          <p:nvPr/>
        </p:nvSpPr>
        <p:spPr bwMode="auto">
          <a:xfrm>
            <a:off x="2171700" y="2889250"/>
            <a:ext cx="152400" cy="152400"/>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ea typeface="ＭＳ Ｐゴシック" pitchFamily="84" charset="-128"/>
            </a:endParaRPr>
          </a:p>
        </p:txBody>
      </p:sp>
      <p:sp>
        <p:nvSpPr>
          <p:cNvPr id="78857" name="TextBox 12"/>
          <p:cNvSpPr txBox="1">
            <a:spLocks noChangeArrowheads="1"/>
          </p:cNvSpPr>
          <p:nvPr/>
        </p:nvSpPr>
        <p:spPr bwMode="auto">
          <a:xfrm>
            <a:off x="3048000" y="1368425"/>
            <a:ext cx="1295400" cy="523875"/>
          </a:xfrm>
          <a:prstGeom prst="rect">
            <a:avLst/>
          </a:prstGeom>
          <a:noFill/>
          <a:ln w="9525">
            <a:noFill/>
            <a:miter lim="800000"/>
            <a:headEnd/>
            <a:tailEnd/>
          </a:ln>
        </p:spPr>
        <p:txBody>
          <a:bodyPr>
            <a:spAutoFit/>
          </a:bodyPr>
          <a:lstStyle/>
          <a:p>
            <a:r>
              <a:rPr lang="en-US" sz="1400"/>
              <a:t>Site Identification</a:t>
            </a:r>
          </a:p>
        </p:txBody>
      </p:sp>
      <p:sp>
        <p:nvSpPr>
          <p:cNvPr id="78858" name="TextBox 13"/>
          <p:cNvSpPr txBox="1">
            <a:spLocks noChangeArrowheads="1"/>
          </p:cNvSpPr>
          <p:nvPr/>
        </p:nvSpPr>
        <p:spPr bwMode="auto">
          <a:xfrm>
            <a:off x="3048000" y="3502025"/>
            <a:ext cx="914400" cy="307975"/>
          </a:xfrm>
          <a:prstGeom prst="rect">
            <a:avLst/>
          </a:prstGeom>
          <a:noFill/>
          <a:ln w="9525">
            <a:noFill/>
            <a:miter lim="800000"/>
            <a:headEnd/>
            <a:tailEnd/>
          </a:ln>
        </p:spPr>
        <p:txBody>
          <a:bodyPr>
            <a:spAutoFit/>
          </a:bodyPr>
          <a:lstStyle/>
          <a:p>
            <a:r>
              <a:rPr lang="en-US" sz="1400"/>
              <a:t>RFP</a:t>
            </a:r>
          </a:p>
        </p:txBody>
      </p:sp>
      <p:sp>
        <p:nvSpPr>
          <p:cNvPr id="78859" name="TextBox 14"/>
          <p:cNvSpPr txBox="1">
            <a:spLocks noChangeArrowheads="1"/>
          </p:cNvSpPr>
          <p:nvPr/>
        </p:nvSpPr>
        <p:spPr bwMode="auto">
          <a:xfrm>
            <a:off x="4572000" y="1316038"/>
            <a:ext cx="4572000" cy="954087"/>
          </a:xfrm>
          <a:prstGeom prst="rect">
            <a:avLst/>
          </a:prstGeom>
          <a:noFill/>
          <a:ln w="9525">
            <a:noFill/>
            <a:miter lim="800000"/>
            <a:headEnd/>
            <a:tailEnd/>
          </a:ln>
        </p:spPr>
        <p:txBody>
          <a:bodyPr>
            <a:spAutoFit/>
          </a:bodyPr>
          <a:lstStyle/>
          <a:p>
            <a:pPr marL="177800" indent="-177800"/>
            <a:r>
              <a:rPr lang="en-US" sz="1400" b="1"/>
              <a:t>Screening &amp; Feasibility </a:t>
            </a:r>
          </a:p>
          <a:p>
            <a:pPr marL="177800" indent="-177800">
              <a:buFont typeface="Arial" charset="0"/>
              <a:buChar char="•"/>
            </a:pPr>
            <a:r>
              <a:rPr lang="en-US" sz="1400"/>
              <a:t>Google Earth Mapping Tool</a:t>
            </a:r>
          </a:p>
          <a:p>
            <a:pPr marL="177800" indent="-177800">
              <a:buFont typeface="Arial" charset="0"/>
              <a:buChar char="•"/>
            </a:pPr>
            <a:r>
              <a:rPr lang="en-US" sz="1400"/>
              <a:t>Solar &amp; Wind Decision Trees</a:t>
            </a:r>
          </a:p>
          <a:p>
            <a:pPr marL="177800" indent="-177800">
              <a:buFont typeface="Arial" charset="0"/>
              <a:buChar char="•"/>
            </a:pPr>
            <a:r>
              <a:rPr lang="en-US" sz="1400"/>
              <a:t>EPA-NREL Feasibility Studies</a:t>
            </a:r>
          </a:p>
        </p:txBody>
      </p:sp>
      <p:sp>
        <p:nvSpPr>
          <p:cNvPr id="78860" name="TextBox 15"/>
          <p:cNvSpPr txBox="1">
            <a:spLocks noChangeArrowheads="1"/>
          </p:cNvSpPr>
          <p:nvPr/>
        </p:nvSpPr>
        <p:spPr bwMode="auto">
          <a:xfrm>
            <a:off x="4572000" y="2484438"/>
            <a:ext cx="4572000" cy="1169987"/>
          </a:xfrm>
          <a:prstGeom prst="rect">
            <a:avLst/>
          </a:prstGeom>
          <a:noFill/>
          <a:ln w="9525">
            <a:noFill/>
            <a:miter lim="800000"/>
            <a:headEnd/>
            <a:tailEnd/>
          </a:ln>
        </p:spPr>
        <p:txBody>
          <a:bodyPr>
            <a:spAutoFit/>
          </a:bodyPr>
          <a:lstStyle/>
          <a:p>
            <a:pPr marL="177800" indent="-177800"/>
            <a:r>
              <a:rPr lang="en-US" sz="1400" b="1"/>
              <a:t>Precedent &amp; Support</a:t>
            </a:r>
          </a:p>
          <a:p>
            <a:pPr marL="177800" indent="-177800">
              <a:buFont typeface="Arial" charset="0"/>
              <a:buChar char="•"/>
            </a:pPr>
            <a:r>
              <a:rPr lang="en-US" sz="1400"/>
              <a:t>Statutory Protections &amp; Enforcement Discretion</a:t>
            </a:r>
          </a:p>
          <a:p>
            <a:pPr marL="177800" indent="-177800">
              <a:buFont typeface="Arial" charset="0"/>
              <a:buChar char="•"/>
            </a:pPr>
            <a:r>
              <a:rPr lang="en-US" sz="1400"/>
              <a:t>Site-specific Comfort Letters</a:t>
            </a:r>
          </a:p>
          <a:p>
            <a:pPr marL="177800" indent="-177800">
              <a:buFont typeface="Arial" charset="0"/>
              <a:buChar char="•"/>
            </a:pPr>
            <a:r>
              <a:rPr lang="en-US" sz="1400"/>
              <a:t>Success Stories &amp; Fact Sheets</a:t>
            </a:r>
          </a:p>
          <a:p>
            <a:pPr marL="177800" indent="-177800">
              <a:buFont typeface="Arial" charset="0"/>
              <a:buChar char="•"/>
            </a:pPr>
            <a:r>
              <a:rPr lang="en-US" sz="1400"/>
              <a:t>Project Tracking Matrix</a:t>
            </a:r>
          </a:p>
        </p:txBody>
      </p:sp>
      <p:sp>
        <p:nvSpPr>
          <p:cNvPr id="78861" name="TextBox 16"/>
          <p:cNvSpPr txBox="1">
            <a:spLocks noChangeArrowheads="1"/>
          </p:cNvSpPr>
          <p:nvPr/>
        </p:nvSpPr>
        <p:spPr bwMode="auto">
          <a:xfrm>
            <a:off x="3048000" y="4035425"/>
            <a:ext cx="1295400" cy="523875"/>
          </a:xfrm>
          <a:prstGeom prst="rect">
            <a:avLst/>
          </a:prstGeom>
          <a:noFill/>
          <a:ln w="9525">
            <a:noFill/>
            <a:miter lim="800000"/>
            <a:headEnd/>
            <a:tailEnd/>
          </a:ln>
        </p:spPr>
        <p:txBody>
          <a:bodyPr>
            <a:spAutoFit/>
          </a:bodyPr>
          <a:lstStyle/>
          <a:p>
            <a:r>
              <a:rPr lang="en-US" sz="1400"/>
              <a:t>Design &amp; Construction</a:t>
            </a:r>
          </a:p>
        </p:txBody>
      </p:sp>
      <p:sp>
        <p:nvSpPr>
          <p:cNvPr id="78862" name="TextBox 17"/>
          <p:cNvSpPr txBox="1">
            <a:spLocks noChangeArrowheads="1"/>
          </p:cNvSpPr>
          <p:nvPr/>
        </p:nvSpPr>
        <p:spPr bwMode="auto">
          <a:xfrm>
            <a:off x="4572000" y="3767138"/>
            <a:ext cx="4267200" cy="1169987"/>
          </a:xfrm>
          <a:prstGeom prst="rect">
            <a:avLst/>
          </a:prstGeom>
          <a:noFill/>
          <a:ln w="9525">
            <a:noFill/>
            <a:miter lim="800000"/>
            <a:headEnd/>
            <a:tailEnd/>
          </a:ln>
        </p:spPr>
        <p:txBody>
          <a:bodyPr>
            <a:spAutoFit/>
          </a:bodyPr>
          <a:lstStyle/>
          <a:p>
            <a:pPr marL="177800" indent="-177800"/>
            <a:r>
              <a:rPr lang="en-US" sz="1400" b="1"/>
              <a:t>Best Practices &amp; Considerations</a:t>
            </a:r>
          </a:p>
          <a:p>
            <a:pPr marL="177800" indent="-177800">
              <a:buFont typeface="Arial" charset="0"/>
              <a:buChar char="•"/>
            </a:pPr>
            <a:r>
              <a:rPr lang="en-US" sz="1400"/>
              <a:t>Handbook on Siting RE while Addressing  Environmental Issues</a:t>
            </a:r>
          </a:p>
          <a:p>
            <a:pPr marL="177800" indent="-177800">
              <a:buFont typeface="Arial" charset="0"/>
              <a:buChar char="•"/>
            </a:pPr>
            <a:r>
              <a:rPr lang="en-US" sz="1400"/>
              <a:t>Best Practices for Siting Solar PV on MSW Landfills</a:t>
            </a:r>
          </a:p>
        </p:txBody>
      </p:sp>
      <p:sp>
        <p:nvSpPr>
          <p:cNvPr id="19" name="Oval 18"/>
          <p:cNvSpPr/>
          <p:nvPr/>
        </p:nvSpPr>
        <p:spPr bwMode="auto">
          <a:xfrm>
            <a:off x="2171700" y="3233738"/>
            <a:ext cx="152400" cy="152400"/>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ea typeface="ＭＳ Ｐゴシック" pitchFamily="84" charset="-128"/>
            </a:endParaRPr>
          </a:p>
        </p:txBody>
      </p:sp>
      <p:sp>
        <p:nvSpPr>
          <p:cNvPr id="78864" name="TextBox 19"/>
          <p:cNvSpPr txBox="1">
            <a:spLocks noChangeArrowheads="1"/>
          </p:cNvSpPr>
          <p:nvPr/>
        </p:nvSpPr>
        <p:spPr bwMode="auto">
          <a:xfrm>
            <a:off x="3048000" y="2816225"/>
            <a:ext cx="1676400" cy="523875"/>
          </a:xfrm>
          <a:prstGeom prst="rect">
            <a:avLst/>
          </a:prstGeom>
          <a:noFill/>
          <a:ln w="9525">
            <a:noFill/>
            <a:miter lim="800000"/>
            <a:headEnd/>
            <a:tailEnd/>
          </a:ln>
        </p:spPr>
        <p:txBody>
          <a:bodyPr>
            <a:spAutoFit/>
          </a:bodyPr>
          <a:lstStyle/>
          <a:p>
            <a:r>
              <a:rPr lang="en-US" sz="1400"/>
              <a:t>Feasibility</a:t>
            </a:r>
          </a:p>
          <a:p>
            <a:r>
              <a:rPr lang="en-US" sz="1400"/>
              <a:t>Study</a:t>
            </a:r>
          </a:p>
        </p:txBody>
      </p:sp>
      <p:sp>
        <p:nvSpPr>
          <p:cNvPr id="78865" name="TextBox 20"/>
          <p:cNvSpPr txBox="1">
            <a:spLocks noChangeArrowheads="1"/>
          </p:cNvSpPr>
          <p:nvPr/>
        </p:nvSpPr>
        <p:spPr bwMode="auto">
          <a:xfrm>
            <a:off x="1028700" y="831850"/>
            <a:ext cx="914400" cy="307975"/>
          </a:xfrm>
          <a:prstGeom prst="rect">
            <a:avLst/>
          </a:prstGeom>
          <a:noFill/>
          <a:ln w="9525">
            <a:noFill/>
            <a:miter lim="800000"/>
            <a:headEnd/>
            <a:tailEnd/>
          </a:ln>
        </p:spPr>
        <p:txBody>
          <a:bodyPr>
            <a:spAutoFit/>
          </a:bodyPr>
          <a:lstStyle/>
          <a:p>
            <a:pPr algn="r"/>
            <a:r>
              <a:rPr lang="en-US" sz="1400"/>
              <a:t>PA / SI</a:t>
            </a:r>
          </a:p>
        </p:txBody>
      </p:sp>
      <p:sp>
        <p:nvSpPr>
          <p:cNvPr id="78866" name="TextBox 21"/>
          <p:cNvSpPr txBox="1">
            <a:spLocks noChangeArrowheads="1"/>
          </p:cNvSpPr>
          <p:nvPr/>
        </p:nvSpPr>
        <p:spPr bwMode="auto">
          <a:xfrm>
            <a:off x="1028700" y="1139825"/>
            <a:ext cx="914400" cy="523875"/>
          </a:xfrm>
          <a:prstGeom prst="rect">
            <a:avLst/>
          </a:prstGeom>
          <a:noFill/>
          <a:ln w="9525">
            <a:noFill/>
            <a:miter lim="800000"/>
            <a:headEnd/>
            <a:tailEnd/>
          </a:ln>
        </p:spPr>
        <p:txBody>
          <a:bodyPr>
            <a:spAutoFit/>
          </a:bodyPr>
          <a:lstStyle/>
          <a:p>
            <a:pPr algn="r"/>
            <a:r>
              <a:rPr lang="en-US" sz="1400"/>
              <a:t>NPL </a:t>
            </a:r>
          </a:p>
          <a:p>
            <a:pPr algn="r"/>
            <a:r>
              <a:rPr lang="en-US" sz="1400"/>
              <a:t>Listing</a:t>
            </a:r>
          </a:p>
        </p:txBody>
      </p:sp>
      <p:sp>
        <p:nvSpPr>
          <p:cNvPr id="78867" name="TextBox 22"/>
          <p:cNvSpPr txBox="1">
            <a:spLocks noChangeArrowheads="1"/>
          </p:cNvSpPr>
          <p:nvPr/>
        </p:nvSpPr>
        <p:spPr bwMode="auto">
          <a:xfrm>
            <a:off x="1028700" y="2051050"/>
            <a:ext cx="914400" cy="307975"/>
          </a:xfrm>
          <a:prstGeom prst="rect">
            <a:avLst/>
          </a:prstGeom>
          <a:noFill/>
          <a:ln w="9525">
            <a:noFill/>
            <a:miter lim="800000"/>
            <a:headEnd/>
            <a:tailEnd/>
          </a:ln>
        </p:spPr>
        <p:txBody>
          <a:bodyPr>
            <a:spAutoFit/>
          </a:bodyPr>
          <a:lstStyle/>
          <a:p>
            <a:pPr algn="r"/>
            <a:r>
              <a:rPr lang="en-US" sz="1400"/>
              <a:t>RI / FS</a:t>
            </a:r>
          </a:p>
        </p:txBody>
      </p:sp>
      <p:sp>
        <p:nvSpPr>
          <p:cNvPr id="78868" name="TextBox 23"/>
          <p:cNvSpPr txBox="1">
            <a:spLocks noChangeArrowheads="1"/>
          </p:cNvSpPr>
          <p:nvPr/>
        </p:nvSpPr>
        <p:spPr bwMode="auto">
          <a:xfrm>
            <a:off x="1028700" y="2813050"/>
            <a:ext cx="914400" cy="307975"/>
          </a:xfrm>
          <a:prstGeom prst="rect">
            <a:avLst/>
          </a:prstGeom>
          <a:noFill/>
          <a:ln w="9525">
            <a:noFill/>
            <a:miter lim="800000"/>
            <a:headEnd/>
            <a:tailEnd/>
          </a:ln>
        </p:spPr>
        <p:txBody>
          <a:bodyPr>
            <a:spAutoFit/>
          </a:bodyPr>
          <a:lstStyle/>
          <a:p>
            <a:pPr algn="r"/>
            <a:r>
              <a:rPr lang="en-US" sz="1400"/>
              <a:t>ROD</a:t>
            </a:r>
          </a:p>
        </p:txBody>
      </p:sp>
      <p:sp>
        <p:nvSpPr>
          <p:cNvPr id="78869" name="TextBox 24"/>
          <p:cNvSpPr txBox="1">
            <a:spLocks noChangeArrowheads="1"/>
          </p:cNvSpPr>
          <p:nvPr/>
        </p:nvSpPr>
        <p:spPr bwMode="auto">
          <a:xfrm>
            <a:off x="1028700" y="3117850"/>
            <a:ext cx="914400" cy="307975"/>
          </a:xfrm>
          <a:prstGeom prst="rect">
            <a:avLst/>
          </a:prstGeom>
          <a:noFill/>
          <a:ln w="9525">
            <a:noFill/>
            <a:miter lim="800000"/>
            <a:headEnd/>
            <a:tailEnd/>
          </a:ln>
        </p:spPr>
        <p:txBody>
          <a:bodyPr>
            <a:spAutoFit/>
          </a:bodyPr>
          <a:lstStyle/>
          <a:p>
            <a:pPr algn="r"/>
            <a:r>
              <a:rPr lang="en-US" sz="1400"/>
              <a:t>RD / RA</a:t>
            </a:r>
          </a:p>
        </p:txBody>
      </p:sp>
      <p:sp>
        <p:nvSpPr>
          <p:cNvPr id="78870" name="TextBox 25"/>
          <p:cNvSpPr txBox="1">
            <a:spLocks noChangeArrowheads="1"/>
          </p:cNvSpPr>
          <p:nvPr/>
        </p:nvSpPr>
        <p:spPr bwMode="auto">
          <a:xfrm>
            <a:off x="685800" y="4502150"/>
            <a:ext cx="1257300" cy="523875"/>
          </a:xfrm>
          <a:prstGeom prst="rect">
            <a:avLst/>
          </a:prstGeom>
          <a:noFill/>
          <a:ln w="9525">
            <a:noFill/>
            <a:miter lim="800000"/>
            <a:headEnd/>
            <a:tailEnd/>
          </a:ln>
        </p:spPr>
        <p:txBody>
          <a:bodyPr>
            <a:spAutoFit/>
          </a:bodyPr>
          <a:lstStyle/>
          <a:p>
            <a:pPr algn="r"/>
            <a:r>
              <a:rPr lang="en-US" sz="1400"/>
              <a:t>Construction</a:t>
            </a:r>
          </a:p>
          <a:p>
            <a:pPr algn="r"/>
            <a:r>
              <a:rPr lang="en-US" sz="1400"/>
              <a:t>Complete</a:t>
            </a:r>
          </a:p>
        </p:txBody>
      </p:sp>
      <p:sp>
        <p:nvSpPr>
          <p:cNvPr id="78871" name="TextBox 26"/>
          <p:cNvSpPr txBox="1">
            <a:spLocks noChangeArrowheads="1"/>
          </p:cNvSpPr>
          <p:nvPr/>
        </p:nvSpPr>
        <p:spPr bwMode="auto">
          <a:xfrm>
            <a:off x="1028700" y="5187950"/>
            <a:ext cx="914400" cy="523875"/>
          </a:xfrm>
          <a:prstGeom prst="rect">
            <a:avLst/>
          </a:prstGeom>
          <a:noFill/>
          <a:ln w="9525">
            <a:noFill/>
            <a:miter lim="800000"/>
            <a:headEnd/>
            <a:tailEnd/>
          </a:ln>
        </p:spPr>
        <p:txBody>
          <a:bodyPr>
            <a:spAutoFit/>
          </a:bodyPr>
          <a:lstStyle/>
          <a:p>
            <a:pPr algn="r"/>
            <a:r>
              <a:rPr lang="en-US" sz="1400"/>
              <a:t>NPL</a:t>
            </a:r>
          </a:p>
          <a:p>
            <a:pPr algn="r"/>
            <a:r>
              <a:rPr lang="en-US" sz="1400"/>
              <a:t>Deletion</a:t>
            </a:r>
          </a:p>
        </p:txBody>
      </p:sp>
      <p:sp>
        <p:nvSpPr>
          <p:cNvPr id="34" name="Oval 33"/>
          <p:cNvSpPr/>
          <p:nvPr/>
        </p:nvSpPr>
        <p:spPr bwMode="auto">
          <a:xfrm>
            <a:off x="2171700" y="1358900"/>
            <a:ext cx="152400" cy="152400"/>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ea typeface="ＭＳ Ｐゴシック" pitchFamily="84" charset="-128"/>
            </a:endParaRPr>
          </a:p>
        </p:txBody>
      </p:sp>
      <p:sp>
        <p:nvSpPr>
          <p:cNvPr id="35" name="TextBox 34"/>
          <p:cNvSpPr txBox="1"/>
          <p:nvPr/>
        </p:nvSpPr>
        <p:spPr>
          <a:xfrm>
            <a:off x="800100" y="377825"/>
            <a:ext cx="1295400" cy="461963"/>
          </a:xfrm>
          <a:prstGeom prst="rect">
            <a:avLst/>
          </a:prstGeom>
          <a:noFill/>
        </p:spPr>
        <p:txBody>
          <a:bodyPr>
            <a:spAutoFit/>
          </a:bodyPr>
          <a:lstStyle/>
          <a:p>
            <a:pPr algn="ctr">
              <a:defRPr/>
            </a:pPr>
            <a:r>
              <a:rPr lang="en-US" sz="1200" b="1" dirty="0">
                <a:solidFill>
                  <a:schemeClr val="bg1">
                    <a:lumMod val="50000"/>
                  </a:schemeClr>
                </a:solidFill>
              </a:rPr>
              <a:t>CERCLA Progression</a:t>
            </a:r>
            <a:endParaRPr lang="en-US" sz="1200" b="1" dirty="0">
              <a:solidFill>
                <a:schemeClr val="bg1">
                  <a:lumMod val="50000"/>
                </a:schemeClr>
              </a:solidFill>
            </a:endParaRPr>
          </a:p>
        </p:txBody>
      </p:sp>
      <p:sp>
        <p:nvSpPr>
          <p:cNvPr id="36" name="Oval 35"/>
          <p:cNvSpPr/>
          <p:nvPr/>
        </p:nvSpPr>
        <p:spPr bwMode="auto">
          <a:xfrm>
            <a:off x="2171700" y="2130425"/>
            <a:ext cx="152400" cy="152400"/>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ea typeface="ＭＳ Ｐゴシック" pitchFamily="84" charset="-128"/>
            </a:endParaRPr>
          </a:p>
        </p:txBody>
      </p:sp>
      <p:cxnSp>
        <p:nvCxnSpPr>
          <p:cNvPr id="78875" name="Straight Connector 37"/>
          <p:cNvCxnSpPr>
            <a:cxnSpLocks noChangeShapeType="1"/>
            <a:stCxn id="78880" idx="4"/>
          </p:cNvCxnSpPr>
          <p:nvPr/>
        </p:nvCxnSpPr>
        <p:spPr bwMode="auto">
          <a:xfrm>
            <a:off x="2971800" y="1816100"/>
            <a:ext cx="0" cy="3819525"/>
          </a:xfrm>
          <a:prstGeom prst="line">
            <a:avLst/>
          </a:prstGeom>
          <a:noFill/>
          <a:ln w="9525" algn="ctr">
            <a:solidFill>
              <a:schemeClr val="tx1"/>
            </a:solidFill>
            <a:round/>
            <a:headEnd/>
            <a:tailEnd/>
          </a:ln>
        </p:spPr>
      </p:cxnSp>
      <p:sp>
        <p:nvSpPr>
          <p:cNvPr id="78876" name="Oval 40"/>
          <p:cNvSpPr>
            <a:spLocks noChangeArrowheads="1"/>
          </p:cNvSpPr>
          <p:nvPr/>
        </p:nvSpPr>
        <p:spPr bwMode="auto">
          <a:xfrm>
            <a:off x="2895600" y="4111625"/>
            <a:ext cx="152400" cy="152400"/>
          </a:xfrm>
          <a:prstGeom prst="ellipse">
            <a:avLst/>
          </a:prstGeom>
          <a:solidFill>
            <a:srgbClr val="92D050"/>
          </a:solidFill>
          <a:ln w="9525" algn="ctr">
            <a:solidFill>
              <a:schemeClr val="tx1"/>
            </a:solidFill>
            <a:round/>
            <a:headEnd/>
            <a:tailEnd/>
          </a:ln>
        </p:spPr>
        <p:txBody>
          <a:bodyPr/>
          <a:lstStyle/>
          <a:p>
            <a:pPr eaLnBrk="0" hangingPunct="0"/>
            <a:endParaRPr lang="en-US" sz="2400">
              <a:ea typeface="ＭＳ Ｐゴシック" charset="-128"/>
            </a:endParaRPr>
          </a:p>
        </p:txBody>
      </p:sp>
      <p:sp>
        <p:nvSpPr>
          <p:cNvPr id="78877" name="Oval 41"/>
          <p:cNvSpPr>
            <a:spLocks noChangeArrowheads="1"/>
          </p:cNvSpPr>
          <p:nvPr/>
        </p:nvSpPr>
        <p:spPr bwMode="auto">
          <a:xfrm>
            <a:off x="2895600" y="4721225"/>
            <a:ext cx="152400" cy="152400"/>
          </a:xfrm>
          <a:prstGeom prst="ellipse">
            <a:avLst/>
          </a:prstGeom>
          <a:solidFill>
            <a:srgbClr val="92D050"/>
          </a:solidFill>
          <a:ln w="9525" algn="ctr">
            <a:solidFill>
              <a:schemeClr val="tx1"/>
            </a:solidFill>
            <a:round/>
            <a:headEnd/>
            <a:tailEnd/>
          </a:ln>
        </p:spPr>
        <p:txBody>
          <a:bodyPr/>
          <a:lstStyle/>
          <a:p>
            <a:pPr eaLnBrk="0" hangingPunct="0"/>
            <a:endParaRPr lang="en-US" sz="2400">
              <a:ea typeface="ＭＳ Ｐゴシック" charset="-128"/>
            </a:endParaRPr>
          </a:p>
        </p:txBody>
      </p:sp>
      <p:sp>
        <p:nvSpPr>
          <p:cNvPr id="78878" name="Oval 42"/>
          <p:cNvSpPr>
            <a:spLocks noChangeArrowheads="1"/>
          </p:cNvSpPr>
          <p:nvPr/>
        </p:nvSpPr>
        <p:spPr bwMode="auto">
          <a:xfrm>
            <a:off x="2895600" y="2749550"/>
            <a:ext cx="152400" cy="676275"/>
          </a:xfrm>
          <a:prstGeom prst="ellipse">
            <a:avLst/>
          </a:prstGeom>
          <a:solidFill>
            <a:srgbClr val="92D050"/>
          </a:solidFill>
          <a:ln w="9525" algn="ctr">
            <a:solidFill>
              <a:schemeClr val="tx1"/>
            </a:solidFill>
            <a:round/>
            <a:headEnd/>
            <a:tailEnd/>
          </a:ln>
        </p:spPr>
        <p:txBody>
          <a:bodyPr/>
          <a:lstStyle/>
          <a:p>
            <a:pPr eaLnBrk="0" hangingPunct="0"/>
            <a:endParaRPr lang="en-US" sz="2400">
              <a:ea typeface="ＭＳ Ｐゴシック" charset="-128"/>
            </a:endParaRPr>
          </a:p>
        </p:txBody>
      </p:sp>
      <p:sp>
        <p:nvSpPr>
          <p:cNvPr id="78879" name="Oval 43"/>
          <p:cNvSpPr>
            <a:spLocks noChangeArrowheads="1"/>
          </p:cNvSpPr>
          <p:nvPr/>
        </p:nvSpPr>
        <p:spPr bwMode="auto">
          <a:xfrm>
            <a:off x="2895600" y="3578225"/>
            <a:ext cx="152400" cy="152400"/>
          </a:xfrm>
          <a:prstGeom prst="ellipse">
            <a:avLst/>
          </a:prstGeom>
          <a:solidFill>
            <a:srgbClr val="92D050"/>
          </a:solidFill>
          <a:ln w="9525" algn="ctr">
            <a:solidFill>
              <a:schemeClr val="tx1"/>
            </a:solidFill>
            <a:round/>
            <a:headEnd/>
            <a:tailEnd/>
          </a:ln>
        </p:spPr>
        <p:txBody>
          <a:bodyPr/>
          <a:lstStyle/>
          <a:p>
            <a:pPr eaLnBrk="0" hangingPunct="0"/>
            <a:endParaRPr lang="en-US" sz="2400">
              <a:ea typeface="ＭＳ Ｐゴシック" charset="-128"/>
            </a:endParaRPr>
          </a:p>
        </p:txBody>
      </p:sp>
      <p:sp>
        <p:nvSpPr>
          <p:cNvPr id="78880" name="Oval 44"/>
          <p:cNvSpPr>
            <a:spLocks noChangeArrowheads="1"/>
          </p:cNvSpPr>
          <p:nvPr/>
        </p:nvSpPr>
        <p:spPr bwMode="auto">
          <a:xfrm>
            <a:off x="2895600" y="1663700"/>
            <a:ext cx="152400" cy="152400"/>
          </a:xfrm>
          <a:prstGeom prst="ellipse">
            <a:avLst/>
          </a:prstGeom>
          <a:solidFill>
            <a:srgbClr val="92D050"/>
          </a:solidFill>
          <a:ln w="9525" algn="ctr">
            <a:solidFill>
              <a:schemeClr val="tx1"/>
            </a:solidFill>
            <a:round/>
            <a:headEnd/>
            <a:tailEnd/>
          </a:ln>
        </p:spPr>
        <p:txBody>
          <a:bodyPr/>
          <a:lstStyle/>
          <a:p>
            <a:pPr eaLnBrk="0" hangingPunct="0"/>
            <a:endParaRPr lang="en-US" sz="2400">
              <a:ea typeface="ＭＳ Ｐゴシック" charset="-128"/>
            </a:endParaRPr>
          </a:p>
        </p:txBody>
      </p:sp>
      <p:sp>
        <p:nvSpPr>
          <p:cNvPr id="46" name="Left Brace 45"/>
          <p:cNvSpPr/>
          <p:nvPr/>
        </p:nvSpPr>
        <p:spPr bwMode="auto">
          <a:xfrm flipH="1">
            <a:off x="2438400" y="1901825"/>
            <a:ext cx="304800" cy="3657600"/>
          </a:xfrm>
          <a:prstGeom prst="leftBrace">
            <a:avLst/>
          </a:prstGeom>
          <a:gradFill>
            <a:gsLst>
              <a:gs pos="0">
                <a:schemeClr val="accent3">
                  <a:lumMod val="75000"/>
                </a:schemeClr>
              </a:gs>
              <a:gs pos="15000">
                <a:schemeClr val="accent3">
                  <a:lumMod val="95000"/>
                </a:schemeClr>
              </a:gs>
              <a:gs pos="100000">
                <a:schemeClr val="bg1"/>
              </a:gs>
            </a:gsLst>
            <a:lin ang="2700000" scaled="1"/>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ea typeface="ＭＳ Ｐゴシック" pitchFamily="84" charset="-128"/>
            </a:endParaRPr>
          </a:p>
        </p:txBody>
      </p:sp>
      <p:sp>
        <p:nvSpPr>
          <p:cNvPr id="78882" name="TextBox 48"/>
          <p:cNvSpPr txBox="1">
            <a:spLocks noChangeArrowheads="1"/>
          </p:cNvSpPr>
          <p:nvPr/>
        </p:nvSpPr>
        <p:spPr bwMode="auto">
          <a:xfrm>
            <a:off x="3048000" y="4568825"/>
            <a:ext cx="1295400" cy="523875"/>
          </a:xfrm>
          <a:prstGeom prst="rect">
            <a:avLst/>
          </a:prstGeom>
          <a:noFill/>
          <a:ln w="9525">
            <a:noFill/>
            <a:miter lim="800000"/>
            <a:headEnd/>
            <a:tailEnd/>
          </a:ln>
        </p:spPr>
        <p:txBody>
          <a:bodyPr>
            <a:spAutoFit/>
          </a:bodyPr>
          <a:lstStyle/>
          <a:p>
            <a:r>
              <a:rPr lang="en-US" sz="1400"/>
              <a:t>Operation &amp; Maintenance</a:t>
            </a:r>
          </a:p>
        </p:txBody>
      </p:sp>
      <p:sp>
        <p:nvSpPr>
          <p:cNvPr id="50" name="TextBox 49"/>
          <p:cNvSpPr txBox="1"/>
          <p:nvPr/>
        </p:nvSpPr>
        <p:spPr>
          <a:xfrm>
            <a:off x="2743200" y="835025"/>
            <a:ext cx="1524000" cy="461963"/>
          </a:xfrm>
          <a:prstGeom prst="rect">
            <a:avLst/>
          </a:prstGeom>
          <a:noFill/>
        </p:spPr>
        <p:txBody>
          <a:bodyPr>
            <a:spAutoFit/>
          </a:bodyPr>
          <a:lstStyle/>
          <a:p>
            <a:pPr algn="ctr">
              <a:defRPr/>
            </a:pPr>
            <a:r>
              <a:rPr lang="en-US" sz="1200" b="1" dirty="0">
                <a:solidFill>
                  <a:schemeClr val="bg1">
                    <a:lumMod val="50000"/>
                  </a:schemeClr>
                </a:solidFill>
              </a:rPr>
              <a:t>RE Development Timeline</a:t>
            </a:r>
            <a:endParaRPr lang="en-US" sz="12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7"/>
          <p:cNvSpPr>
            <a:spLocks noGrp="1"/>
          </p:cNvSpPr>
          <p:nvPr>
            <p:ph type="title"/>
          </p:nvPr>
        </p:nvSpPr>
        <p:spPr>
          <a:xfrm>
            <a:off x="914400" y="76200"/>
            <a:ext cx="6477000" cy="685800"/>
          </a:xfrm>
        </p:spPr>
        <p:txBody>
          <a:bodyPr/>
          <a:lstStyle/>
          <a:p>
            <a:pPr eaLnBrk="1" hangingPunct="1"/>
            <a:r>
              <a:rPr lang="en-US" smtClean="0">
                <a:solidFill>
                  <a:schemeClr val="tx2"/>
                </a:solidFill>
              </a:rPr>
              <a:t>RE-Powering Google Earth</a:t>
            </a:r>
            <a:br>
              <a:rPr lang="en-US" smtClean="0">
                <a:solidFill>
                  <a:schemeClr val="tx2"/>
                </a:solidFill>
              </a:rPr>
            </a:br>
            <a:r>
              <a:rPr lang="en-US" sz="1600" i="1" smtClean="0">
                <a:solidFill>
                  <a:schemeClr val="tx2"/>
                </a:solidFill>
              </a:rPr>
              <a:t>EPA Tracked Sites</a:t>
            </a:r>
          </a:p>
        </p:txBody>
      </p:sp>
      <p:sp>
        <p:nvSpPr>
          <p:cNvPr id="10" name="Text Placeholder 9"/>
          <p:cNvSpPr txBox="1">
            <a:spLocks/>
          </p:cNvSpPr>
          <p:nvPr/>
        </p:nvSpPr>
        <p:spPr>
          <a:xfrm>
            <a:off x="4876800" y="1219200"/>
            <a:ext cx="4267200" cy="5105400"/>
          </a:xfrm>
          <a:prstGeom prst="rect">
            <a:avLst/>
          </a:prstGeom>
          <a:noFill/>
        </p:spPr>
        <p:txBody>
          <a:bodyPr/>
          <a:lstStyle/>
          <a:p>
            <a:pPr>
              <a:spcAft>
                <a:spcPts val="600"/>
              </a:spcAft>
            </a:pPr>
            <a:r>
              <a:rPr lang="en-US" sz="1400" b="1">
                <a:solidFill>
                  <a:srgbClr val="595959"/>
                </a:solidFill>
              </a:rPr>
              <a:t>RE-Powering Google Earth overlay showing 11,000 potentially contaminated sites pre-screened for renewable energy potential </a:t>
            </a:r>
          </a:p>
          <a:p>
            <a:pPr marL="742950" lvl="1" indent="-285750" eaLnBrk="0" hangingPunct="0">
              <a:spcBef>
                <a:spcPct val="20000"/>
              </a:spcBef>
              <a:buFont typeface="Arial" charset="0"/>
              <a:buChar char="•"/>
            </a:pPr>
            <a:r>
              <a:rPr lang="en-US" sz="1400">
                <a:solidFill>
                  <a:srgbClr val="404040"/>
                </a:solidFill>
              </a:rPr>
              <a:t>Abandoned Mine Lands</a:t>
            </a:r>
          </a:p>
          <a:p>
            <a:pPr marL="742950" lvl="1" indent="-285750" eaLnBrk="0" hangingPunct="0">
              <a:spcBef>
                <a:spcPct val="20000"/>
              </a:spcBef>
              <a:buFont typeface="Arial" charset="0"/>
              <a:buChar char="•"/>
            </a:pPr>
            <a:r>
              <a:rPr lang="en-US" sz="1400">
                <a:solidFill>
                  <a:srgbClr val="404040"/>
                </a:solidFill>
              </a:rPr>
              <a:t>Brownfields</a:t>
            </a:r>
          </a:p>
          <a:p>
            <a:pPr marL="742950" lvl="1" indent="-285750" eaLnBrk="0" hangingPunct="0">
              <a:spcBef>
                <a:spcPct val="20000"/>
              </a:spcBef>
              <a:buFont typeface="Arial" charset="0"/>
              <a:buChar char="•"/>
            </a:pPr>
            <a:r>
              <a:rPr lang="en-US" sz="1400">
                <a:solidFill>
                  <a:srgbClr val="404040"/>
                </a:solidFill>
              </a:rPr>
              <a:t>RCRA</a:t>
            </a:r>
          </a:p>
          <a:p>
            <a:pPr marL="742950" lvl="1" indent="-285750" eaLnBrk="0" hangingPunct="0">
              <a:spcBef>
                <a:spcPct val="20000"/>
              </a:spcBef>
              <a:buFont typeface="Arial" charset="0"/>
              <a:buChar char="•"/>
            </a:pPr>
            <a:r>
              <a:rPr lang="en-US" sz="1400">
                <a:solidFill>
                  <a:srgbClr val="404040"/>
                </a:solidFill>
              </a:rPr>
              <a:t>Superfund: Fed / Non-fed</a:t>
            </a:r>
          </a:p>
          <a:p>
            <a:pPr marL="742950" lvl="1" indent="-285750" eaLnBrk="0" hangingPunct="0">
              <a:spcBef>
                <a:spcPct val="20000"/>
              </a:spcBef>
              <a:buFont typeface="Arial" charset="0"/>
              <a:buChar char="•"/>
            </a:pPr>
            <a:r>
              <a:rPr lang="en-US" sz="1400">
                <a:solidFill>
                  <a:srgbClr val="404040"/>
                </a:solidFill>
              </a:rPr>
              <a:t>Landfills</a:t>
            </a:r>
          </a:p>
          <a:p>
            <a:pPr eaLnBrk="0" hangingPunct="0">
              <a:spcBef>
                <a:spcPct val="20000"/>
              </a:spcBef>
            </a:pPr>
            <a:endParaRPr lang="en-US" sz="1400">
              <a:solidFill>
                <a:srgbClr val="404040"/>
              </a:solidFill>
            </a:endParaRPr>
          </a:p>
          <a:p>
            <a:pPr>
              <a:spcBef>
                <a:spcPct val="20000"/>
              </a:spcBef>
            </a:pPr>
            <a:r>
              <a:rPr lang="en-US" sz="1400" b="1"/>
              <a:t>1,410 </a:t>
            </a:r>
            <a:r>
              <a:rPr lang="en-US" sz="1400"/>
              <a:t>Superfund sites screened thru RE-Powering</a:t>
            </a:r>
          </a:p>
          <a:p>
            <a:pPr>
              <a:spcBef>
                <a:spcPct val="20000"/>
              </a:spcBef>
            </a:pPr>
            <a:r>
              <a:rPr lang="en-US" sz="1400" b="1"/>
              <a:t>1,243 </a:t>
            </a:r>
            <a:r>
              <a:rPr lang="en-US" sz="1400"/>
              <a:t>RE opportunities </a:t>
            </a:r>
          </a:p>
          <a:p>
            <a:pPr>
              <a:spcBef>
                <a:spcPct val="20000"/>
              </a:spcBef>
            </a:pPr>
            <a:endParaRPr lang="en-US" sz="1400"/>
          </a:p>
          <a:p>
            <a:pPr eaLnBrk="0" hangingPunct="0">
              <a:spcBef>
                <a:spcPct val="20000"/>
              </a:spcBef>
            </a:pPr>
            <a:endParaRPr lang="en-US" sz="1400">
              <a:solidFill>
                <a:srgbClr val="404040"/>
              </a:solidFill>
            </a:endParaRPr>
          </a:p>
          <a:p>
            <a:pPr eaLnBrk="0" hangingPunct="0">
              <a:spcBef>
                <a:spcPct val="20000"/>
              </a:spcBef>
            </a:pPr>
            <a:r>
              <a:rPr lang="en-US" sz="1400" b="1">
                <a:solidFill>
                  <a:srgbClr val="595959"/>
                </a:solidFill>
              </a:rPr>
              <a:t>State-lead sites screening potential </a:t>
            </a:r>
          </a:p>
          <a:p>
            <a:pPr>
              <a:spcBef>
                <a:spcPct val="20000"/>
              </a:spcBef>
              <a:buFont typeface="Arial" charset="0"/>
              <a:buChar char="•"/>
            </a:pPr>
            <a:r>
              <a:rPr lang="en-US" sz="1400"/>
              <a:t>Adding NY, NJ, CA, WA, and HI</a:t>
            </a:r>
            <a:endParaRPr lang="en-US" sz="1600"/>
          </a:p>
          <a:p>
            <a:pPr eaLnBrk="0" hangingPunct="0">
              <a:spcBef>
                <a:spcPct val="20000"/>
              </a:spcBef>
            </a:pPr>
            <a:endParaRPr lang="en-US" sz="1600"/>
          </a:p>
        </p:txBody>
      </p:sp>
      <p:sp>
        <p:nvSpPr>
          <p:cNvPr id="79875" name="Oval 8"/>
          <p:cNvSpPr>
            <a:spLocks noChangeArrowheads="1"/>
          </p:cNvSpPr>
          <p:nvPr/>
        </p:nvSpPr>
        <p:spPr bwMode="auto">
          <a:xfrm>
            <a:off x="4953000" y="2819400"/>
            <a:ext cx="152400" cy="152400"/>
          </a:xfrm>
          <a:prstGeom prst="ellipse">
            <a:avLst/>
          </a:prstGeom>
          <a:solidFill>
            <a:srgbClr val="FFCC99"/>
          </a:solidFill>
          <a:ln w="9525" algn="ctr">
            <a:solidFill>
              <a:schemeClr val="tx1"/>
            </a:solidFill>
            <a:round/>
            <a:headEnd/>
            <a:tailEnd/>
          </a:ln>
        </p:spPr>
        <p:txBody>
          <a:bodyPr/>
          <a:lstStyle/>
          <a:p>
            <a:pPr eaLnBrk="0" hangingPunct="0"/>
            <a:endParaRPr lang="en-US" sz="2400">
              <a:ea typeface="ＭＳ Ｐゴシック" charset="-128"/>
            </a:endParaRPr>
          </a:p>
        </p:txBody>
      </p:sp>
      <p:sp>
        <p:nvSpPr>
          <p:cNvPr id="79876" name="Oval 11"/>
          <p:cNvSpPr>
            <a:spLocks noChangeArrowheads="1"/>
          </p:cNvSpPr>
          <p:nvPr/>
        </p:nvSpPr>
        <p:spPr bwMode="auto">
          <a:xfrm>
            <a:off x="5181600" y="2819400"/>
            <a:ext cx="152400" cy="152400"/>
          </a:xfrm>
          <a:prstGeom prst="ellipse">
            <a:avLst/>
          </a:prstGeom>
          <a:solidFill>
            <a:srgbClr val="CAC3A2"/>
          </a:solidFill>
          <a:ln w="9525" algn="ctr">
            <a:solidFill>
              <a:schemeClr val="tx1"/>
            </a:solidFill>
            <a:round/>
            <a:headEnd/>
            <a:tailEnd/>
          </a:ln>
        </p:spPr>
        <p:txBody>
          <a:bodyPr/>
          <a:lstStyle/>
          <a:p>
            <a:pPr eaLnBrk="0" hangingPunct="0"/>
            <a:endParaRPr lang="en-US" sz="2400">
              <a:ea typeface="ＭＳ Ｐゴシック" charset="-128"/>
            </a:endParaRPr>
          </a:p>
        </p:txBody>
      </p:sp>
      <p:sp>
        <p:nvSpPr>
          <p:cNvPr id="79877" name="Oval 12"/>
          <p:cNvSpPr>
            <a:spLocks noChangeArrowheads="1"/>
          </p:cNvSpPr>
          <p:nvPr/>
        </p:nvSpPr>
        <p:spPr bwMode="auto">
          <a:xfrm>
            <a:off x="5181600" y="2057400"/>
            <a:ext cx="152400" cy="152400"/>
          </a:xfrm>
          <a:prstGeom prst="ellipse">
            <a:avLst/>
          </a:prstGeom>
          <a:solidFill>
            <a:srgbClr val="FFFF00"/>
          </a:solidFill>
          <a:ln w="9525" algn="ctr">
            <a:solidFill>
              <a:schemeClr val="tx1"/>
            </a:solidFill>
            <a:round/>
            <a:headEnd/>
            <a:tailEnd/>
          </a:ln>
        </p:spPr>
        <p:txBody>
          <a:bodyPr/>
          <a:lstStyle/>
          <a:p>
            <a:pPr eaLnBrk="0" hangingPunct="0"/>
            <a:endParaRPr lang="en-US" sz="2400">
              <a:ea typeface="ＭＳ Ｐゴシック" charset="-128"/>
            </a:endParaRPr>
          </a:p>
        </p:txBody>
      </p:sp>
      <p:sp>
        <p:nvSpPr>
          <p:cNvPr id="79878" name="Oval 13"/>
          <p:cNvSpPr>
            <a:spLocks noChangeArrowheads="1"/>
          </p:cNvSpPr>
          <p:nvPr/>
        </p:nvSpPr>
        <p:spPr bwMode="auto">
          <a:xfrm>
            <a:off x="5181600" y="3048000"/>
            <a:ext cx="152400" cy="152400"/>
          </a:xfrm>
          <a:prstGeom prst="ellipse">
            <a:avLst/>
          </a:prstGeom>
          <a:solidFill>
            <a:srgbClr val="339966"/>
          </a:solidFill>
          <a:ln w="9525" algn="ctr">
            <a:solidFill>
              <a:schemeClr val="tx1"/>
            </a:solidFill>
            <a:round/>
            <a:headEnd/>
            <a:tailEnd/>
          </a:ln>
        </p:spPr>
        <p:txBody>
          <a:bodyPr/>
          <a:lstStyle/>
          <a:p>
            <a:pPr eaLnBrk="0" hangingPunct="0"/>
            <a:endParaRPr lang="en-US" sz="2400">
              <a:ea typeface="ＭＳ Ｐゴシック" charset="-128"/>
            </a:endParaRPr>
          </a:p>
        </p:txBody>
      </p:sp>
      <p:sp>
        <p:nvSpPr>
          <p:cNvPr id="79879" name="Oval 14"/>
          <p:cNvSpPr>
            <a:spLocks noChangeArrowheads="1"/>
          </p:cNvSpPr>
          <p:nvPr/>
        </p:nvSpPr>
        <p:spPr bwMode="auto">
          <a:xfrm>
            <a:off x="5181600" y="2557463"/>
            <a:ext cx="152400" cy="152400"/>
          </a:xfrm>
          <a:prstGeom prst="ellipse">
            <a:avLst/>
          </a:prstGeom>
          <a:solidFill>
            <a:srgbClr val="FF0000"/>
          </a:solidFill>
          <a:ln w="9525" algn="ctr">
            <a:solidFill>
              <a:schemeClr val="tx1"/>
            </a:solidFill>
            <a:round/>
            <a:headEnd/>
            <a:tailEnd/>
          </a:ln>
        </p:spPr>
        <p:txBody>
          <a:bodyPr/>
          <a:lstStyle/>
          <a:p>
            <a:pPr eaLnBrk="0" hangingPunct="0"/>
            <a:endParaRPr lang="en-US" sz="2400">
              <a:ea typeface="ＭＳ Ｐゴシック" charset="-128"/>
            </a:endParaRPr>
          </a:p>
        </p:txBody>
      </p:sp>
      <p:sp>
        <p:nvSpPr>
          <p:cNvPr id="79880" name="Oval 15"/>
          <p:cNvSpPr>
            <a:spLocks noChangeArrowheads="1"/>
          </p:cNvSpPr>
          <p:nvPr/>
        </p:nvSpPr>
        <p:spPr bwMode="auto">
          <a:xfrm>
            <a:off x="5181600" y="2328863"/>
            <a:ext cx="152400" cy="152400"/>
          </a:xfrm>
          <a:prstGeom prst="ellipse">
            <a:avLst/>
          </a:prstGeom>
          <a:solidFill>
            <a:srgbClr val="CC00CC"/>
          </a:solidFill>
          <a:ln w="9525" algn="ctr">
            <a:solidFill>
              <a:schemeClr val="tx1"/>
            </a:solidFill>
            <a:round/>
            <a:headEnd/>
            <a:tailEnd/>
          </a:ln>
        </p:spPr>
        <p:txBody>
          <a:bodyPr/>
          <a:lstStyle/>
          <a:p>
            <a:pPr eaLnBrk="0" hangingPunct="0"/>
            <a:endParaRPr lang="en-US" sz="2400">
              <a:ea typeface="ＭＳ Ｐゴシック" charset="-128"/>
            </a:endParaRPr>
          </a:p>
        </p:txBody>
      </p:sp>
      <p:pic>
        <p:nvPicPr>
          <p:cNvPr id="19" name="Picture 7"/>
          <p:cNvPicPr>
            <a:picLocks noChangeAspect="1" noChangeArrowheads="1"/>
          </p:cNvPicPr>
          <p:nvPr/>
        </p:nvPicPr>
        <p:blipFill>
          <a:blip r:embed="rId2"/>
          <a:srcRect/>
          <a:stretch>
            <a:fillRect/>
          </a:stretch>
        </p:blipFill>
        <p:spPr bwMode="auto">
          <a:xfrm>
            <a:off x="76200" y="949325"/>
            <a:ext cx="4724400" cy="4918075"/>
          </a:xfrm>
          <a:prstGeom prst="rect">
            <a:avLst/>
          </a:prstGeom>
          <a:noFill/>
          <a:ln w="9525">
            <a:solidFill>
              <a:schemeClr val="bg1">
                <a:lumMod val="85000"/>
              </a:schemeClr>
            </a:solidFill>
            <a:miter lim="800000"/>
            <a:headEnd/>
            <a:tailEnd/>
          </a:ln>
        </p:spPr>
      </p:pic>
      <p:sp>
        <p:nvSpPr>
          <p:cNvPr id="79882" name="TextBox 16"/>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B35DEBCB-5D5B-4EF6-816D-4E3C59232B5E}" type="slidenum">
              <a:rPr lang="en-US"/>
              <a:pPr/>
              <a:t>52</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p:cNvPicPr>
            <a:picLocks noChangeAspect="1" noChangeArrowheads="1"/>
          </p:cNvPicPr>
          <p:nvPr/>
        </p:nvPicPr>
        <p:blipFill>
          <a:blip r:embed="rId3"/>
          <a:srcRect/>
          <a:stretch>
            <a:fillRect/>
          </a:stretch>
        </p:blipFill>
        <p:spPr bwMode="auto">
          <a:xfrm>
            <a:off x="228600" y="1143000"/>
            <a:ext cx="4495800" cy="4648200"/>
          </a:xfrm>
          <a:prstGeom prst="rect">
            <a:avLst/>
          </a:prstGeom>
          <a:noFill/>
          <a:ln w="9525">
            <a:solidFill>
              <a:schemeClr val="bg1">
                <a:lumMod val="75000"/>
              </a:schemeClr>
            </a:solidFill>
            <a:miter lim="800000"/>
            <a:headEnd/>
            <a:tailEnd/>
          </a:ln>
        </p:spPr>
      </p:pic>
      <p:pic>
        <p:nvPicPr>
          <p:cNvPr id="32" name="Picture 5"/>
          <p:cNvPicPr>
            <a:picLocks noChangeAspect="1" noChangeArrowheads="1"/>
          </p:cNvPicPr>
          <p:nvPr/>
        </p:nvPicPr>
        <p:blipFill>
          <a:blip r:embed="rId4"/>
          <a:srcRect/>
          <a:stretch>
            <a:fillRect/>
          </a:stretch>
        </p:blipFill>
        <p:spPr bwMode="auto">
          <a:xfrm>
            <a:off x="457200" y="4267200"/>
            <a:ext cx="1752600" cy="1371600"/>
          </a:xfrm>
          <a:prstGeom prst="rect">
            <a:avLst/>
          </a:prstGeom>
          <a:noFill/>
          <a:ln w="9525">
            <a:solidFill>
              <a:schemeClr val="bg1">
                <a:lumMod val="75000"/>
              </a:schemeClr>
            </a:solidFill>
            <a:miter lim="800000"/>
            <a:headEnd/>
            <a:tailEnd/>
          </a:ln>
        </p:spPr>
      </p:pic>
      <p:pic>
        <p:nvPicPr>
          <p:cNvPr id="80899" name="Picture 2"/>
          <p:cNvPicPr>
            <a:picLocks noChangeAspect="1" noChangeArrowheads="1"/>
          </p:cNvPicPr>
          <p:nvPr/>
        </p:nvPicPr>
        <p:blipFill>
          <a:blip r:embed="rId5"/>
          <a:srcRect r="-1161"/>
          <a:stretch>
            <a:fillRect/>
          </a:stretch>
        </p:blipFill>
        <p:spPr bwMode="auto">
          <a:xfrm>
            <a:off x="4267200" y="762000"/>
            <a:ext cx="4648200" cy="5486400"/>
          </a:xfrm>
          <a:prstGeom prst="rect">
            <a:avLst/>
          </a:prstGeom>
          <a:noFill/>
          <a:ln w="9525">
            <a:noFill/>
            <a:miter lim="800000"/>
            <a:headEnd/>
            <a:tailEnd/>
          </a:ln>
        </p:spPr>
      </p:pic>
      <p:sp>
        <p:nvSpPr>
          <p:cNvPr id="80900" name="Title 7"/>
          <p:cNvSpPr>
            <a:spLocks noGrp="1"/>
          </p:cNvSpPr>
          <p:nvPr>
            <p:ph type="title"/>
          </p:nvPr>
        </p:nvSpPr>
        <p:spPr>
          <a:xfrm>
            <a:off x="914400" y="76200"/>
            <a:ext cx="6477000" cy="685800"/>
          </a:xfrm>
        </p:spPr>
        <p:txBody>
          <a:bodyPr/>
          <a:lstStyle/>
          <a:p>
            <a:pPr eaLnBrk="1" hangingPunct="1"/>
            <a:r>
              <a:rPr lang="en-US" smtClean="0">
                <a:solidFill>
                  <a:schemeClr val="tx2"/>
                </a:solidFill>
              </a:rPr>
              <a:t>RE-Powering Google Earth</a:t>
            </a:r>
            <a:br>
              <a:rPr lang="en-US" smtClean="0">
                <a:solidFill>
                  <a:schemeClr val="tx2"/>
                </a:solidFill>
              </a:rPr>
            </a:br>
            <a:r>
              <a:rPr lang="en-US" sz="1600" i="1" smtClean="0">
                <a:solidFill>
                  <a:schemeClr val="tx2"/>
                </a:solidFill>
              </a:rPr>
              <a:t>EPA Tracked Sites: Site-level information</a:t>
            </a:r>
          </a:p>
        </p:txBody>
      </p:sp>
      <p:cxnSp>
        <p:nvCxnSpPr>
          <p:cNvPr id="80901" name="Straight Connector 9"/>
          <p:cNvCxnSpPr>
            <a:cxnSpLocks noChangeShapeType="1"/>
          </p:cNvCxnSpPr>
          <p:nvPr/>
        </p:nvCxnSpPr>
        <p:spPr bwMode="auto">
          <a:xfrm>
            <a:off x="2133600" y="3124200"/>
            <a:ext cx="2209800" cy="387350"/>
          </a:xfrm>
          <a:prstGeom prst="line">
            <a:avLst/>
          </a:prstGeom>
          <a:noFill/>
          <a:ln w="38100" algn="ctr">
            <a:solidFill>
              <a:schemeClr val="bg1"/>
            </a:solidFill>
            <a:round/>
            <a:headEnd type="oval" w="med" len="med"/>
            <a:tailEnd/>
          </a:ln>
        </p:spPr>
      </p:cxnSp>
      <p:grpSp>
        <p:nvGrpSpPr>
          <p:cNvPr id="80902" name="Group 24"/>
          <p:cNvGrpSpPr>
            <a:grpSpLocks/>
          </p:cNvGrpSpPr>
          <p:nvPr/>
        </p:nvGrpSpPr>
        <p:grpSpPr bwMode="auto">
          <a:xfrm>
            <a:off x="4419600" y="2209800"/>
            <a:ext cx="4419600" cy="2590800"/>
            <a:chOff x="4419600" y="2362200"/>
            <a:chExt cx="4419600" cy="2590800"/>
          </a:xfrm>
        </p:grpSpPr>
        <p:sp>
          <p:nvSpPr>
            <p:cNvPr id="80904" name="Rectangle 20"/>
            <p:cNvSpPr>
              <a:spLocks noChangeArrowheads="1"/>
            </p:cNvSpPr>
            <p:nvPr/>
          </p:nvSpPr>
          <p:spPr bwMode="auto">
            <a:xfrm>
              <a:off x="4419600" y="4800600"/>
              <a:ext cx="2819400" cy="152400"/>
            </a:xfrm>
            <a:prstGeom prst="rect">
              <a:avLst/>
            </a:prstGeom>
            <a:solidFill>
              <a:srgbClr val="FFFF00">
                <a:alpha val="30196"/>
              </a:srgbClr>
            </a:solidFill>
            <a:ln w="9525" algn="ctr">
              <a:noFill/>
              <a:round/>
              <a:headEnd/>
              <a:tailEnd/>
            </a:ln>
          </p:spPr>
          <p:txBody>
            <a:bodyPr/>
            <a:lstStyle/>
            <a:p>
              <a:pPr eaLnBrk="0" hangingPunct="0"/>
              <a:endParaRPr lang="en-US" sz="2400">
                <a:ea typeface="ＭＳ Ｐゴシック" charset="-128"/>
              </a:endParaRPr>
            </a:p>
          </p:txBody>
        </p:sp>
        <p:grpSp>
          <p:nvGrpSpPr>
            <p:cNvPr id="80905" name="Group 23"/>
            <p:cNvGrpSpPr>
              <a:grpSpLocks/>
            </p:cNvGrpSpPr>
            <p:nvPr/>
          </p:nvGrpSpPr>
          <p:grpSpPr bwMode="auto">
            <a:xfrm>
              <a:off x="4419600" y="2362200"/>
              <a:ext cx="4419600" cy="2362200"/>
              <a:chOff x="4419600" y="2362200"/>
              <a:chExt cx="4419600" cy="2362200"/>
            </a:xfrm>
          </p:grpSpPr>
          <p:grpSp>
            <p:nvGrpSpPr>
              <p:cNvPr id="80906" name="Group 19"/>
              <p:cNvGrpSpPr>
                <a:grpSpLocks/>
              </p:cNvGrpSpPr>
              <p:nvPr/>
            </p:nvGrpSpPr>
            <p:grpSpPr bwMode="auto">
              <a:xfrm>
                <a:off x="4419600" y="2362200"/>
                <a:ext cx="4419600" cy="2362200"/>
                <a:chOff x="4023360" y="2487168"/>
                <a:chExt cx="4419600" cy="2362200"/>
              </a:xfrm>
            </p:grpSpPr>
            <p:grpSp>
              <p:nvGrpSpPr>
                <p:cNvPr id="80908" name="Group 17"/>
                <p:cNvGrpSpPr>
                  <a:grpSpLocks/>
                </p:cNvGrpSpPr>
                <p:nvPr/>
              </p:nvGrpSpPr>
              <p:grpSpPr bwMode="auto">
                <a:xfrm>
                  <a:off x="4023360" y="2487168"/>
                  <a:ext cx="4419600" cy="2057400"/>
                  <a:chOff x="9281160" y="4087368"/>
                  <a:chExt cx="4419600" cy="2057400"/>
                </a:xfrm>
              </p:grpSpPr>
              <p:sp>
                <p:nvSpPr>
                  <p:cNvPr id="80910" name="Rectangle 14"/>
                  <p:cNvSpPr>
                    <a:spLocks noChangeArrowheads="1"/>
                  </p:cNvSpPr>
                  <p:nvPr/>
                </p:nvSpPr>
                <p:spPr bwMode="auto">
                  <a:xfrm>
                    <a:off x="9281160" y="4087368"/>
                    <a:ext cx="4419600" cy="457200"/>
                  </a:xfrm>
                  <a:prstGeom prst="rect">
                    <a:avLst/>
                  </a:prstGeom>
                  <a:solidFill>
                    <a:srgbClr val="FFFF00">
                      <a:alpha val="30196"/>
                    </a:srgbClr>
                  </a:solidFill>
                  <a:ln w="9525" algn="ctr">
                    <a:noFill/>
                    <a:round/>
                    <a:headEnd/>
                    <a:tailEnd/>
                  </a:ln>
                </p:spPr>
                <p:txBody>
                  <a:bodyPr/>
                  <a:lstStyle/>
                  <a:p>
                    <a:pPr eaLnBrk="0" hangingPunct="0"/>
                    <a:endParaRPr lang="en-US" sz="2400">
                      <a:ea typeface="ＭＳ Ｐゴシック" charset="-128"/>
                    </a:endParaRPr>
                  </a:p>
                </p:txBody>
              </p:sp>
              <p:sp>
                <p:nvSpPr>
                  <p:cNvPr id="80911" name="Rectangle 15"/>
                  <p:cNvSpPr>
                    <a:spLocks noChangeArrowheads="1"/>
                  </p:cNvSpPr>
                  <p:nvPr/>
                </p:nvSpPr>
                <p:spPr bwMode="auto">
                  <a:xfrm>
                    <a:off x="9281160" y="5684520"/>
                    <a:ext cx="2819400" cy="155448"/>
                  </a:xfrm>
                  <a:prstGeom prst="rect">
                    <a:avLst/>
                  </a:prstGeom>
                  <a:solidFill>
                    <a:srgbClr val="FFFF00">
                      <a:alpha val="30196"/>
                    </a:srgbClr>
                  </a:solidFill>
                  <a:ln w="9525" algn="ctr">
                    <a:noFill/>
                    <a:round/>
                    <a:headEnd/>
                    <a:tailEnd/>
                  </a:ln>
                </p:spPr>
                <p:txBody>
                  <a:bodyPr/>
                  <a:lstStyle/>
                  <a:p>
                    <a:pPr eaLnBrk="0" hangingPunct="0"/>
                    <a:endParaRPr lang="en-US" sz="2400">
                      <a:ea typeface="ＭＳ Ｐゴシック" charset="-128"/>
                    </a:endParaRPr>
                  </a:p>
                </p:txBody>
              </p:sp>
              <p:sp>
                <p:nvSpPr>
                  <p:cNvPr id="80912" name="Rectangle 16"/>
                  <p:cNvSpPr>
                    <a:spLocks noChangeArrowheads="1"/>
                  </p:cNvSpPr>
                  <p:nvPr/>
                </p:nvSpPr>
                <p:spPr bwMode="auto">
                  <a:xfrm>
                    <a:off x="9281160" y="5992368"/>
                    <a:ext cx="3581400" cy="152400"/>
                  </a:xfrm>
                  <a:prstGeom prst="rect">
                    <a:avLst/>
                  </a:prstGeom>
                  <a:solidFill>
                    <a:srgbClr val="FFFF00">
                      <a:alpha val="30196"/>
                    </a:srgbClr>
                  </a:solidFill>
                  <a:ln w="9525" algn="ctr">
                    <a:noFill/>
                    <a:round/>
                    <a:headEnd/>
                    <a:tailEnd/>
                  </a:ln>
                </p:spPr>
                <p:txBody>
                  <a:bodyPr/>
                  <a:lstStyle/>
                  <a:p>
                    <a:pPr eaLnBrk="0" hangingPunct="0"/>
                    <a:endParaRPr lang="en-US" sz="2400">
                      <a:ea typeface="ＭＳ Ｐゴシック" charset="-128"/>
                    </a:endParaRPr>
                  </a:p>
                </p:txBody>
              </p:sp>
            </p:grpSp>
            <p:sp>
              <p:nvSpPr>
                <p:cNvPr id="80909" name="Rectangle 18"/>
                <p:cNvSpPr>
                  <a:spLocks noChangeArrowheads="1"/>
                </p:cNvSpPr>
                <p:nvPr/>
              </p:nvSpPr>
              <p:spPr bwMode="auto">
                <a:xfrm>
                  <a:off x="4023360" y="4696968"/>
                  <a:ext cx="2819400" cy="152400"/>
                </a:xfrm>
                <a:prstGeom prst="rect">
                  <a:avLst/>
                </a:prstGeom>
                <a:solidFill>
                  <a:srgbClr val="FFFF00">
                    <a:alpha val="30196"/>
                  </a:srgbClr>
                </a:solidFill>
                <a:ln w="9525" algn="ctr">
                  <a:noFill/>
                  <a:round/>
                  <a:headEnd/>
                  <a:tailEnd/>
                </a:ln>
              </p:spPr>
              <p:txBody>
                <a:bodyPr/>
                <a:lstStyle/>
                <a:p>
                  <a:pPr eaLnBrk="0" hangingPunct="0"/>
                  <a:endParaRPr lang="en-US" sz="2400">
                    <a:ea typeface="ＭＳ Ｐゴシック" charset="-128"/>
                  </a:endParaRPr>
                </a:p>
              </p:txBody>
            </p:sp>
          </p:grpSp>
          <p:sp>
            <p:nvSpPr>
              <p:cNvPr id="80907" name="Rectangle 22"/>
              <p:cNvSpPr>
                <a:spLocks noChangeArrowheads="1"/>
              </p:cNvSpPr>
              <p:nvPr/>
            </p:nvSpPr>
            <p:spPr bwMode="auto">
              <a:xfrm>
                <a:off x="4419600" y="3657600"/>
                <a:ext cx="2819400" cy="152400"/>
              </a:xfrm>
              <a:prstGeom prst="rect">
                <a:avLst/>
              </a:prstGeom>
              <a:solidFill>
                <a:srgbClr val="FFFF00">
                  <a:alpha val="30196"/>
                </a:srgbClr>
              </a:solidFill>
              <a:ln w="9525" algn="ctr">
                <a:noFill/>
                <a:round/>
                <a:headEnd/>
                <a:tailEnd/>
              </a:ln>
            </p:spPr>
            <p:txBody>
              <a:bodyPr/>
              <a:lstStyle/>
              <a:p>
                <a:pPr eaLnBrk="0" hangingPunct="0"/>
                <a:endParaRPr lang="en-US" sz="2400">
                  <a:ea typeface="ＭＳ Ｐゴシック" charset="-128"/>
                </a:endParaRPr>
              </a:p>
            </p:txBody>
          </p:sp>
        </p:grpSp>
      </p:grpSp>
      <p:sp>
        <p:nvSpPr>
          <p:cNvPr id="80903" name="TextBox 19"/>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8D855ACE-5143-4805-A9E5-8160286F3241}" type="slidenum">
              <a:rPr lang="en-US"/>
              <a:pPr/>
              <a:t>53</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9"/>
          <p:cNvSpPr txBox="1">
            <a:spLocks/>
          </p:cNvSpPr>
          <p:nvPr/>
        </p:nvSpPr>
        <p:spPr>
          <a:xfrm>
            <a:off x="1066800" y="3962400"/>
            <a:ext cx="2971800" cy="1676400"/>
          </a:xfrm>
          <a:prstGeom prst="rect">
            <a:avLst/>
          </a:prstGeom>
          <a:noFill/>
        </p:spPr>
        <p:txBody>
          <a:bodyPr/>
          <a:lstStyle/>
          <a:p>
            <a:pPr marL="228600" indent="-228600">
              <a:spcBef>
                <a:spcPts val="0"/>
              </a:spcBef>
              <a:buFont typeface="Arial" pitchFamily="34" charset="0"/>
              <a:buChar char="•"/>
              <a:defRPr/>
            </a:pPr>
            <a:r>
              <a:rPr lang="en-US" sz="1400" dirty="0">
                <a:solidFill>
                  <a:schemeClr val="tx1">
                    <a:lumMod val="75000"/>
                    <a:lumOff val="25000"/>
                  </a:schemeClr>
                </a:solidFill>
              </a:rPr>
              <a:t>Available resource </a:t>
            </a:r>
          </a:p>
          <a:p>
            <a:pPr marL="228600" indent="-228600">
              <a:spcBef>
                <a:spcPts val="0"/>
              </a:spcBef>
              <a:buFont typeface="Arial" pitchFamily="34" charset="0"/>
              <a:buChar char="•"/>
              <a:defRPr/>
            </a:pPr>
            <a:r>
              <a:rPr lang="en-US" sz="1400" kern="0" dirty="0">
                <a:solidFill>
                  <a:schemeClr val="tx1">
                    <a:lumMod val="75000"/>
                    <a:lumOff val="25000"/>
                  </a:schemeClr>
                </a:solidFill>
              </a:rPr>
              <a:t>Acreage</a:t>
            </a:r>
          </a:p>
          <a:p>
            <a:pPr marL="228600" indent="-228600">
              <a:spcBef>
                <a:spcPts val="0"/>
              </a:spcBef>
              <a:buFont typeface="Arial" pitchFamily="34" charset="0"/>
              <a:buChar char="•"/>
              <a:defRPr/>
            </a:pPr>
            <a:r>
              <a:rPr lang="en-US" sz="1400" kern="0" dirty="0">
                <a:solidFill>
                  <a:schemeClr val="tx1">
                    <a:lumMod val="75000"/>
                    <a:lumOff val="25000"/>
                  </a:schemeClr>
                </a:solidFill>
              </a:rPr>
              <a:t>Distance to</a:t>
            </a:r>
          </a:p>
          <a:p>
            <a:pPr marL="685800" lvl="1" indent="-228600">
              <a:spcBef>
                <a:spcPts val="0"/>
              </a:spcBef>
              <a:buFont typeface="Arial" pitchFamily="34" charset="0"/>
              <a:buChar char="•"/>
              <a:defRPr/>
            </a:pPr>
            <a:r>
              <a:rPr lang="en-US" sz="1400" kern="0" dirty="0">
                <a:solidFill>
                  <a:schemeClr val="tx1">
                    <a:lumMod val="75000"/>
                    <a:lumOff val="25000"/>
                  </a:schemeClr>
                </a:solidFill>
              </a:rPr>
              <a:t>Transmission lines</a:t>
            </a:r>
          </a:p>
          <a:p>
            <a:pPr marL="685800" lvl="1" indent="-228600">
              <a:spcBef>
                <a:spcPts val="0"/>
              </a:spcBef>
              <a:buFont typeface="Arial" pitchFamily="34" charset="0"/>
              <a:buChar char="•"/>
              <a:defRPr/>
            </a:pPr>
            <a:r>
              <a:rPr lang="en-US" sz="1400" kern="0" dirty="0">
                <a:solidFill>
                  <a:schemeClr val="tx1">
                    <a:lumMod val="75000"/>
                    <a:lumOff val="25000"/>
                  </a:schemeClr>
                </a:solidFill>
              </a:rPr>
              <a:t>Graded roads</a:t>
            </a:r>
          </a:p>
          <a:p>
            <a:pPr marL="685800" lvl="1" indent="-228600">
              <a:spcBef>
                <a:spcPts val="0"/>
              </a:spcBef>
              <a:buFont typeface="Arial" pitchFamily="34" charset="0"/>
              <a:buChar char="•"/>
              <a:defRPr/>
            </a:pPr>
            <a:r>
              <a:rPr lang="en-US" sz="1400" kern="0" dirty="0">
                <a:solidFill>
                  <a:schemeClr val="tx1">
                    <a:lumMod val="75000"/>
                    <a:lumOff val="25000"/>
                  </a:schemeClr>
                </a:solidFill>
              </a:rPr>
              <a:t>Rail </a:t>
            </a:r>
            <a:r>
              <a:rPr lang="en-US" sz="1100" i="1" kern="0" dirty="0">
                <a:solidFill>
                  <a:schemeClr val="bg1">
                    <a:lumMod val="50000"/>
                  </a:schemeClr>
                </a:solidFill>
              </a:rPr>
              <a:t>(biopower only)</a:t>
            </a:r>
          </a:p>
        </p:txBody>
      </p:sp>
      <p:grpSp>
        <p:nvGrpSpPr>
          <p:cNvPr id="82946" name="Group 18"/>
          <p:cNvGrpSpPr>
            <a:grpSpLocks/>
          </p:cNvGrpSpPr>
          <p:nvPr/>
        </p:nvGrpSpPr>
        <p:grpSpPr bwMode="auto">
          <a:xfrm>
            <a:off x="4800600" y="990600"/>
            <a:ext cx="4114800" cy="4800600"/>
            <a:chOff x="4800600" y="1295400"/>
            <a:chExt cx="4114800" cy="4800600"/>
          </a:xfrm>
        </p:grpSpPr>
        <p:sp>
          <p:nvSpPr>
            <p:cNvPr id="24" name="Text Placeholder 9"/>
            <p:cNvSpPr txBox="1">
              <a:spLocks/>
            </p:cNvSpPr>
            <p:nvPr/>
          </p:nvSpPr>
          <p:spPr>
            <a:xfrm>
              <a:off x="4800600" y="1295400"/>
              <a:ext cx="4114800" cy="4800600"/>
            </a:xfrm>
            <a:prstGeom prst="rect">
              <a:avLst/>
            </a:prstGeom>
            <a:solidFill>
              <a:schemeClr val="tx2">
                <a:lumMod val="20000"/>
                <a:lumOff val="80000"/>
              </a:schemeClr>
            </a:solidFill>
          </p:spPr>
          <p:txBody>
            <a:bodyPr/>
            <a:lstStyle/>
            <a:p>
              <a:pPr>
                <a:spcAft>
                  <a:spcPts val="600"/>
                </a:spcAft>
                <a:defRPr/>
              </a:pPr>
              <a:r>
                <a:rPr lang="en-US" sz="1400" b="1" dirty="0">
                  <a:solidFill>
                    <a:schemeClr val="tx1">
                      <a:lumMod val="65000"/>
                      <a:lumOff val="35000"/>
                    </a:schemeClr>
                  </a:solidFill>
                </a:rPr>
                <a:t>Superfund Opportunities – </a:t>
              </a:r>
              <a:r>
                <a:rPr lang="en-US" sz="1400" b="1" i="1" dirty="0">
                  <a:solidFill>
                    <a:schemeClr val="tx1">
                      <a:lumMod val="65000"/>
                      <a:lumOff val="35000"/>
                    </a:schemeClr>
                  </a:solidFill>
                </a:rPr>
                <a:t>by the numbers</a:t>
              </a:r>
            </a:p>
          </p:txBody>
        </p:sp>
        <p:sp>
          <p:nvSpPr>
            <p:cNvPr id="82958" name="Rectangle 17"/>
            <p:cNvSpPr>
              <a:spLocks noChangeArrowheads="1"/>
            </p:cNvSpPr>
            <p:nvPr/>
          </p:nvSpPr>
          <p:spPr bwMode="auto">
            <a:xfrm>
              <a:off x="4953000" y="1600200"/>
              <a:ext cx="3810000" cy="4343400"/>
            </a:xfrm>
            <a:prstGeom prst="rect">
              <a:avLst/>
            </a:prstGeom>
            <a:solidFill>
              <a:schemeClr val="bg1"/>
            </a:solidFill>
            <a:ln w="9525" algn="ctr">
              <a:noFill/>
              <a:round/>
              <a:headEnd/>
              <a:tailEnd/>
            </a:ln>
          </p:spPr>
          <p:txBody>
            <a:bodyPr/>
            <a:lstStyle/>
            <a:p>
              <a:pPr eaLnBrk="0" hangingPunct="0"/>
              <a:endParaRPr lang="en-US" sz="2400">
                <a:ea typeface="ＭＳ Ｐゴシック" charset="-128"/>
              </a:endParaRPr>
            </a:p>
          </p:txBody>
        </p:sp>
      </p:grpSp>
      <p:sp>
        <p:nvSpPr>
          <p:cNvPr id="82947" name="Title 7"/>
          <p:cNvSpPr>
            <a:spLocks noGrp="1"/>
          </p:cNvSpPr>
          <p:nvPr>
            <p:ph type="title"/>
          </p:nvPr>
        </p:nvSpPr>
        <p:spPr>
          <a:xfrm>
            <a:off x="914400" y="76200"/>
            <a:ext cx="6477000" cy="685800"/>
          </a:xfrm>
        </p:spPr>
        <p:txBody>
          <a:bodyPr/>
          <a:lstStyle/>
          <a:p>
            <a:pPr eaLnBrk="1" hangingPunct="1"/>
            <a:r>
              <a:rPr lang="en-US" smtClean="0">
                <a:solidFill>
                  <a:schemeClr val="tx2"/>
                </a:solidFill>
              </a:rPr>
              <a:t>RE-Powering Google Earth</a:t>
            </a:r>
            <a:br>
              <a:rPr lang="en-US" smtClean="0">
                <a:solidFill>
                  <a:schemeClr val="tx2"/>
                </a:solidFill>
              </a:rPr>
            </a:br>
            <a:r>
              <a:rPr lang="en-US" sz="1600" i="1" smtClean="0">
                <a:solidFill>
                  <a:schemeClr val="tx2"/>
                </a:solidFill>
              </a:rPr>
              <a:t>Site Screening Criteria</a:t>
            </a:r>
          </a:p>
        </p:txBody>
      </p:sp>
      <p:sp>
        <p:nvSpPr>
          <p:cNvPr id="22" name="Text Placeholder 9"/>
          <p:cNvSpPr txBox="1">
            <a:spLocks/>
          </p:cNvSpPr>
          <p:nvPr/>
        </p:nvSpPr>
        <p:spPr>
          <a:xfrm>
            <a:off x="1066800" y="990600"/>
            <a:ext cx="4267200" cy="304800"/>
          </a:xfrm>
          <a:prstGeom prst="rect">
            <a:avLst/>
          </a:prstGeom>
          <a:noFill/>
        </p:spPr>
        <p:txBody>
          <a:bodyPr/>
          <a:lstStyle/>
          <a:p>
            <a:pPr>
              <a:spcAft>
                <a:spcPts val="600"/>
              </a:spcAft>
              <a:defRPr/>
            </a:pPr>
            <a:r>
              <a:rPr lang="en-US" sz="1400" b="1" dirty="0">
                <a:solidFill>
                  <a:schemeClr val="tx1">
                    <a:lumMod val="65000"/>
                    <a:lumOff val="35000"/>
                  </a:schemeClr>
                </a:solidFill>
              </a:rPr>
              <a:t>Renewable Energy Screening Criteria</a:t>
            </a:r>
            <a:endParaRPr lang="en-US" sz="1100" i="1" kern="0" dirty="0">
              <a:solidFill>
                <a:schemeClr val="bg1">
                  <a:lumMod val="50000"/>
                </a:schemeClr>
              </a:solidFill>
            </a:endParaRPr>
          </a:p>
        </p:txBody>
      </p:sp>
      <p:sp>
        <p:nvSpPr>
          <p:cNvPr id="17" name="Rectangle 16"/>
          <p:cNvSpPr/>
          <p:nvPr/>
        </p:nvSpPr>
        <p:spPr bwMode="auto">
          <a:xfrm>
            <a:off x="5105400" y="1371600"/>
            <a:ext cx="1066800" cy="2743200"/>
          </a:xfrm>
          <a:prstGeom prst="rect">
            <a:avLst/>
          </a:prstGeom>
          <a:gradFill flip="none" rotWithShape="1">
            <a:gsLst>
              <a:gs pos="0">
                <a:srgbClr val="92D050"/>
              </a:gs>
              <a:gs pos="15000">
                <a:srgbClr val="92D050"/>
              </a:gs>
              <a:gs pos="100000">
                <a:schemeClr val="bg1"/>
              </a:gs>
            </a:gsLst>
            <a:lin ang="2700000" scaled="1"/>
            <a:tileRect/>
          </a:gradFill>
          <a:ln w="9525" cap="flat" cmpd="sng" algn="ctr">
            <a:noFill/>
            <a:prstDash val="solid"/>
            <a:round/>
            <a:headEnd type="none" w="med" len="med"/>
            <a:tailEnd type="none" w="med" len="med"/>
          </a:ln>
          <a:effectLst/>
        </p:spPr>
        <p:txBody>
          <a:bodyPr/>
          <a:lstStyle/>
          <a:p>
            <a:pPr eaLnBrk="0" hangingPunct="0">
              <a:defRPr/>
            </a:pPr>
            <a:endParaRPr lang="en-US" sz="2400">
              <a:ea typeface="ＭＳ Ｐゴシック" pitchFamily="84" charset="-128"/>
            </a:endParaRPr>
          </a:p>
        </p:txBody>
      </p:sp>
      <p:sp>
        <p:nvSpPr>
          <p:cNvPr id="82950" name="TextBox 12"/>
          <p:cNvSpPr txBox="1">
            <a:spLocks noChangeArrowheads="1"/>
          </p:cNvSpPr>
          <p:nvPr/>
        </p:nvSpPr>
        <p:spPr bwMode="auto">
          <a:xfrm>
            <a:off x="5062538" y="1371600"/>
            <a:ext cx="1190625" cy="523875"/>
          </a:xfrm>
          <a:prstGeom prst="rect">
            <a:avLst/>
          </a:prstGeom>
          <a:noFill/>
          <a:ln w="9525">
            <a:noFill/>
            <a:miter lim="800000"/>
            <a:headEnd/>
            <a:tailEnd/>
          </a:ln>
        </p:spPr>
        <p:txBody>
          <a:bodyPr wrap="none">
            <a:spAutoFit/>
          </a:bodyPr>
          <a:lstStyle/>
          <a:p>
            <a:pPr algn="ctr"/>
            <a:r>
              <a:rPr lang="en-US" sz="1400"/>
              <a:t>Greener </a:t>
            </a:r>
          </a:p>
          <a:p>
            <a:pPr algn="ctr"/>
            <a:r>
              <a:rPr lang="en-US" sz="1400"/>
              <a:t>Remediation</a:t>
            </a:r>
          </a:p>
        </p:txBody>
      </p:sp>
      <p:sp>
        <p:nvSpPr>
          <p:cNvPr id="82951" name="TextBox 19"/>
          <p:cNvSpPr txBox="1">
            <a:spLocks noChangeArrowheads="1"/>
          </p:cNvSpPr>
          <p:nvPr/>
        </p:nvSpPr>
        <p:spPr bwMode="auto">
          <a:xfrm>
            <a:off x="4953000" y="5343525"/>
            <a:ext cx="3810000" cy="261938"/>
          </a:xfrm>
          <a:prstGeom prst="rect">
            <a:avLst/>
          </a:prstGeom>
          <a:noFill/>
          <a:ln w="9525">
            <a:noFill/>
            <a:miter lim="800000"/>
            <a:headEnd/>
            <a:tailEnd/>
          </a:ln>
        </p:spPr>
        <p:txBody>
          <a:bodyPr>
            <a:spAutoFit/>
          </a:bodyPr>
          <a:lstStyle/>
          <a:p>
            <a:r>
              <a:rPr lang="en-US" sz="1100"/>
              <a:t>*Includes preliminary results for new screening criteria</a:t>
            </a:r>
          </a:p>
        </p:txBody>
      </p:sp>
      <p:sp>
        <p:nvSpPr>
          <p:cNvPr id="82952" name="TextBox 14"/>
          <p:cNvSpPr txBox="1">
            <a:spLocks noChangeArrowheads="1"/>
          </p:cNvSpPr>
          <p:nvPr/>
        </p:nvSpPr>
        <p:spPr bwMode="auto">
          <a:xfrm>
            <a:off x="6675438" y="1320800"/>
            <a:ext cx="1508125" cy="522288"/>
          </a:xfrm>
          <a:prstGeom prst="rect">
            <a:avLst/>
          </a:prstGeom>
          <a:noFill/>
          <a:ln w="9525">
            <a:noFill/>
            <a:miter lim="800000"/>
            <a:headEnd/>
            <a:tailEnd/>
          </a:ln>
        </p:spPr>
        <p:txBody>
          <a:bodyPr>
            <a:spAutoFit/>
          </a:bodyPr>
          <a:lstStyle/>
          <a:p>
            <a:pPr algn="ctr"/>
            <a:r>
              <a:rPr lang="en-US" sz="1400"/>
              <a:t>Beneficial</a:t>
            </a:r>
          </a:p>
          <a:p>
            <a:pPr algn="ctr"/>
            <a:r>
              <a:rPr lang="en-US" sz="1400"/>
              <a:t>Reuse</a:t>
            </a:r>
          </a:p>
        </p:txBody>
      </p:sp>
      <p:graphicFrame>
        <p:nvGraphicFramePr>
          <p:cNvPr id="82953" name="Chart 11"/>
          <p:cNvGraphicFramePr>
            <a:graphicFrameLocks/>
          </p:cNvGraphicFramePr>
          <p:nvPr/>
        </p:nvGraphicFramePr>
        <p:xfrm>
          <a:off x="4953000" y="1447800"/>
          <a:ext cx="3886200" cy="3962400"/>
        </p:xfrm>
        <a:graphic>
          <a:graphicData uri="http://schemas.openxmlformats.org/presentationml/2006/ole">
            <p:oleObj spid="_x0000_s82953" r:id="rId4" imgW="3883489" imgH="3962743" progId="Excel.Chart.8">
              <p:embed/>
            </p:oleObj>
          </a:graphicData>
        </a:graphic>
      </p:graphicFrame>
      <p:pic>
        <p:nvPicPr>
          <p:cNvPr id="82954" name="Picture 22" descr="map_pv_national_hi-res.jpg"/>
          <p:cNvPicPr>
            <a:picLocks noChangeAspect="1"/>
          </p:cNvPicPr>
          <p:nvPr/>
        </p:nvPicPr>
        <p:blipFill>
          <a:blip r:embed="rId5"/>
          <a:srcRect/>
          <a:stretch>
            <a:fillRect/>
          </a:stretch>
        </p:blipFill>
        <p:spPr bwMode="auto">
          <a:xfrm>
            <a:off x="1066800" y="1295400"/>
            <a:ext cx="3438525" cy="2617788"/>
          </a:xfrm>
          <a:prstGeom prst="rect">
            <a:avLst/>
          </a:prstGeom>
          <a:noFill/>
          <a:ln w="9525">
            <a:noFill/>
            <a:miter lim="800000"/>
            <a:headEnd/>
            <a:tailEnd/>
          </a:ln>
        </p:spPr>
      </p:pic>
      <p:sp>
        <p:nvSpPr>
          <p:cNvPr id="26" name="Text Placeholder 9"/>
          <p:cNvSpPr txBox="1">
            <a:spLocks/>
          </p:cNvSpPr>
          <p:nvPr/>
        </p:nvSpPr>
        <p:spPr>
          <a:xfrm>
            <a:off x="1143000" y="3505200"/>
            <a:ext cx="2057400" cy="381000"/>
          </a:xfrm>
          <a:prstGeom prst="rect">
            <a:avLst/>
          </a:prstGeom>
          <a:solidFill>
            <a:srgbClr val="F2F2F2">
              <a:alpha val="69804"/>
            </a:srgbClr>
          </a:solidFill>
        </p:spPr>
        <p:txBody>
          <a:bodyPr/>
          <a:lstStyle/>
          <a:p>
            <a:pPr indent="4763">
              <a:spcBef>
                <a:spcPts val="0"/>
              </a:spcBef>
              <a:defRPr/>
            </a:pPr>
            <a:r>
              <a:rPr lang="en-US" sz="1050" dirty="0">
                <a:solidFill>
                  <a:schemeClr val="tx1">
                    <a:lumMod val="75000"/>
                    <a:lumOff val="25000"/>
                  </a:schemeClr>
                </a:solidFill>
              </a:rPr>
              <a:t>PV Solar Resource of the U.S.</a:t>
            </a:r>
            <a:endParaRPr lang="en-US" sz="900" i="1" kern="0" dirty="0">
              <a:solidFill>
                <a:schemeClr val="bg1">
                  <a:lumMod val="50000"/>
                </a:schemeClr>
              </a:solidFill>
            </a:endParaRPr>
          </a:p>
          <a:p>
            <a:pPr indent="4763">
              <a:spcBef>
                <a:spcPts val="0"/>
              </a:spcBef>
              <a:defRPr/>
            </a:pPr>
            <a:r>
              <a:rPr lang="en-US" sz="1050" i="1" dirty="0">
                <a:solidFill>
                  <a:schemeClr val="tx1">
                    <a:lumMod val="75000"/>
                    <a:lumOff val="25000"/>
                  </a:schemeClr>
                </a:solidFill>
              </a:rPr>
              <a:t>Source: NREL </a:t>
            </a:r>
          </a:p>
        </p:txBody>
      </p:sp>
      <p:sp>
        <p:nvSpPr>
          <p:cNvPr id="82956" name="TextBox 18"/>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26E28D97-C68E-4721-B03E-4F43DDC06270}" type="slidenum">
              <a:rPr lang="en-US"/>
              <a:pPr/>
              <a:t>54</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3" name="Group 21"/>
          <p:cNvGrpSpPr>
            <a:grpSpLocks/>
          </p:cNvGrpSpPr>
          <p:nvPr/>
        </p:nvGrpSpPr>
        <p:grpSpPr bwMode="auto">
          <a:xfrm>
            <a:off x="228600" y="1066800"/>
            <a:ext cx="4114800" cy="4800600"/>
            <a:chOff x="4800600" y="1295400"/>
            <a:chExt cx="4114800" cy="4800600"/>
          </a:xfrm>
        </p:grpSpPr>
        <p:sp>
          <p:nvSpPr>
            <p:cNvPr id="25" name="Text Placeholder 9"/>
            <p:cNvSpPr txBox="1">
              <a:spLocks/>
            </p:cNvSpPr>
            <p:nvPr/>
          </p:nvSpPr>
          <p:spPr>
            <a:xfrm>
              <a:off x="4800600" y="1295400"/>
              <a:ext cx="4114800" cy="4800600"/>
            </a:xfrm>
            <a:prstGeom prst="rect">
              <a:avLst/>
            </a:prstGeom>
            <a:solidFill>
              <a:schemeClr val="tx2">
                <a:lumMod val="20000"/>
                <a:lumOff val="80000"/>
              </a:schemeClr>
            </a:solidFill>
          </p:spPr>
          <p:txBody>
            <a:bodyPr/>
            <a:lstStyle/>
            <a:p>
              <a:pPr>
                <a:spcAft>
                  <a:spcPts val="600"/>
                </a:spcAft>
                <a:defRPr/>
              </a:pPr>
              <a:r>
                <a:rPr lang="en-US" sz="1400" b="1" dirty="0">
                  <a:solidFill>
                    <a:schemeClr val="tx1">
                      <a:lumMod val="65000"/>
                      <a:lumOff val="35000"/>
                    </a:schemeClr>
                  </a:solidFill>
                </a:rPr>
                <a:t>Superfund Opportunities – </a:t>
              </a:r>
              <a:r>
                <a:rPr lang="en-US" sz="1400" b="1" i="1" dirty="0">
                  <a:solidFill>
                    <a:schemeClr val="tx1">
                      <a:lumMod val="65000"/>
                      <a:lumOff val="35000"/>
                    </a:schemeClr>
                  </a:solidFill>
                </a:rPr>
                <a:t>by the numbers</a:t>
              </a:r>
            </a:p>
          </p:txBody>
        </p:sp>
        <p:sp>
          <p:nvSpPr>
            <p:cNvPr id="85007" name="Rectangle 25"/>
            <p:cNvSpPr>
              <a:spLocks noChangeArrowheads="1"/>
            </p:cNvSpPr>
            <p:nvPr/>
          </p:nvSpPr>
          <p:spPr bwMode="auto">
            <a:xfrm>
              <a:off x="4953000" y="1600200"/>
              <a:ext cx="3810000" cy="4343400"/>
            </a:xfrm>
            <a:prstGeom prst="rect">
              <a:avLst/>
            </a:prstGeom>
            <a:solidFill>
              <a:schemeClr val="bg1"/>
            </a:solidFill>
            <a:ln w="9525" algn="ctr">
              <a:noFill/>
              <a:round/>
              <a:headEnd/>
              <a:tailEnd/>
            </a:ln>
          </p:spPr>
          <p:txBody>
            <a:bodyPr/>
            <a:lstStyle/>
            <a:p>
              <a:pPr eaLnBrk="0" hangingPunct="0"/>
              <a:endParaRPr lang="en-US" sz="2400">
                <a:ea typeface="ＭＳ Ｐゴシック" charset="-128"/>
              </a:endParaRPr>
            </a:p>
          </p:txBody>
        </p:sp>
      </p:grpSp>
      <p:sp>
        <p:nvSpPr>
          <p:cNvPr id="28" name="Rectangle 27"/>
          <p:cNvSpPr/>
          <p:nvPr/>
        </p:nvSpPr>
        <p:spPr bwMode="auto">
          <a:xfrm>
            <a:off x="533400" y="1447800"/>
            <a:ext cx="1066800" cy="2743200"/>
          </a:xfrm>
          <a:prstGeom prst="rect">
            <a:avLst/>
          </a:prstGeom>
          <a:gradFill flip="none" rotWithShape="1">
            <a:gsLst>
              <a:gs pos="0">
                <a:srgbClr val="92D050"/>
              </a:gs>
              <a:gs pos="15000">
                <a:srgbClr val="92D050"/>
              </a:gs>
              <a:gs pos="100000">
                <a:schemeClr val="bg1"/>
              </a:gs>
            </a:gsLst>
            <a:lin ang="2700000" scaled="1"/>
            <a:tileRect/>
          </a:gradFill>
          <a:ln w="9525" cap="flat" cmpd="sng" algn="ctr">
            <a:noFill/>
            <a:prstDash val="solid"/>
            <a:round/>
            <a:headEnd type="none" w="med" len="med"/>
            <a:tailEnd type="none" w="med" len="med"/>
          </a:ln>
          <a:effectLst/>
        </p:spPr>
        <p:txBody>
          <a:bodyPr/>
          <a:lstStyle/>
          <a:p>
            <a:pPr eaLnBrk="0" hangingPunct="0">
              <a:defRPr/>
            </a:pPr>
            <a:endParaRPr lang="en-US" sz="2400">
              <a:ea typeface="ＭＳ Ｐゴシック" pitchFamily="84" charset="-128"/>
            </a:endParaRPr>
          </a:p>
        </p:txBody>
      </p:sp>
      <p:sp>
        <p:nvSpPr>
          <p:cNvPr id="84995" name="TextBox 28"/>
          <p:cNvSpPr txBox="1">
            <a:spLocks noChangeArrowheads="1"/>
          </p:cNvSpPr>
          <p:nvPr/>
        </p:nvSpPr>
        <p:spPr bwMode="auto">
          <a:xfrm>
            <a:off x="490538" y="1447800"/>
            <a:ext cx="1190625" cy="523875"/>
          </a:xfrm>
          <a:prstGeom prst="rect">
            <a:avLst/>
          </a:prstGeom>
          <a:noFill/>
          <a:ln w="9525">
            <a:noFill/>
            <a:miter lim="800000"/>
            <a:headEnd/>
            <a:tailEnd/>
          </a:ln>
        </p:spPr>
        <p:txBody>
          <a:bodyPr wrap="none">
            <a:spAutoFit/>
          </a:bodyPr>
          <a:lstStyle/>
          <a:p>
            <a:pPr algn="ctr"/>
            <a:r>
              <a:rPr lang="en-US" sz="1400"/>
              <a:t>Greener </a:t>
            </a:r>
          </a:p>
          <a:p>
            <a:pPr algn="ctr"/>
            <a:r>
              <a:rPr lang="en-US" sz="1400"/>
              <a:t>Remediation</a:t>
            </a:r>
          </a:p>
        </p:txBody>
      </p:sp>
      <p:sp>
        <p:nvSpPr>
          <p:cNvPr id="84996" name="TextBox 29"/>
          <p:cNvSpPr txBox="1">
            <a:spLocks noChangeArrowheads="1"/>
          </p:cNvSpPr>
          <p:nvPr/>
        </p:nvSpPr>
        <p:spPr bwMode="auto">
          <a:xfrm>
            <a:off x="381000" y="5419725"/>
            <a:ext cx="3810000" cy="261938"/>
          </a:xfrm>
          <a:prstGeom prst="rect">
            <a:avLst/>
          </a:prstGeom>
          <a:noFill/>
          <a:ln w="9525">
            <a:noFill/>
            <a:miter lim="800000"/>
            <a:headEnd/>
            <a:tailEnd/>
          </a:ln>
        </p:spPr>
        <p:txBody>
          <a:bodyPr>
            <a:spAutoFit/>
          </a:bodyPr>
          <a:lstStyle/>
          <a:p>
            <a:r>
              <a:rPr lang="en-US" sz="1100"/>
              <a:t>*Includes preliminary results for new screening criteria</a:t>
            </a:r>
          </a:p>
        </p:txBody>
      </p:sp>
      <p:sp>
        <p:nvSpPr>
          <p:cNvPr id="84997" name="TextBox 30"/>
          <p:cNvSpPr txBox="1">
            <a:spLocks noChangeArrowheads="1"/>
          </p:cNvSpPr>
          <p:nvPr/>
        </p:nvSpPr>
        <p:spPr bwMode="auto">
          <a:xfrm>
            <a:off x="2103438" y="1397000"/>
            <a:ext cx="1508125" cy="522288"/>
          </a:xfrm>
          <a:prstGeom prst="rect">
            <a:avLst/>
          </a:prstGeom>
          <a:noFill/>
          <a:ln w="9525">
            <a:noFill/>
            <a:miter lim="800000"/>
            <a:headEnd/>
            <a:tailEnd/>
          </a:ln>
        </p:spPr>
        <p:txBody>
          <a:bodyPr>
            <a:spAutoFit/>
          </a:bodyPr>
          <a:lstStyle/>
          <a:p>
            <a:pPr algn="ctr"/>
            <a:r>
              <a:rPr lang="en-US" sz="1400"/>
              <a:t>Beneficial</a:t>
            </a:r>
          </a:p>
          <a:p>
            <a:pPr algn="ctr"/>
            <a:r>
              <a:rPr lang="en-US" sz="1400"/>
              <a:t>Reuse</a:t>
            </a:r>
          </a:p>
        </p:txBody>
      </p:sp>
      <p:graphicFrame>
        <p:nvGraphicFramePr>
          <p:cNvPr id="84998" name="Chart 31"/>
          <p:cNvGraphicFramePr>
            <a:graphicFrameLocks/>
          </p:cNvGraphicFramePr>
          <p:nvPr/>
        </p:nvGraphicFramePr>
        <p:xfrm>
          <a:off x="381000" y="1524000"/>
          <a:ext cx="3886200" cy="3962400"/>
        </p:xfrm>
        <a:graphic>
          <a:graphicData uri="http://schemas.openxmlformats.org/presentationml/2006/ole">
            <p:oleObj spid="_x0000_s84998" r:id="rId4" imgW="3883489" imgH="3962743" progId="Excel.Chart.8">
              <p:embed/>
            </p:oleObj>
          </a:graphicData>
        </a:graphic>
      </p:graphicFrame>
      <p:sp>
        <p:nvSpPr>
          <p:cNvPr id="84999" name="Title 7"/>
          <p:cNvSpPr>
            <a:spLocks noGrp="1"/>
          </p:cNvSpPr>
          <p:nvPr>
            <p:ph type="title"/>
          </p:nvPr>
        </p:nvSpPr>
        <p:spPr>
          <a:xfrm>
            <a:off x="914400" y="76200"/>
            <a:ext cx="6477000" cy="685800"/>
          </a:xfrm>
        </p:spPr>
        <p:txBody>
          <a:bodyPr/>
          <a:lstStyle/>
          <a:p>
            <a:pPr eaLnBrk="1" hangingPunct="1"/>
            <a:r>
              <a:rPr lang="en-US" smtClean="0">
                <a:solidFill>
                  <a:schemeClr val="tx2"/>
                </a:solidFill>
              </a:rPr>
              <a:t>RE-Powering Google Earth</a:t>
            </a:r>
            <a:br>
              <a:rPr lang="en-US" smtClean="0">
                <a:solidFill>
                  <a:schemeClr val="tx2"/>
                </a:solidFill>
              </a:rPr>
            </a:br>
            <a:r>
              <a:rPr lang="en-US" sz="1600" i="1" smtClean="0">
                <a:solidFill>
                  <a:schemeClr val="tx2"/>
                </a:solidFill>
              </a:rPr>
              <a:t>Superfund Solar PV Potential</a:t>
            </a:r>
          </a:p>
        </p:txBody>
      </p:sp>
      <p:sp>
        <p:nvSpPr>
          <p:cNvPr id="19" name="Line Callout 2 (Accent Bar) 18"/>
          <p:cNvSpPr/>
          <p:nvPr/>
        </p:nvSpPr>
        <p:spPr bwMode="auto">
          <a:xfrm>
            <a:off x="5257800" y="2362200"/>
            <a:ext cx="3581400" cy="1371600"/>
          </a:xfrm>
          <a:prstGeom prst="accentCallout2">
            <a:avLst>
              <a:gd name="adj1" fmla="val 18750"/>
              <a:gd name="adj2" fmla="val -8333"/>
              <a:gd name="adj3" fmla="val 18750"/>
              <a:gd name="adj4" fmla="val -16667"/>
              <a:gd name="adj5" fmla="val 106109"/>
              <a:gd name="adj6" fmla="val -74655"/>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3200" b="1" dirty="0">
                <a:ea typeface="ＭＳ Ｐゴシック" pitchFamily="84" charset="-128"/>
              </a:rPr>
              <a:t>1.4 GW</a:t>
            </a:r>
          </a:p>
          <a:p>
            <a:pPr eaLnBrk="0" hangingPunct="0">
              <a:defRPr/>
            </a:pPr>
            <a:r>
              <a:rPr lang="en-US" dirty="0">
                <a:ea typeface="ＭＳ Ｐゴシック" pitchFamily="84" charset="-128"/>
              </a:rPr>
              <a:t>potential using 2% of mapped acreage</a:t>
            </a:r>
            <a:endParaRPr lang="en-US" sz="2400" dirty="0">
              <a:ea typeface="ＭＳ Ｐゴシック" pitchFamily="84" charset="-128"/>
            </a:endParaRPr>
          </a:p>
        </p:txBody>
      </p:sp>
      <p:sp>
        <p:nvSpPr>
          <p:cNvPr id="21" name="Line Callout 2 (Accent Bar) 20"/>
          <p:cNvSpPr/>
          <p:nvPr/>
        </p:nvSpPr>
        <p:spPr bwMode="auto">
          <a:xfrm>
            <a:off x="5257800" y="1143000"/>
            <a:ext cx="3581400" cy="990600"/>
          </a:xfrm>
          <a:prstGeom prst="accentCallout2">
            <a:avLst>
              <a:gd name="adj1" fmla="val 18750"/>
              <a:gd name="adj2" fmla="val -8333"/>
              <a:gd name="adj3" fmla="val 18750"/>
              <a:gd name="adj4" fmla="val -16667"/>
              <a:gd name="adj5" fmla="val 199563"/>
              <a:gd name="adj6" fmla="val -92974"/>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3200" b="1" dirty="0">
                <a:ea typeface="ＭＳ Ｐゴシック" pitchFamily="84" charset="-128"/>
              </a:rPr>
              <a:t>5.5 GW</a:t>
            </a:r>
          </a:p>
          <a:p>
            <a:pPr eaLnBrk="0" hangingPunct="0">
              <a:defRPr/>
            </a:pPr>
            <a:r>
              <a:rPr lang="en-US" dirty="0">
                <a:ea typeface="ＭＳ Ｐゴシック" pitchFamily="84" charset="-128"/>
              </a:rPr>
              <a:t>potential using mapped acreage</a:t>
            </a:r>
            <a:endParaRPr lang="en-US" sz="2400" dirty="0">
              <a:ea typeface="ＭＳ Ｐゴシック" pitchFamily="84" charset="-128"/>
            </a:endParaRPr>
          </a:p>
        </p:txBody>
      </p:sp>
      <p:sp>
        <p:nvSpPr>
          <p:cNvPr id="85002" name="TextBox 22"/>
          <p:cNvSpPr txBox="1">
            <a:spLocks noChangeArrowheads="1"/>
          </p:cNvSpPr>
          <p:nvPr/>
        </p:nvSpPr>
        <p:spPr bwMode="auto">
          <a:xfrm>
            <a:off x="5257800" y="4379913"/>
            <a:ext cx="3581400" cy="954087"/>
          </a:xfrm>
          <a:prstGeom prst="rect">
            <a:avLst/>
          </a:prstGeom>
          <a:solidFill>
            <a:srgbClr val="FFFF99"/>
          </a:solidFill>
          <a:ln w="9525">
            <a:noFill/>
            <a:miter lim="800000"/>
            <a:headEnd/>
            <a:tailEnd/>
          </a:ln>
        </p:spPr>
        <p:txBody>
          <a:bodyPr>
            <a:spAutoFit/>
          </a:bodyPr>
          <a:lstStyle/>
          <a:p>
            <a:pPr algn="ctr"/>
            <a:r>
              <a:rPr lang="en-US" sz="2800" b="1"/>
              <a:t>&gt; 10% of RE installed in US</a:t>
            </a:r>
          </a:p>
        </p:txBody>
      </p:sp>
      <p:sp>
        <p:nvSpPr>
          <p:cNvPr id="27" name="Down Arrow 26"/>
          <p:cNvSpPr/>
          <p:nvPr/>
        </p:nvSpPr>
        <p:spPr bwMode="auto">
          <a:xfrm>
            <a:off x="6858000" y="3810000"/>
            <a:ext cx="484188" cy="457200"/>
          </a:xfrm>
          <a:prstGeom prst="down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ea typeface="ＭＳ Ｐゴシック" pitchFamily="84" charset="-128"/>
            </a:endParaRPr>
          </a:p>
        </p:txBody>
      </p:sp>
      <p:sp>
        <p:nvSpPr>
          <p:cNvPr id="33" name="Text Placeholder 9"/>
          <p:cNvSpPr txBox="1">
            <a:spLocks/>
          </p:cNvSpPr>
          <p:nvPr/>
        </p:nvSpPr>
        <p:spPr>
          <a:xfrm>
            <a:off x="5257800" y="5486400"/>
            <a:ext cx="2514600" cy="381000"/>
          </a:xfrm>
          <a:prstGeom prst="rect">
            <a:avLst/>
          </a:prstGeom>
          <a:solidFill>
            <a:srgbClr val="F2F2F2">
              <a:alpha val="69804"/>
            </a:srgbClr>
          </a:solidFill>
        </p:spPr>
        <p:txBody>
          <a:bodyPr/>
          <a:lstStyle/>
          <a:p>
            <a:pPr indent="4763">
              <a:spcBef>
                <a:spcPts val="0"/>
              </a:spcBef>
              <a:defRPr/>
            </a:pPr>
            <a:r>
              <a:rPr lang="en-US" sz="1050" dirty="0">
                <a:solidFill>
                  <a:schemeClr val="tx1">
                    <a:lumMod val="75000"/>
                    <a:lumOff val="25000"/>
                  </a:schemeClr>
                </a:solidFill>
              </a:rPr>
              <a:t>2010 Renewable Energy Data Book</a:t>
            </a:r>
            <a:endParaRPr lang="en-US" sz="900" i="1" kern="0" dirty="0">
              <a:solidFill>
                <a:schemeClr val="bg1">
                  <a:lumMod val="50000"/>
                </a:schemeClr>
              </a:solidFill>
            </a:endParaRPr>
          </a:p>
          <a:p>
            <a:pPr indent="4763">
              <a:spcBef>
                <a:spcPts val="0"/>
              </a:spcBef>
              <a:defRPr/>
            </a:pPr>
            <a:r>
              <a:rPr lang="en-US" sz="1050" i="1" dirty="0">
                <a:solidFill>
                  <a:schemeClr val="tx1">
                    <a:lumMod val="75000"/>
                    <a:lumOff val="25000"/>
                  </a:schemeClr>
                </a:solidFill>
              </a:rPr>
              <a:t>Source: NREL </a:t>
            </a:r>
          </a:p>
        </p:txBody>
      </p:sp>
      <p:sp>
        <p:nvSpPr>
          <p:cNvPr id="85005" name="TextBox 17"/>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F0D54569-0DAF-4DE2-9BA1-E59968D7CD02}" type="slidenum">
              <a:rPr lang="en-US"/>
              <a:pPr/>
              <a:t>55</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6"/>
          <p:cNvSpPr>
            <a:spLocks noGrp="1"/>
          </p:cNvSpPr>
          <p:nvPr>
            <p:ph type="title"/>
          </p:nvPr>
        </p:nvSpPr>
        <p:spPr>
          <a:xfrm>
            <a:off x="914400" y="76200"/>
            <a:ext cx="6248400" cy="685800"/>
          </a:xfrm>
        </p:spPr>
        <p:txBody>
          <a:bodyPr/>
          <a:lstStyle/>
          <a:p>
            <a:pPr eaLnBrk="1" hangingPunct="1"/>
            <a:r>
              <a:rPr lang="en-US" smtClean="0">
                <a:solidFill>
                  <a:schemeClr val="tx2"/>
                </a:solidFill>
              </a:rPr>
              <a:t>Solar &amp; Wind Decision Trees</a:t>
            </a:r>
            <a:br>
              <a:rPr lang="en-US" smtClean="0">
                <a:solidFill>
                  <a:schemeClr val="tx2"/>
                </a:solidFill>
              </a:rPr>
            </a:br>
            <a:r>
              <a:rPr lang="en-US" sz="1600" i="1" smtClean="0">
                <a:solidFill>
                  <a:schemeClr val="tx2"/>
                </a:solidFill>
              </a:rPr>
              <a:t>Site Screening Tool</a:t>
            </a:r>
          </a:p>
        </p:txBody>
      </p:sp>
      <p:graphicFrame>
        <p:nvGraphicFramePr>
          <p:cNvPr id="9" name="Content Placeholder 8"/>
          <p:cNvGraphicFramePr>
            <a:graphicFrameLocks noGrp="1"/>
          </p:cNvGraphicFramePr>
          <p:nvPr>
            <p:ph idx="1"/>
          </p:nvPr>
        </p:nvGraphicFramePr>
        <p:xfrm>
          <a:off x="4343400" y="960437"/>
          <a:ext cx="47244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9"/>
          <p:cNvSpPr>
            <a:spLocks noGrp="1"/>
          </p:cNvSpPr>
          <p:nvPr>
            <p:ph type="body" sz="half" idx="2"/>
          </p:nvPr>
        </p:nvSpPr>
        <p:spPr>
          <a:xfrm>
            <a:off x="990600" y="914400"/>
            <a:ext cx="3276600" cy="4830763"/>
          </a:xfrm>
        </p:spPr>
        <p:txBody>
          <a:bodyPr/>
          <a:lstStyle/>
          <a:p>
            <a:pPr eaLnBrk="1" hangingPunct="1">
              <a:spcAft>
                <a:spcPts val="600"/>
              </a:spcAft>
              <a:defRPr/>
            </a:pPr>
            <a:r>
              <a:rPr lang="en-US" b="1" dirty="0" smtClean="0">
                <a:solidFill>
                  <a:schemeClr val="tx1">
                    <a:lumMod val="65000"/>
                    <a:lumOff val="35000"/>
                  </a:schemeClr>
                </a:solidFill>
              </a:rPr>
              <a:t>Designed to guide users through a three-phase process to assess sites for redevelopment with solar PV or wind energy</a:t>
            </a:r>
          </a:p>
          <a:p>
            <a:pPr eaLnBrk="1" hangingPunct="1">
              <a:defRPr/>
            </a:pPr>
            <a:r>
              <a:rPr lang="en-US" sz="1600" dirty="0" smtClean="0"/>
              <a:t>Objective</a:t>
            </a:r>
          </a:p>
          <a:p>
            <a:pPr eaLnBrk="1" hangingPunct="1">
              <a:spcAft>
                <a:spcPts val="600"/>
              </a:spcAft>
              <a:defRPr/>
            </a:pPr>
            <a:r>
              <a:rPr lang="en-US" dirty="0" smtClean="0">
                <a:solidFill>
                  <a:srgbClr val="000000">
                    <a:lumMod val="75000"/>
                    <a:lumOff val="25000"/>
                  </a:srgbClr>
                </a:solidFill>
              </a:rPr>
              <a:t>Empower stakeholders to build successful projects that return potentially contaminated sites to beneficial use or increase productivity of already developed, but underutilized sites</a:t>
            </a:r>
          </a:p>
          <a:p>
            <a:pPr eaLnBrk="1" hangingPunct="1">
              <a:defRPr/>
            </a:pPr>
            <a:r>
              <a:rPr lang="en-US" sz="1600" dirty="0" smtClean="0"/>
              <a:t>Inputs</a:t>
            </a:r>
          </a:p>
          <a:p>
            <a:pPr eaLnBrk="1" hangingPunct="1">
              <a:spcAft>
                <a:spcPts val="600"/>
              </a:spcAft>
              <a:defRPr/>
            </a:pPr>
            <a:r>
              <a:rPr lang="en-US" dirty="0" smtClean="0">
                <a:solidFill>
                  <a:srgbClr val="000000">
                    <a:lumMod val="75000"/>
                    <a:lumOff val="25000"/>
                  </a:srgbClr>
                </a:solidFill>
              </a:rPr>
              <a:t>Data readily available through (</a:t>
            </a:r>
            <a:r>
              <a:rPr lang="en-US" dirty="0" err="1" smtClean="0">
                <a:solidFill>
                  <a:srgbClr val="000000">
                    <a:lumMod val="75000"/>
                    <a:lumOff val="25000"/>
                  </a:srgbClr>
                </a:solidFill>
              </a:rPr>
              <a:t>i</a:t>
            </a:r>
            <a:r>
              <a:rPr lang="en-US" dirty="0" smtClean="0">
                <a:solidFill>
                  <a:srgbClr val="000000">
                    <a:lumMod val="75000"/>
                    <a:lumOff val="25000"/>
                  </a:srgbClr>
                </a:solidFill>
              </a:rPr>
              <a:t>) visual site inspection; (ii) GIS parcel maps or online databases; (iii) site owners or managers; (iv) economic and policy incentives</a:t>
            </a:r>
            <a:endParaRPr lang="en-US" sz="1600" dirty="0" smtClean="0"/>
          </a:p>
          <a:p>
            <a:pPr eaLnBrk="1" hangingPunct="1">
              <a:defRPr/>
            </a:pPr>
            <a:r>
              <a:rPr lang="en-US" sz="1600" dirty="0" smtClean="0"/>
              <a:t>Results</a:t>
            </a:r>
            <a:endParaRPr lang="en-US" dirty="0" smtClean="0">
              <a:solidFill>
                <a:srgbClr val="000000">
                  <a:lumMod val="75000"/>
                  <a:lumOff val="25000"/>
                </a:srgbClr>
              </a:solidFill>
            </a:endParaRPr>
          </a:p>
          <a:p>
            <a:pPr eaLnBrk="1" hangingPunct="1">
              <a:defRPr/>
            </a:pPr>
            <a:r>
              <a:rPr lang="en-US" dirty="0" smtClean="0">
                <a:solidFill>
                  <a:srgbClr val="000000">
                    <a:lumMod val="75000"/>
                    <a:lumOff val="25000"/>
                  </a:srgbClr>
                </a:solidFill>
              </a:rPr>
              <a:t>Go/no go recommendation to pursue renewable energy development project</a:t>
            </a:r>
          </a:p>
        </p:txBody>
      </p:sp>
      <p:sp>
        <p:nvSpPr>
          <p:cNvPr id="87044" name="TextBox 7"/>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DD932A67-C3FA-449A-8D0A-7647B2049AE0}" type="slidenum">
              <a:rPr lang="en-US"/>
              <a:pPr/>
              <a:t>56</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1089025" y="-152400"/>
            <a:ext cx="7902575" cy="914400"/>
          </a:xfrm>
        </p:spPr>
        <p:txBody>
          <a:bodyPr/>
          <a:lstStyle/>
          <a:p>
            <a:pPr algn="l" eaLnBrk="1" hangingPunct="1"/>
            <a:r>
              <a:rPr lang="en-US" sz="3000" smtClean="0"/>
              <a:t>Aerojet Superfund Site</a:t>
            </a:r>
            <a:br>
              <a:rPr lang="en-US" sz="3000" smtClean="0"/>
            </a:br>
            <a:r>
              <a:rPr lang="en-US" sz="1600" i="1" smtClean="0"/>
              <a:t>Sacramento, CA</a:t>
            </a:r>
          </a:p>
        </p:txBody>
      </p:sp>
      <p:sp>
        <p:nvSpPr>
          <p:cNvPr id="16" name="Content Placeholder 4"/>
          <p:cNvSpPr>
            <a:spLocks noGrp="1"/>
          </p:cNvSpPr>
          <p:nvPr>
            <p:ph sz="half" idx="4294967295"/>
          </p:nvPr>
        </p:nvSpPr>
        <p:spPr>
          <a:xfrm>
            <a:off x="4572000" y="685800"/>
            <a:ext cx="4495800" cy="5105400"/>
          </a:xfrm>
        </p:spPr>
        <p:txBody>
          <a:bodyPr/>
          <a:lstStyle/>
          <a:p>
            <a:pPr marL="0" lvl="1" indent="0" eaLnBrk="1" hangingPunct="1">
              <a:buFont typeface="Wingdings" pitchFamily="2" charset="2"/>
              <a:buNone/>
              <a:defRPr/>
            </a:pPr>
            <a:r>
              <a:rPr lang="en-US" sz="1600" b="1" dirty="0" smtClean="0">
                <a:solidFill>
                  <a:schemeClr val="tx1">
                    <a:lumMod val="65000"/>
                    <a:lumOff val="35000"/>
                  </a:schemeClr>
                </a:solidFill>
              </a:rPr>
              <a:t>Historical use</a:t>
            </a:r>
          </a:p>
          <a:p>
            <a:pPr marL="336550" lvl="1" indent="-336550" eaLnBrk="1" hangingPunct="1">
              <a:spcAft>
                <a:spcPts val="642"/>
              </a:spcAft>
              <a:defRPr/>
            </a:pPr>
            <a:r>
              <a:rPr lang="en-US" sz="1800" dirty="0" smtClean="0"/>
              <a:t>Rocket propulsion development and testing</a:t>
            </a:r>
          </a:p>
          <a:p>
            <a:pPr marL="0" lvl="1" indent="0" eaLnBrk="1" hangingPunct="1">
              <a:buFont typeface="Wingdings" pitchFamily="2" charset="2"/>
              <a:buNone/>
              <a:defRPr/>
            </a:pPr>
            <a:r>
              <a:rPr lang="en-US" sz="1600" b="1" dirty="0" smtClean="0">
                <a:solidFill>
                  <a:schemeClr val="tx1">
                    <a:lumMod val="65000"/>
                    <a:lumOff val="35000"/>
                  </a:schemeClr>
                </a:solidFill>
              </a:rPr>
              <a:t>PV System description</a:t>
            </a:r>
          </a:p>
          <a:p>
            <a:pPr marL="336550" lvl="1" indent="-336550" eaLnBrk="1" hangingPunct="1">
              <a:defRPr/>
            </a:pPr>
            <a:r>
              <a:rPr lang="en-US" sz="1800" dirty="0" smtClean="0"/>
              <a:t>40 acres</a:t>
            </a:r>
          </a:p>
          <a:p>
            <a:pPr marL="336550" lvl="1" indent="-336550" eaLnBrk="1" hangingPunct="1">
              <a:defRPr/>
            </a:pPr>
            <a:r>
              <a:rPr lang="en-US" sz="1800" dirty="0" smtClean="0"/>
              <a:t>6 MW (equiv. 15,000 homes)</a:t>
            </a:r>
          </a:p>
          <a:p>
            <a:pPr marL="336550" lvl="1" indent="-336550" eaLnBrk="1" hangingPunct="1">
              <a:defRPr/>
            </a:pPr>
            <a:r>
              <a:rPr lang="en-US" sz="1800" dirty="0" smtClean="0">
                <a:solidFill>
                  <a:srgbClr val="000000"/>
                </a:solidFill>
              </a:rPr>
              <a:t>Single-axis tracking system</a:t>
            </a:r>
          </a:p>
          <a:p>
            <a:pPr marL="0" lvl="1" indent="0" eaLnBrk="1" hangingPunct="1">
              <a:buFont typeface="Wingdings" pitchFamily="2" charset="2"/>
              <a:buNone/>
              <a:defRPr/>
            </a:pPr>
            <a:endParaRPr lang="en-US" sz="1600" b="1" dirty="0" smtClean="0">
              <a:solidFill>
                <a:schemeClr val="tx1">
                  <a:lumMod val="65000"/>
                  <a:lumOff val="35000"/>
                </a:schemeClr>
              </a:solidFill>
            </a:endParaRPr>
          </a:p>
          <a:p>
            <a:pPr marL="0" lvl="1" indent="0" eaLnBrk="1" hangingPunct="1">
              <a:buFont typeface="Wingdings" pitchFamily="2" charset="2"/>
              <a:buNone/>
              <a:defRPr/>
            </a:pPr>
            <a:r>
              <a:rPr lang="en-US" sz="1600" b="1" dirty="0" smtClean="0">
                <a:solidFill>
                  <a:schemeClr val="tx1">
                    <a:lumMod val="65000"/>
                    <a:lumOff val="35000"/>
                  </a:schemeClr>
                </a:solidFill>
              </a:rPr>
              <a:t>Deal structure</a:t>
            </a:r>
          </a:p>
          <a:p>
            <a:pPr marL="336550" lvl="1" indent="-336550" eaLnBrk="1" hangingPunct="1">
              <a:defRPr/>
            </a:pPr>
            <a:r>
              <a:rPr lang="en-US" sz="1800" dirty="0" smtClean="0"/>
              <a:t>Power Purchase Agreement between private developer &amp; Aerojet</a:t>
            </a:r>
          </a:p>
          <a:p>
            <a:pPr marL="336550" lvl="1" indent="-336550" eaLnBrk="1" hangingPunct="1">
              <a:defRPr/>
            </a:pPr>
            <a:r>
              <a:rPr lang="en-US" sz="1800" dirty="0" smtClean="0"/>
              <a:t>Green remediation: offsets energy consumption for extensive groundwater remediation program onsite</a:t>
            </a:r>
          </a:p>
          <a:p>
            <a:pPr marL="336550" lvl="1" indent="-336550" eaLnBrk="1" hangingPunct="1">
              <a:defRPr/>
            </a:pPr>
            <a:r>
              <a:rPr lang="en-US" sz="1800" dirty="0" smtClean="0"/>
              <a:t>Three-tier incentive program negotiated with local utility</a:t>
            </a:r>
          </a:p>
        </p:txBody>
      </p:sp>
      <p:sp>
        <p:nvSpPr>
          <p:cNvPr id="17" name="Rectangle 5"/>
          <p:cNvSpPr>
            <a:spLocks noChangeArrowheads="1"/>
          </p:cNvSpPr>
          <p:nvPr/>
        </p:nvSpPr>
        <p:spPr bwMode="auto">
          <a:xfrm>
            <a:off x="762000" y="3835400"/>
            <a:ext cx="3810000" cy="1917700"/>
          </a:xfrm>
          <a:prstGeom prst="rect">
            <a:avLst/>
          </a:prstGeom>
          <a:noFill/>
          <a:ln w="9525">
            <a:noFill/>
            <a:miter lim="800000"/>
            <a:headEnd/>
            <a:tailEnd/>
          </a:ln>
        </p:spPr>
        <p:txBody>
          <a:bodyPr>
            <a:spAutoFit/>
          </a:bodyPr>
          <a:lstStyle/>
          <a:p>
            <a:pPr>
              <a:spcBef>
                <a:spcPts val="300"/>
              </a:spcBef>
              <a:spcAft>
                <a:spcPts val="600"/>
              </a:spcAft>
              <a:buClr>
                <a:schemeClr val="hlink"/>
              </a:buClr>
              <a:buSzPct val="75000"/>
              <a:buFont typeface="Wingdings" pitchFamily="2" charset="2"/>
              <a:buNone/>
              <a:defRPr/>
            </a:pPr>
            <a:r>
              <a:rPr lang="en-US" sz="1600" dirty="0">
                <a:solidFill>
                  <a:schemeClr val="tx1">
                    <a:lumMod val="75000"/>
                    <a:lumOff val="25000"/>
                  </a:schemeClr>
                </a:solidFill>
              </a:rPr>
              <a:t>“While our priority was making sure that the solar project would not impact the site’s cleanup, we were also interested in supporting an innovative, green remediation project like this.”</a:t>
            </a:r>
            <a:endParaRPr lang="en-US" dirty="0">
              <a:solidFill>
                <a:schemeClr val="tx1">
                  <a:lumMod val="75000"/>
                  <a:lumOff val="25000"/>
                </a:schemeClr>
              </a:solidFill>
            </a:endParaRPr>
          </a:p>
          <a:p>
            <a:pPr>
              <a:spcBef>
                <a:spcPts val="300"/>
              </a:spcBef>
              <a:buClr>
                <a:schemeClr val="hlink"/>
              </a:buClr>
              <a:buSzPct val="75000"/>
              <a:buFont typeface="Wingdings" pitchFamily="2" charset="2"/>
              <a:buNone/>
              <a:defRPr/>
            </a:pPr>
            <a:r>
              <a:rPr lang="en-US" sz="1400" dirty="0">
                <a:solidFill>
                  <a:schemeClr val="tx1">
                    <a:lumMod val="75000"/>
                    <a:lumOff val="25000"/>
                  </a:schemeClr>
                </a:solidFill>
              </a:rPr>
              <a:t>- Kevin Mayer, Superfund Project Manager</a:t>
            </a:r>
          </a:p>
          <a:p>
            <a:pPr marL="114300">
              <a:spcBef>
                <a:spcPts val="300"/>
              </a:spcBef>
              <a:buClr>
                <a:schemeClr val="hlink"/>
              </a:buClr>
              <a:buSzPct val="75000"/>
              <a:buFont typeface="Wingdings" pitchFamily="2" charset="2"/>
              <a:buNone/>
              <a:defRPr/>
            </a:pPr>
            <a:r>
              <a:rPr lang="en-US" sz="1400" i="1" dirty="0">
                <a:solidFill>
                  <a:schemeClr val="tx1">
                    <a:lumMod val="75000"/>
                    <a:lumOff val="25000"/>
                  </a:schemeClr>
                </a:solidFill>
              </a:rPr>
              <a:t>U.S. EPA</a:t>
            </a:r>
            <a:endParaRPr lang="en-US" sz="1400" i="1" dirty="0">
              <a:solidFill>
                <a:schemeClr val="tx1">
                  <a:lumMod val="75000"/>
                  <a:lumOff val="25000"/>
                </a:schemeClr>
              </a:solidFill>
            </a:endParaRPr>
          </a:p>
        </p:txBody>
      </p:sp>
      <p:pic>
        <p:nvPicPr>
          <p:cNvPr id="59396" name="Picture 4"/>
          <p:cNvPicPr>
            <a:picLocks noChangeAspect="1" noChangeArrowheads="1"/>
          </p:cNvPicPr>
          <p:nvPr/>
        </p:nvPicPr>
        <p:blipFill>
          <a:blip r:embed="rId3"/>
          <a:srcRect/>
          <a:stretch>
            <a:fillRect/>
          </a:stretch>
        </p:blipFill>
        <p:spPr bwMode="auto">
          <a:xfrm>
            <a:off x="955675" y="685800"/>
            <a:ext cx="3306763" cy="3124200"/>
          </a:xfrm>
          <a:prstGeom prst="rect">
            <a:avLst/>
          </a:prstGeom>
          <a:noFill/>
          <a:ln w="6350">
            <a:solidFill>
              <a:schemeClr val="bg1">
                <a:lumMod val="75000"/>
              </a:schemeClr>
            </a:solid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914400" y="0"/>
            <a:ext cx="7924800" cy="685800"/>
          </a:xfrm>
        </p:spPr>
        <p:txBody>
          <a:bodyPr/>
          <a:lstStyle/>
          <a:p>
            <a:pPr algn="l" eaLnBrk="1" hangingPunct="1"/>
            <a:r>
              <a:rPr lang="en-US" smtClean="0"/>
              <a:t>Renewables on Contaminated Lands</a:t>
            </a:r>
          </a:p>
        </p:txBody>
      </p:sp>
      <p:sp>
        <p:nvSpPr>
          <p:cNvPr id="3" name="Content Placeholder 2"/>
          <p:cNvSpPr>
            <a:spLocks noGrp="1"/>
          </p:cNvSpPr>
          <p:nvPr>
            <p:ph idx="1"/>
          </p:nvPr>
        </p:nvSpPr>
        <p:spPr>
          <a:xfrm>
            <a:off x="3886200" y="609600"/>
            <a:ext cx="5181600" cy="1524000"/>
          </a:xfrm>
        </p:spPr>
        <p:txBody>
          <a:bodyPr/>
          <a:lstStyle/>
          <a:p>
            <a:pPr marL="0" indent="0" eaLnBrk="1" hangingPunct="1">
              <a:buFont typeface="Wingdings" pitchFamily="2" charset="2"/>
              <a:buNone/>
              <a:defRPr/>
            </a:pPr>
            <a:r>
              <a:rPr lang="en-US" sz="1600" b="1" dirty="0" smtClean="0">
                <a:solidFill>
                  <a:schemeClr val="tx1">
                    <a:lumMod val="65000"/>
                    <a:lumOff val="35000"/>
                  </a:schemeClr>
                </a:solidFill>
              </a:rPr>
              <a:t>Handbook on Siting Renewable Energy Projects While Addressing Environmental Issues </a:t>
            </a:r>
          </a:p>
          <a:p>
            <a:pPr marL="0" indent="0" eaLnBrk="1" hangingPunct="1">
              <a:buFont typeface="Wingdings" pitchFamily="2" charset="2"/>
              <a:buNone/>
              <a:defRPr/>
            </a:pPr>
            <a:r>
              <a:rPr lang="en-US" sz="1800" dirty="0" smtClean="0"/>
              <a:t>Opportunities for siting renewable energy projects while addressing environmental site issues during all phases of cleanup</a:t>
            </a:r>
            <a:endParaRPr lang="en-US" dirty="0"/>
          </a:p>
        </p:txBody>
      </p:sp>
      <p:sp>
        <p:nvSpPr>
          <p:cNvPr id="8" name="Content Placeholder 2"/>
          <p:cNvSpPr txBox="1">
            <a:spLocks/>
          </p:cNvSpPr>
          <p:nvPr/>
        </p:nvSpPr>
        <p:spPr bwMode="auto">
          <a:xfrm>
            <a:off x="3810000" y="2286000"/>
            <a:ext cx="5486400" cy="1524000"/>
          </a:xfrm>
          <a:prstGeom prst="rect">
            <a:avLst/>
          </a:prstGeom>
          <a:noFill/>
          <a:ln w="9525">
            <a:noFill/>
            <a:miter lim="800000"/>
            <a:headEnd/>
            <a:tailEnd/>
          </a:ln>
        </p:spPr>
        <p:txBody>
          <a:bodyPr/>
          <a:lstStyle/>
          <a:p>
            <a:pPr marL="342900" indent="-342900" eaLnBrk="0" hangingPunct="0">
              <a:spcBef>
                <a:spcPct val="20000"/>
              </a:spcBef>
              <a:defRPr/>
            </a:pPr>
            <a:r>
              <a:rPr lang="en-US" sz="1600" b="1" dirty="0">
                <a:solidFill>
                  <a:schemeClr val="tx1">
                    <a:lumMod val="65000"/>
                    <a:lumOff val="35000"/>
                  </a:schemeClr>
                </a:solidFill>
                <a:latin typeface="+mn-lt"/>
              </a:rPr>
              <a:t>Best Practices for Siting Solar PV on Landfills</a:t>
            </a:r>
          </a:p>
          <a:p>
            <a:pPr marL="57150" indent="1588">
              <a:spcBef>
                <a:spcPct val="20000"/>
              </a:spcBef>
              <a:defRPr/>
            </a:pPr>
            <a:r>
              <a:rPr lang="en-US" kern="0" dirty="0">
                <a:latin typeface="+mn-lt"/>
                <a:cs typeface="ＭＳ Ｐゴシック"/>
              </a:rPr>
              <a:t>Current best practices unique to siting solar systems on landfills associated with system design, construction, O&amp;M</a:t>
            </a:r>
          </a:p>
        </p:txBody>
      </p:sp>
      <p:sp>
        <p:nvSpPr>
          <p:cNvPr id="21" name="Content Placeholder 2"/>
          <p:cNvSpPr txBox="1">
            <a:spLocks/>
          </p:cNvSpPr>
          <p:nvPr/>
        </p:nvSpPr>
        <p:spPr bwMode="auto">
          <a:xfrm>
            <a:off x="3810000" y="3962400"/>
            <a:ext cx="5486400" cy="1524000"/>
          </a:xfrm>
          <a:prstGeom prst="rect">
            <a:avLst/>
          </a:prstGeom>
          <a:noFill/>
          <a:ln w="9525">
            <a:noFill/>
            <a:miter lim="800000"/>
            <a:headEnd/>
            <a:tailEnd/>
          </a:ln>
        </p:spPr>
        <p:txBody>
          <a:bodyPr/>
          <a:lstStyle/>
          <a:p>
            <a:pPr marL="342900" indent="-342900" eaLnBrk="0" hangingPunct="0">
              <a:spcBef>
                <a:spcPct val="20000"/>
              </a:spcBef>
              <a:defRPr/>
            </a:pPr>
            <a:r>
              <a:rPr lang="en-US" sz="1600" b="1" dirty="0">
                <a:solidFill>
                  <a:schemeClr val="tx1">
                    <a:lumMod val="65000"/>
                    <a:lumOff val="35000"/>
                  </a:schemeClr>
                </a:solidFill>
                <a:latin typeface="+mn-lt"/>
              </a:rPr>
              <a:t>Other tools &amp; resources</a:t>
            </a:r>
          </a:p>
          <a:p>
            <a:pPr marL="287338" indent="-228600">
              <a:spcBef>
                <a:spcPts val="0"/>
              </a:spcBef>
              <a:buFont typeface="Arial" pitchFamily="34" charset="0"/>
              <a:buChar char="•"/>
              <a:defRPr/>
            </a:pPr>
            <a:r>
              <a:rPr lang="en-US" kern="0" dirty="0">
                <a:latin typeface="+mn-lt"/>
                <a:cs typeface="ＭＳ Ｐゴシック"/>
              </a:rPr>
              <a:t>EPA-NREL feasibility studies </a:t>
            </a:r>
          </a:p>
          <a:p>
            <a:pPr marL="287338" indent="-228600">
              <a:spcBef>
                <a:spcPts val="0"/>
              </a:spcBef>
              <a:buFont typeface="Arial" pitchFamily="34" charset="0"/>
              <a:buChar char="•"/>
              <a:defRPr/>
            </a:pPr>
            <a:r>
              <a:rPr lang="en-US" kern="0" dirty="0">
                <a:latin typeface="+mn-lt"/>
                <a:cs typeface="ＭＳ Ｐゴシック"/>
              </a:rPr>
              <a:t>Liability factsheets</a:t>
            </a:r>
          </a:p>
          <a:p>
            <a:pPr marL="287338" indent="-228600">
              <a:spcBef>
                <a:spcPts val="0"/>
              </a:spcBef>
              <a:buFont typeface="Arial" pitchFamily="34" charset="0"/>
              <a:buChar char="•"/>
              <a:defRPr/>
            </a:pPr>
            <a:r>
              <a:rPr lang="en-US" kern="0" dirty="0">
                <a:latin typeface="+mn-lt"/>
              </a:rPr>
              <a:t>Success stories &amp; case studies</a:t>
            </a:r>
          </a:p>
          <a:p>
            <a:pPr marL="287338" indent="-228600">
              <a:spcBef>
                <a:spcPts val="0"/>
              </a:spcBef>
              <a:buFont typeface="Arial" pitchFamily="34" charset="0"/>
              <a:buChar char="•"/>
              <a:defRPr/>
            </a:pPr>
            <a:r>
              <a:rPr lang="en-US" kern="0" dirty="0">
                <a:latin typeface="+mn-lt"/>
                <a:cs typeface="ＭＳ Ｐゴシック"/>
              </a:rPr>
              <a:t>Quarterly webinars &amp; newsletters</a:t>
            </a:r>
          </a:p>
          <a:p>
            <a:pPr marL="287338" indent="-228600">
              <a:spcBef>
                <a:spcPts val="0"/>
              </a:spcBef>
              <a:buFont typeface="Arial" pitchFamily="34" charset="0"/>
              <a:buChar char="•"/>
              <a:defRPr/>
            </a:pPr>
            <a:r>
              <a:rPr lang="en-US" kern="0" dirty="0">
                <a:latin typeface="+mn-lt"/>
              </a:rPr>
              <a:t>Topic-specific workshops </a:t>
            </a:r>
            <a:endParaRPr lang="en-US" kern="0" dirty="0">
              <a:latin typeface="+mn-lt"/>
              <a:cs typeface="ＭＳ Ｐゴシック"/>
            </a:endParaRPr>
          </a:p>
          <a:p>
            <a:pPr marL="287338" indent="-228600">
              <a:spcBef>
                <a:spcPts val="0"/>
              </a:spcBef>
              <a:buFont typeface="Arial" pitchFamily="34" charset="0"/>
              <a:buChar char="•"/>
              <a:defRPr/>
            </a:pPr>
            <a:endParaRPr lang="en-US" kern="0" dirty="0">
              <a:latin typeface="+mn-lt"/>
              <a:cs typeface="ＭＳ Ｐゴシック"/>
            </a:endParaRPr>
          </a:p>
        </p:txBody>
      </p:sp>
      <p:pic>
        <p:nvPicPr>
          <p:cNvPr id="23" name="Picture 7"/>
          <p:cNvPicPr>
            <a:picLocks noChangeAspect="1" noChangeArrowheads="1"/>
          </p:cNvPicPr>
          <p:nvPr/>
        </p:nvPicPr>
        <p:blipFill>
          <a:blip r:embed="rId3"/>
          <a:srcRect/>
          <a:stretch>
            <a:fillRect/>
          </a:stretch>
        </p:blipFill>
        <p:spPr bwMode="auto">
          <a:xfrm>
            <a:off x="609600" y="3487738"/>
            <a:ext cx="2819400" cy="2608262"/>
          </a:xfrm>
          <a:prstGeom prst="rect">
            <a:avLst/>
          </a:prstGeom>
          <a:noFill/>
          <a:ln w="9525">
            <a:solidFill>
              <a:schemeClr val="bg1">
                <a:lumMod val="85000"/>
              </a:schemeClr>
            </a:solidFill>
            <a:miter lim="800000"/>
            <a:headEnd/>
            <a:tailEnd/>
          </a:ln>
        </p:spPr>
      </p:pic>
      <p:pic>
        <p:nvPicPr>
          <p:cNvPr id="91142" name="Picture 2"/>
          <p:cNvPicPr>
            <a:picLocks noChangeAspect="1" noChangeArrowheads="1"/>
          </p:cNvPicPr>
          <p:nvPr/>
        </p:nvPicPr>
        <p:blipFill>
          <a:blip r:embed="rId4"/>
          <a:srcRect/>
          <a:stretch>
            <a:fillRect/>
          </a:stretch>
        </p:blipFill>
        <p:spPr bwMode="auto">
          <a:xfrm>
            <a:off x="228600" y="896938"/>
            <a:ext cx="2286000" cy="2547937"/>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1600200" y="609600"/>
            <a:ext cx="2125663" cy="2743200"/>
          </a:xfrm>
          <a:prstGeom prst="rect">
            <a:avLst/>
          </a:prstGeom>
          <a:noFill/>
          <a:ln w="9525">
            <a:solidFill>
              <a:schemeClr val="bg1">
                <a:lumMod val="65000"/>
              </a:schemeClr>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pPr eaLnBrk="1" hangingPunct="1"/>
            <a:r>
              <a:rPr lang="en-US" smtClean="0"/>
              <a:t>Why Focus on Renewable Energy?</a:t>
            </a:r>
          </a:p>
        </p:txBody>
      </p:sp>
      <p:sp>
        <p:nvSpPr>
          <p:cNvPr id="13314" name="Rectangle 3"/>
          <p:cNvSpPr>
            <a:spLocks noGrp="1" noChangeArrowheads="1"/>
          </p:cNvSpPr>
          <p:nvPr>
            <p:ph type="body" idx="1"/>
          </p:nvPr>
        </p:nvSpPr>
        <p:spPr>
          <a:xfrm>
            <a:off x="1066800" y="1371600"/>
            <a:ext cx="7978775" cy="4191000"/>
          </a:xfrm>
        </p:spPr>
        <p:txBody>
          <a:bodyPr/>
          <a:lstStyle/>
          <a:p>
            <a:pPr eaLnBrk="1" hangingPunct="1">
              <a:buFont typeface="Wingdings" pitchFamily="2" charset="2"/>
              <a:buNone/>
            </a:pPr>
            <a:r>
              <a:rPr lang="en-US" smtClean="0"/>
              <a:t>	“Despite advances in pollution controls over the last 30 years…conventional power generation is still the nation’s single largest source of industrial air pollution and is a major contributor to greenhouse gas emissions.”</a:t>
            </a:r>
          </a:p>
          <a:p>
            <a:pPr algn="r" eaLnBrk="1" hangingPunct="1">
              <a:buFont typeface="Wingdings" pitchFamily="2" charset="2"/>
              <a:buNone/>
            </a:pPr>
            <a:endParaRPr lang="en-US" sz="1800" smtClean="0"/>
          </a:p>
          <a:p>
            <a:pPr algn="r" eaLnBrk="1" hangingPunct="1">
              <a:buFont typeface="Wingdings" pitchFamily="2" charset="2"/>
              <a:buNone/>
            </a:pPr>
            <a:r>
              <a:rPr lang="en-US" sz="1800" smtClean="0"/>
              <a:t>Source: Guide to Purchasing Green Power, EPA, March 2010</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90600" y="2057400"/>
            <a:ext cx="7696200" cy="3886200"/>
          </a:xfrm>
          <a:prstGeom prst="rect">
            <a:avLst/>
          </a:prstGeom>
          <a:solidFill>
            <a:schemeClr val="tx2">
              <a:lumMod val="20000"/>
              <a:lumOff val="8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186" name="Title 1"/>
          <p:cNvSpPr>
            <a:spLocks noGrp="1"/>
          </p:cNvSpPr>
          <p:nvPr>
            <p:ph type="title"/>
          </p:nvPr>
        </p:nvSpPr>
        <p:spPr>
          <a:xfrm>
            <a:off x="914400" y="-152400"/>
            <a:ext cx="7902575" cy="914400"/>
          </a:xfrm>
        </p:spPr>
        <p:txBody>
          <a:bodyPr/>
          <a:lstStyle/>
          <a:p>
            <a:pPr algn="l" eaLnBrk="1" hangingPunct="1"/>
            <a:r>
              <a:rPr lang="en-US" smtClean="0"/>
              <a:t>RE-Powering Contacts</a:t>
            </a:r>
          </a:p>
        </p:txBody>
      </p:sp>
      <p:sp>
        <p:nvSpPr>
          <p:cNvPr id="7" name="Rectangle 3"/>
          <p:cNvSpPr txBox="1">
            <a:spLocks noChangeArrowheads="1"/>
          </p:cNvSpPr>
          <p:nvPr/>
        </p:nvSpPr>
        <p:spPr bwMode="auto">
          <a:xfrm>
            <a:off x="4648200" y="762000"/>
            <a:ext cx="4333875" cy="1295400"/>
          </a:xfrm>
          <a:prstGeom prst="rect">
            <a:avLst/>
          </a:prstGeom>
          <a:noFill/>
          <a:ln w="9525">
            <a:noFill/>
            <a:miter lim="800000"/>
            <a:headEnd/>
            <a:tailEnd/>
          </a:ln>
        </p:spPr>
        <p:txBody>
          <a:bodyPr/>
          <a:lstStyle/>
          <a:p>
            <a:pPr marL="228600" lvl="4" indent="-3175">
              <a:spcBef>
                <a:spcPct val="20000"/>
              </a:spcBef>
              <a:defRPr/>
            </a:pPr>
            <a:r>
              <a:rPr lang="en-US" sz="1600" kern="0" dirty="0">
                <a:latin typeface="+mn-lt"/>
                <a:cs typeface="ＭＳ Ｐゴシック"/>
              </a:rPr>
              <a:t>Brigid Lowery</a:t>
            </a:r>
          </a:p>
          <a:p>
            <a:pPr marL="228600" lvl="4" indent="-3175">
              <a:spcBef>
                <a:spcPct val="20000"/>
              </a:spcBef>
              <a:spcAft>
                <a:spcPts val="1200"/>
              </a:spcAft>
              <a:defRPr/>
            </a:pPr>
            <a:r>
              <a:rPr lang="en-US" sz="1600" kern="0" dirty="0">
                <a:latin typeface="+mn-lt"/>
                <a:cs typeface="ＭＳ Ｐゴシック"/>
              </a:rPr>
              <a:t>202 566-0198</a:t>
            </a:r>
            <a:endParaRPr lang="en-US" sz="1600" kern="0" dirty="0">
              <a:latin typeface="+mn-lt"/>
              <a:cs typeface="ＭＳ Ｐゴシック"/>
              <a:hlinkClick r:id="rId2"/>
            </a:endParaRPr>
          </a:p>
          <a:p>
            <a:pPr marL="228600" lvl="4" indent="3175">
              <a:spcBef>
                <a:spcPct val="20000"/>
              </a:spcBef>
              <a:defRPr/>
            </a:pPr>
            <a:r>
              <a:rPr lang="en-US" sz="1600" kern="0" dirty="0">
                <a:cs typeface="ＭＳ Ｐゴシック"/>
              </a:rPr>
              <a:t>Katie Brown, </a:t>
            </a:r>
            <a:r>
              <a:rPr lang="en-US" sz="1600" i="1" kern="0" dirty="0">
                <a:cs typeface="ＭＳ Ｐゴシック"/>
              </a:rPr>
              <a:t>AAAS Fellow</a:t>
            </a:r>
          </a:p>
          <a:p>
            <a:pPr marL="228600" lvl="4" indent="-228600">
              <a:spcBef>
                <a:spcPct val="20000"/>
              </a:spcBef>
              <a:spcAft>
                <a:spcPts val="1200"/>
              </a:spcAft>
              <a:defRPr/>
            </a:pPr>
            <a:r>
              <a:rPr lang="en-US" sz="1600" kern="0" dirty="0">
                <a:cs typeface="ＭＳ Ｐゴシック"/>
              </a:rPr>
              <a:t>	415 972-3073</a:t>
            </a:r>
          </a:p>
          <a:p>
            <a:pPr marL="228600" lvl="4" indent="-3175">
              <a:spcBef>
                <a:spcPct val="20000"/>
              </a:spcBef>
              <a:defRPr/>
            </a:pPr>
            <a:endParaRPr lang="en-US" sz="1600" kern="0" dirty="0">
              <a:latin typeface="+mn-lt"/>
              <a:cs typeface="ＭＳ Ｐゴシック"/>
              <a:hlinkClick r:id="rId2"/>
            </a:endParaRPr>
          </a:p>
          <a:p>
            <a:pPr marL="228600" lvl="4" indent="-3175">
              <a:spcBef>
                <a:spcPct val="20000"/>
              </a:spcBef>
              <a:defRPr/>
            </a:pPr>
            <a:endParaRPr lang="en-US" sz="1600" kern="0" dirty="0">
              <a:latin typeface="+mn-lt"/>
            </a:endParaRPr>
          </a:p>
          <a:p>
            <a:pPr marL="228600" lvl="4" indent="-3175">
              <a:spcBef>
                <a:spcPct val="20000"/>
              </a:spcBef>
              <a:defRPr/>
            </a:pPr>
            <a:endParaRPr lang="en-US" sz="1600" kern="0" dirty="0">
              <a:latin typeface="+mn-lt"/>
              <a:cs typeface="ＭＳ Ｐゴシック"/>
            </a:endParaRPr>
          </a:p>
        </p:txBody>
      </p:sp>
      <p:sp>
        <p:nvSpPr>
          <p:cNvPr id="8" name="Rectangle 3"/>
          <p:cNvSpPr txBox="1">
            <a:spLocks noChangeArrowheads="1"/>
          </p:cNvSpPr>
          <p:nvPr/>
        </p:nvSpPr>
        <p:spPr bwMode="auto">
          <a:xfrm>
            <a:off x="1000125" y="533400"/>
            <a:ext cx="4181475" cy="1524000"/>
          </a:xfrm>
          <a:prstGeom prst="rect">
            <a:avLst/>
          </a:prstGeom>
          <a:noFill/>
          <a:ln w="9525">
            <a:noFill/>
            <a:miter lim="800000"/>
            <a:headEnd/>
            <a:tailEnd/>
          </a:ln>
        </p:spPr>
        <p:txBody>
          <a:bodyPr/>
          <a:lstStyle/>
          <a:p>
            <a:pPr marL="228600" lvl="4" indent="-228600">
              <a:spcBef>
                <a:spcPct val="20000"/>
              </a:spcBef>
              <a:defRPr/>
            </a:pPr>
            <a:r>
              <a:rPr lang="en-US" sz="1200" b="1" kern="0" dirty="0">
                <a:solidFill>
                  <a:srgbClr val="000000">
                    <a:lumMod val="65000"/>
                    <a:lumOff val="35000"/>
                  </a:srgbClr>
                </a:solidFill>
                <a:latin typeface="Arial"/>
              </a:rPr>
              <a:t>RE-Powering America’s Land Initiative </a:t>
            </a:r>
          </a:p>
          <a:p>
            <a:pPr marL="228600" lvl="4" indent="-228600">
              <a:spcBef>
                <a:spcPct val="20000"/>
              </a:spcBef>
              <a:defRPr/>
            </a:pPr>
            <a:r>
              <a:rPr lang="en-US" kern="0" dirty="0">
                <a:latin typeface="+mn-lt"/>
                <a:cs typeface="ＭＳ Ｐゴシック"/>
              </a:rPr>
              <a:t>	</a:t>
            </a:r>
            <a:r>
              <a:rPr lang="en-US" sz="1600" kern="0" dirty="0">
                <a:latin typeface="+mn-lt"/>
                <a:cs typeface="ＭＳ Ｐゴシック"/>
              </a:rPr>
              <a:t>Adam Klinger</a:t>
            </a:r>
            <a:endParaRPr lang="en-US" sz="1600" i="1" kern="0" dirty="0">
              <a:latin typeface="+mn-lt"/>
              <a:cs typeface="ＭＳ Ｐゴシック"/>
            </a:endParaRPr>
          </a:p>
          <a:p>
            <a:pPr marL="228600" lvl="4" indent="-228600">
              <a:spcBef>
                <a:spcPct val="20000"/>
              </a:spcBef>
              <a:spcAft>
                <a:spcPts val="800"/>
              </a:spcAft>
              <a:defRPr/>
            </a:pPr>
            <a:r>
              <a:rPr lang="en-US" sz="1600" kern="0" dirty="0">
                <a:latin typeface="+mn-lt"/>
                <a:cs typeface="ＭＳ Ｐゴシック"/>
              </a:rPr>
              <a:t>	202 566-0546</a:t>
            </a:r>
          </a:p>
          <a:p>
            <a:pPr marL="228600" lvl="4" indent="-228600">
              <a:spcBef>
                <a:spcPct val="20000"/>
              </a:spcBef>
              <a:defRPr/>
            </a:pPr>
            <a:r>
              <a:rPr lang="en-US" sz="1600" kern="0" dirty="0">
                <a:cs typeface="ＭＳ Ｐゴシック"/>
              </a:rPr>
              <a:t>	Marc Thomas</a:t>
            </a:r>
            <a:endParaRPr lang="en-US" sz="1600" i="1" kern="0" dirty="0">
              <a:cs typeface="ＭＳ Ｐゴシック"/>
            </a:endParaRPr>
          </a:p>
          <a:p>
            <a:pPr marL="228600" lvl="4" indent="-228600">
              <a:spcBef>
                <a:spcPct val="20000"/>
              </a:spcBef>
              <a:spcAft>
                <a:spcPts val="1200"/>
              </a:spcAft>
              <a:defRPr/>
            </a:pPr>
            <a:r>
              <a:rPr lang="en-US" sz="1600" kern="0" dirty="0">
                <a:cs typeface="ＭＳ Ｐゴシック"/>
              </a:rPr>
              <a:t>	202 566-0791</a:t>
            </a:r>
          </a:p>
          <a:p>
            <a:pPr marL="228600" lvl="4" indent="-228600">
              <a:spcBef>
                <a:spcPct val="20000"/>
              </a:spcBef>
              <a:defRPr/>
            </a:pPr>
            <a:endParaRPr lang="en-US" sz="1600" kern="0" dirty="0">
              <a:latin typeface="+mn-lt"/>
              <a:cs typeface="ＭＳ Ｐゴシック"/>
            </a:endParaRPr>
          </a:p>
        </p:txBody>
      </p:sp>
      <p:sp>
        <p:nvSpPr>
          <p:cNvPr id="9" name="Rectangle 3"/>
          <p:cNvSpPr txBox="1">
            <a:spLocks noChangeArrowheads="1"/>
          </p:cNvSpPr>
          <p:nvPr/>
        </p:nvSpPr>
        <p:spPr bwMode="auto">
          <a:xfrm>
            <a:off x="1485900" y="5562600"/>
            <a:ext cx="6172200" cy="473075"/>
          </a:xfrm>
          <a:prstGeom prst="rect">
            <a:avLst/>
          </a:prstGeom>
          <a:noFill/>
          <a:ln w="9525">
            <a:noFill/>
            <a:miter lim="800000"/>
            <a:headEnd/>
            <a:tailEnd/>
          </a:ln>
        </p:spPr>
        <p:txBody>
          <a:bodyPr/>
          <a:lstStyle/>
          <a:p>
            <a:pPr marL="228600" lvl="4" indent="-228600" algn="ctr">
              <a:spcBef>
                <a:spcPct val="20000"/>
              </a:spcBef>
              <a:defRPr/>
            </a:pPr>
            <a:r>
              <a:rPr lang="en-US" b="1" u="sng" kern="0" dirty="0">
                <a:solidFill>
                  <a:schemeClr val="bg1"/>
                </a:solidFill>
                <a:latin typeface="+mn-lt"/>
                <a:cs typeface="ＭＳ Ｐゴシック"/>
              </a:rPr>
              <a:t>www.epa.gov/renewableenergyland</a:t>
            </a:r>
          </a:p>
        </p:txBody>
      </p:sp>
      <p:sp>
        <p:nvSpPr>
          <p:cNvPr id="11" name="Rectangle 10"/>
          <p:cNvSpPr/>
          <p:nvPr/>
        </p:nvSpPr>
        <p:spPr>
          <a:xfrm>
            <a:off x="990600" y="2392363"/>
            <a:ext cx="2895600" cy="3551237"/>
          </a:xfrm>
          <a:prstGeom prst="rect">
            <a:avLst/>
          </a:prstGeom>
        </p:spPr>
        <p:txBody>
          <a:bodyPr>
            <a:spAutoFit/>
          </a:bodyPr>
          <a:lstStyle/>
          <a:p>
            <a:pPr marL="228600" lvl="4" indent="-228600">
              <a:spcBef>
                <a:spcPct val="20000"/>
              </a:spcBef>
              <a:defRPr/>
            </a:pPr>
            <a:r>
              <a:rPr lang="en-US" sz="1200" b="1" kern="0" dirty="0">
                <a:solidFill>
                  <a:srgbClr val="000000">
                    <a:lumMod val="65000"/>
                    <a:lumOff val="35000"/>
                  </a:srgbClr>
                </a:solidFill>
                <a:latin typeface="Arial"/>
              </a:rPr>
              <a:t>EPA Region 1</a:t>
            </a:r>
          </a:p>
          <a:p>
            <a:pPr marL="228600" lvl="4" indent="-3175">
              <a:spcBef>
                <a:spcPct val="20000"/>
              </a:spcBef>
              <a:spcAft>
                <a:spcPts val="1200"/>
              </a:spcAft>
              <a:defRPr/>
            </a:pPr>
            <a:r>
              <a:rPr lang="en-US" sz="1600" kern="0" dirty="0">
                <a:solidFill>
                  <a:srgbClr val="000000"/>
                </a:solidFill>
                <a:latin typeface="Arial"/>
              </a:rPr>
              <a:t>John </a:t>
            </a:r>
            <a:r>
              <a:rPr lang="en-US" sz="1600" kern="0" dirty="0" err="1">
                <a:solidFill>
                  <a:srgbClr val="000000"/>
                </a:solidFill>
                <a:latin typeface="Arial"/>
              </a:rPr>
              <a:t>Podgurski</a:t>
            </a:r>
            <a:endParaRPr lang="en-US" sz="1200" b="1" kern="0" dirty="0">
              <a:solidFill>
                <a:srgbClr val="000000">
                  <a:lumMod val="65000"/>
                  <a:lumOff val="35000"/>
                </a:srgbClr>
              </a:solidFill>
              <a:latin typeface="Arial"/>
            </a:endParaRPr>
          </a:p>
          <a:p>
            <a:pPr marL="228600" lvl="4" indent="-228600">
              <a:spcBef>
                <a:spcPct val="20000"/>
              </a:spcBef>
              <a:defRPr/>
            </a:pPr>
            <a:r>
              <a:rPr lang="en-US" sz="1200" b="1" kern="0" dirty="0">
                <a:solidFill>
                  <a:srgbClr val="000000">
                    <a:lumMod val="65000"/>
                    <a:lumOff val="35000"/>
                  </a:srgbClr>
                </a:solidFill>
                <a:latin typeface="Arial"/>
              </a:rPr>
              <a:t>EPA Region 2</a:t>
            </a:r>
          </a:p>
          <a:p>
            <a:pPr marL="228600" lvl="4" indent="-3175">
              <a:spcBef>
                <a:spcPct val="20000"/>
              </a:spcBef>
              <a:spcAft>
                <a:spcPts val="1200"/>
              </a:spcAft>
              <a:defRPr/>
            </a:pPr>
            <a:r>
              <a:rPr lang="en-US" sz="1600" kern="0" dirty="0">
                <a:solidFill>
                  <a:srgbClr val="000000"/>
                </a:solidFill>
                <a:latin typeface="Arial"/>
              </a:rPr>
              <a:t>Fernando Rosado</a:t>
            </a:r>
          </a:p>
          <a:p>
            <a:pPr marL="228600" lvl="4" indent="-228600">
              <a:spcBef>
                <a:spcPct val="20000"/>
              </a:spcBef>
              <a:defRPr/>
            </a:pPr>
            <a:r>
              <a:rPr lang="en-US" sz="1200" b="1" kern="0" dirty="0">
                <a:solidFill>
                  <a:srgbClr val="000000">
                    <a:lumMod val="65000"/>
                    <a:lumOff val="35000"/>
                  </a:srgbClr>
                </a:solidFill>
                <a:latin typeface="Arial"/>
              </a:rPr>
              <a:t>EPA Region 3</a:t>
            </a:r>
          </a:p>
          <a:p>
            <a:pPr marL="228600" lvl="4" indent="-3175">
              <a:spcBef>
                <a:spcPct val="20000"/>
              </a:spcBef>
              <a:spcAft>
                <a:spcPts val="1200"/>
              </a:spcAft>
              <a:defRPr/>
            </a:pPr>
            <a:r>
              <a:rPr lang="en-US" sz="1600" kern="0" dirty="0">
                <a:solidFill>
                  <a:srgbClr val="000000"/>
                </a:solidFill>
                <a:latin typeface="Arial"/>
              </a:rPr>
              <a:t>Charlie Howland</a:t>
            </a:r>
          </a:p>
          <a:p>
            <a:pPr marL="228600" lvl="4" indent="-228600">
              <a:spcBef>
                <a:spcPct val="20000"/>
              </a:spcBef>
              <a:defRPr/>
            </a:pPr>
            <a:r>
              <a:rPr lang="en-US" sz="1200" b="1" kern="0" dirty="0">
                <a:solidFill>
                  <a:srgbClr val="000000">
                    <a:lumMod val="65000"/>
                    <a:lumOff val="35000"/>
                  </a:srgbClr>
                </a:solidFill>
                <a:latin typeface="Arial"/>
              </a:rPr>
              <a:t>EPA Region 4</a:t>
            </a:r>
          </a:p>
          <a:p>
            <a:pPr marL="228600" lvl="4" indent="-3175">
              <a:spcBef>
                <a:spcPct val="20000"/>
              </a:spcBef>
              <a:spcAft>
                <a:spcPts val="1200"/>
              </a:spcAft>
              <a:defRPr/>
            </a:pPr>
            <a:r>
              <a:rPr lang="en-US" sz="1600" kern="0" dirty="0">
                <a:solidFill>
                  <a:srgbClr val="000000"/>
                </a:solidFill>
                <a:latin typeface="Arial"/>
              </a:rPr>
              <a:t>Margaret Olson</a:t>
            </a:r>
            <a:endParaRPr lang="en-US" sz="1200" b="1" kern="0" dirty="0">
              <a:solidFill>
                <a:srgbClr val="000000">
                  <a:lumMod val="65000"/>
                  <a:lumOff val="35000"/>
                </a:srgbClr>
              </a:solidFill>
              <a:latin typeface="Arial"/>
            </a:endParaRPr>
          </a:p>
          <a:p>
            <a:pPr marL="228600" lvl="4" indent="-228600">
              <a:spcBef>
                <a:spcPct val="20000"/>
              </a:spcBef>
              <a:defRPr/>
            </a:pPr>
            <a:r>
              <a:rPr lang="en-US" sz="1200" b="1" kern="0" dirty="0">
                <a:solidFill>
                  <a:srgbClr val="000000">
                    <a:lumMod val="65000"/>
                    <a:lumOff val="35000"/>
                  </a:srgbClr>
                </a:solidFill>
                <a:latin typeface="Arial"/>
              </a:rPr>
              <a:t>EPA Region 5</a:t>
            </a:r>
          </a:p>
          <a:p>
            <a:pPr marL="228600" lvl="4" indent="-3175">
              <a:spcBef>
                <a:spcPct val="20000"/>
              </a:spcBef>
              <a:defRPr/>
            </a:pPr>
            <a:r>
              <a:rPr lang="en-US" sz="1600" kern="0" dirty="0">
                <a:solidFill>
                  <a:srgbClr val="000000"/>
                </a:solidFill>
                <a:latin typeface="Arial"/>
              </a:rPr>
              <a:t>Rosita Clarke</a:t>
            </a:r>
          </a:p>
          <a:p>
            <a:pPr marL="228600" lvl="4" indent="-3175">
              <a:spcBef>
                <a:spcPct val="20000"/>
              </a:spcBef>
              <a:defRPr/>
            </a:pPr>
            <a:endParaRPr lang="en-US" sz="1600" kern="0" dirty="0">
              <a:solidFill>
                <a:srgbClr val="000000"/>
              </a:solidFill>
              <a:latin typeface="Arial"/>
            </a:endParaRPr>
          </a:p>
        </p:txBody>
      </p:sp>
      <p:sp>
        <p:nvSpPr>
          <p:cNvPr id="13" name="Rectangle 12"/>
          <p:cNvSpPr/>
          <p:nvPr/>
        </p:nvSpPr>
        <p:spPr>
          <a:xfrm>
            <a:off x="4876800" y="2392363"/>
            <a:ext cx="3581400" cy="3255962"/>
          </a:xfrm>
          <a:prstGeom prst="rect">
            <a:avLst/>
          </a:prstGeom>
        </p:spPr>
        <p:txBody>
          <a:bodyPr>
            <a:spAutoFit/>
          </a:bodyPr>
          <a:lstStyle/>
          <a:p>
            <a:pPr marL="228600" lvl="4" indent="-228600">
              <a:spcBef>
                <a:spcPct val="20000"/>
              </a:spcBef>
              <a:defRPr/>
            </a:pPr>
            <a:r>
              <a:rPr lang="en-US" sz="1200" b="1" kern="0" dirty="0">
                <a:solidFill>
                  <a:srgbClr val="000000">
                    <a:lumMod val="65000"/>
                    <a:lumOff val="35000"/>
                  </a:srgbClr>
                </a:solidFill>
                <a:latin typeface="Arial"/>
              </a:rPr>
              <a:t>EPA Region 6</a:t>
            </a:r>
          </a:p>
          <a:p>
            <a:pPr marL="228600" lvl="4" indent="-3175">
              <a:spcBef>
                <a:spcPct val="20000"/>
              </a:spcBef>
              <a:spcAft>
                <a:spcPts val="1200"/>
              </a:spcAft>
              <a:defRPr/>
            </a:pPr>
            <a:r>
              <a:rPr lang="en-US" sz="1600" kern="0" dirty="0">
                <a:solidFill>
                  <a:srgbClr val="000000"/>
                </a:solidFill>
                <a:latin typeface="Arial"/>
              </a:rPr>
              <a:t>Karen </a:t>
            </a:r>
            <a:r>
              <a:rPr lang="en-US" sz="1600" kern="0" dirty="0" err="1">
                <a:solidFill>
                  <a:srgbClr val="000000"/>
                </a:solidFill>
                <a:latin typeface="Arial"/>
              </a:rPr>
              <a:t>Peycke</a:t>
            </a:r>
            <a:endParaRPr lang="en-US" sz="1600" kern="0" dirty="0">
              <a:solidFill>
                <a:srgbClr val="000000"/>
              </a:solidFill>
              <a:latin typeface="Arial"/>
            </a:endParaRPr>
          </a:p>
          <a:p>
            <a:pPr marL="228600" lvl="4" indent="-228600">
              <a:spcBef>
                <a:spcPct val="20000"/>
              </a:spcBef>
              <a:defRPr/>
            </a:pPr>
            <a:r>
              <a:rPr lang="en-US" sz="1200" b="1" kern="0" dirty="0">
                <a:solidFill>
                  <a:srgbClr val="000000">
                    <a:lumMod val="65000"/>
                    <a:lumOff val="35000"/>
                  </a:srgbClr>
                </a:solidFill>
                <a:latin typeface="Arial"/>
              </a:rPr>
              <a:t>EPA Region 7</a:t>
            </a:r>
          </a:p>
          <a:p>
            <a:pPr marL="228600" lvl="4" indent="-3175">
              <a:spcBef>
                <a:spcPct val="20000"/>
              </a:spcBef>
              <a:spcAft>
                <a:spcPts val="1200"/>
              </a:spcAft>
              <a:defRPr/>
            </a:pPr>
            <a:r>
              <a:rPr lang="en-US" sz="1600" kern="0" dirty="0">
                <a:solidFill>
                  <a:srgbClr val="000000"/>
                </a:solidFill>
                <a:latin typeface="Arial"/>
              </a:rPr>
              <a:t>Shelley </a:t>
            </a:r>
            <a:r>
              <a:rPr lang="en-US" sz="1600" kern="0" dirty="0" err="1">
                <a:solidFill>
                  <a:srgbClr val="000000"/>
                </a:solidFill>
                <a:latin typeface="Arial"/>
              </a:rPr>
              <a:t>Brodie</a:t>
            </a:r>
            <a:endParaRPr lang="en-US" sz="1600" kern="0" dirty="0">
              <a:solidFill>
                <a:srgbClr val="000000"/>
              </a:solidFill>
              <a:latin typeface="Arial"/>
            </a:endParaRPr>
          </a:p>
          <a:p>
            <a:pPr marL="228600" lvl="4" indent="-228600">
              <a:spcBef>
                <a:spcPct val="20000"/>
              </a:spcBef>
              <a:defRPr/>
            </a:pPr>
            <a:r>
              <a:rPr lang="en-US" sz="1200" b="1" kern="0" dirty="0">
                <a:solidFill>
                  <a:srgbClr val="000000">
                    <a:lumMod val="65000"/>
                    <a:lumOff val="35000"/>
                  </a:srgbClr>
                </a:solidFill>
                <a:latin typeface="Arial"/>
              </a:rPr>
              <a:t>EPA Region 8</a:t>
            </a:r>
          </a:p>
          <a:p>
            <a:pPr marL="228600" lvl="4" indent="-3175">
              <a:spcBef>
                <a:spcPct val="20000"/>
              </a:spcBef>
              <a:spcAft>
                <a:spcPts val="1200"/>
              </a:spcAft>
              <a:defRPr/>
            </a:pPr>
            <a:r>
              <a:rPr lang="en-US" sz="1600" kern="0" dirty="0">
                <a:solidFill>
                  <a:srgbClr val="000000"/>
                </a:solidFill>
                <a:latin typeface="Arial"/>
              </a:rPr>
              <a:t>Tim </a:t>
            </a:r>
            <a:r>
              <a:rPr lang="en-US" sz="1600" kern="0" dirty="0" err="1">
                <a:solidFill>
                  <a:srgbClr val="000000"/>
                </a:solidFill>
                <a:latin typeface="Arial"/>
              </a:rPr>
              <a:t>Rehder</a:t>
            </a:r>
            <a:r>
              <a:rPr lang="en-US" sz="1600" kern="0" dirty="0">
                <a:solidFill>
                  <a:srgbClr val="000000"/>
                </a:solidFill>
                <a:latin typeface="Arial"/>
              </a:rPr>
              <a:t> &amp; Nat </a:t>
            </a:r>
            <a:r>
              <a:rPr lang="en-US" sz="1600" kern="0" dirty="0" err="1">
                <a:solidFill>
                  <a:srgbClr val="000000"/>
                </a:solidFill>
                <a:latin typeface="Arial"/>
              </a:rPr>
              <a:t>Miullo</a:t>
            </a:r>
            <a:endParaRPr lang="en-US" sz="1600" kern="0" dirty="0">
              <a:solidFill>
                <a:srgbClr val="000000"/>
              </a:solidFill>
              <a:latin typeface="Arial"/>
            </a:endParaRPr>
          </a:p>
          <a:p>
            <a:pPr marL="228600" lvl="4" indent="-228600">
              <a:spcBef>
                <a:spcPct val="20000"/>
              </a:spcBef>
              <a:defRPr/>
            </a:pPr>
            <a:r>
              <a:rPr lang="en-US" sz="1200" b="1" kern="0" dirty="0">
                <a:solidFill>
                  <a:srgbClr val="000000">
                    <a:lumMod val="65000"/>
                    <a:lumOff val="35000"/>
                  </a:srgbClr>
                </a:solidFill>
                <a:latin typeface="Arial"/>
              </a:rPr>
              <a:t>EPA Region 9</a:t>
            </a:r>
          </a:p>
          <a:p>
            <a:pPr marL="228600" lvl="4" indent="-3175">
              <a:spcBef>
                <a:spcPct val="20000"/>
              </a:spcBef>
              <a:spcAft>
                <a:spcPts val="1200"/>
              </a:spcAft>
              <a:defRPr/>
            </a:pPr>
            <a:r>
              <a:rPr lang="en-US" sz="1600" kern="0" dirty="0">
                <a:solidFill>
                  <a:srgbClr val="000000"/>
                </a:solidFill>
                <a:latin typeface="Arial"/>
              </a:rPr>
              <a:t>Andria Benner &amp; </a:t>
            </a:r>
            <a:r>
              <a:rPr lang="en-US" sz="1600" kern="0" dirty="0" err="1">
                <a:solidFill>
                  <a:srgbClr val="000000"/>
                </a:solidFill>
                <a:latin typeface="Arial"/>
              </a:rPr>
              <a:t>ZiZi</a:t>
            </a:r>
            <a:r>
              <a:rPr lang="en-US" sz="1600" kern="0" dirty="0">
                <a:solidFill>
                  <a:srgbClr val="000000"/>
                </a:solidFill>
                <a:latin typeface="Arial"/>
              </a:rPr>
              <a:t> Searles</a:t>
            </a:r>
          </a:p>
          <a:p>
            <a:pPr marL="228600" lvl="4" indent="-228600">
              <a:spcBef>
                <a:spcPct val="20000"/>
              </a:spcBef>
              <a:defRPr/>
            </a:pPr>
            <a:r>
              <a:rPr lang="en-US" sz="1200" b="1" kern="0" dirty="0">
                <a:solidFill>
                  <a:srgbClr val="000000">
                    <a:lumMod val="65000"/>
                    <a:lumOff val="35000"/>
                  </a:srgbClr>
                </a:solidFill>
                <a:latin typeface="Arial"/>
              </a:rPr>
              <a:t>EPA Region 10</a:t>
            </a:r>
          </a:p>
          <a:p>
            <a:pPr marL="228600" lvl="4" indent="-3175">
              <a:spcBef>
                <a:spcPct val="20000"/>
              </a:spcBef>
              <a:defRPr/>
            </a:pPr>
            <a:r>
              <a:rPr lang="en-US" sz="1600" kern="0" dirty="0">
                <a:solidFill>
                  <a:srgbClr val="000000"/>
                </a:solidFill>
                <a:latin typeface="Arial"/>
              </a:rPr>
              <a:t>Carolyn </a:t>
            </a:r>
            <a:r>
              <a:rPr lang="en-US" sz="1600" kern="0" dirty="0" err="1">
                <a:solidFill>
                  <a:srgbClr val="000000"/>
                </a:solidFill>
                <a:latin typeface="Arial"/>
              </a:rPr>
              <a:t>Gangmark</a:t>
            </a:r>
            <a:endParaRPr lang="en-US" sz="1600" kern="0" dirty="0">
              <a:solidFill>
                <a:srgbClr val="000000"/>
              </a:solidFill>
              <a:latin typeface="Arial"/>
            </a:endParaRPr>
          </a:p>
        </p:txBody>
      </p:sp>
      <p:sp>
        <p:nvSpPr>
          <p:cNvPr id="10" name="Rectangle 3"/>
          <p:cNvSpPr txBox="1">
            <a:spLocks noChangeArrowheads="1"/>
          </p:cNvSpPr>
          <p:nvPr/>
        </p:nvSpPr>
        <p:spPr bwMode="auto">
          <a:xfrm>
            <a:off x="990600" y="2117725"/>
            <a:ext cx="4181475" cy="244475"/>
          </a:xfrm>
          <a:prstGeom prst="rect">
            <a:avLst/>
          </a:prstGeom>
          <a:noFill/>
          <a:ln w="9525">
            <a:noFill/>
            <a:miter lim="800000"/>
            <a:headEnd/>
            <a:tailEnd/>
          </a:ln>
        </p:spPr>
        <p:txBody>
          <a:bodyPr/>
          <a:lstStyle/>
          <a:p>
            <a:pPr marL="228600" lvl="4" indent="-228600">
              <a:spcBef>
                <a:spcPct val="20000"/>
              </a:spcBef>
              <a:defRPr/>
            </a:pPr>
            <a:r>
              <a:rPr lang="en-US" sz="1200" b="1" kern="0" dirty="0">
                <a:solidFill>
                  <a:schemeClr val="tx2"/>
                </a:solidFill>
                <a:latin typeface="Arial"/>
              </a:rPr>
              <a:t>Regional Rapid Response Team </a:t>
            </a:r>
            <a:endParaRPr lang="en-US" sz="1600" kern="0" dirty="0">
              <a:solidFill>
                <a:schemeClr val="tx2"/>
              </a:solidFill>
              <a:latin typeface="+mn-lt"/>
              <a:cs typeface="ＭＳ Ｐゴシック"/>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ctrTitle"/>
          </p:nvPr>
        </p:nvSpPr>
        <p:spPr/>
        <p:txBody>
          <a:bodyPr/>
          <a:lstStyle/>
          <a:p>
            <a:pPr eaLnBrk="1" hangingPunct="1"/>
            <a:r>
              <a:rPr lang="en-US" smtClean="0"/>
              <a:t>Renewable Energy Assessments</a:t>
            </a:r>
          </a:p>
        </p:txBody>
      </p:sp>
      <p:sp>
        <p:nvSpPr>
          <p:cNvPr id="94210" name="Rectangle 3"/>
          <p:cNvSpPr>
            <a:spLocks noGrp="1" noChangeArrowheads="1"/>
          </p:cNvSpPr>
          <p:nvPr>
            <p:ph type="subTitle" idx="1"/>
          </p:nvPr>
        </p:nvSpPr>
        <p:spPr>
          <a:xfrm>
            <a:off x="2471738" y="4648200"/>
            <a:ext cx="6672262" cy="990600"/>
          </a:xfrm>
        </p:spPr>
        <p:txBody>
          <a:bodyPr/>
          <a:lstStyle/>
          <a:p>
            <a:pPr eaLnBrk="1" hangingPunct="1"/>
            <a:r>
              <a:rPr lang="en-US" smtClean="0"/>
              <a:t>Hilary Thornton</a:t>
            </a:r>
          </a:p>
          <a:p>
            <a:pPr eaLnBrk="1" hangingPunct="1"/>
            <a:r>
              <a:rPr lang="en-US" smtClean="0"/>
              <a:t>RPM, EPA R4</a:t>
            </a:r>
          </a:p>
        </p:txBody>
      </p:sp>
      <p:sp>
        <p:nvSpPr>
          <p:cNvPr id="94211" name="TextBox 3"/>
          <p:cNvSpPr txBox="1">
            <a:spLocks noChangeArrowheads="1"/>
          </p:cNvSpPr>
          <p:nvPr/>
        </p:nvSpPr>
        <p:spPr bwMode="auto">
          <a:xfrm>
            <a:off x="8610600" y="6477000"/>
            <a:ext cx="438150" cy="366713"/>
          </a:xfrm>
          <a:prstGeom prst="rect">
            <a:avLst/>
          </a:prstGeom>
          <a:noFill/>
          <a:ln w="9525">
            <a:noFill/>
            <a:miter lim="800000"/>
            <a:headEnd/>
            <a:tailEnd/>
          </a:ln>
        </p:spPr>
        <p:txBody>
          <a:bodyPr wrap="none">
            <a:spAutoFit/>
          </a:bodyPr>
          <a:lstStyle/>
          <a:p>
            <a:fld id="{4F087057-D8C9-49ED-9DE3-71BA1AE69BD7}" type="slidenum">
              <a:rPr lang="en-US"/>
              <a:pPr/>
              <a:t>60</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smtClean="0"/>
              <a:t>What is a Renewable Energy Assessment (REA)?</a:t>
            </a:r>
          </a:p>
        </p:txBody>
      </p:sp>
      <p:sp>
        <p:nvSpPr>
          <p:cNvPr id="95234" name="Rectangle 3"/>
          <p:cNvSpPr>
            <a:spLocks noGrp="1" noChangeArrowheads="1"/>
          </p:cNvSpPr>
          <p:nvPr>
            <p:ph type="body" idx="1"/>
          </p:nvPr>
        </p:nvSpPr>
        <p:spPr>
          <a:xfrm>
            <a:off x="1066800" y="1371600"/>
            <a:ext cx="7978775" cy="4191000"/>
          </a:xfrm>
        </p:spPr>
        <p:txBody>
          <a:bodyPr/>
          <a:lstStyle/>
          <a:p>
            <a:pPr eaLnBrk="1" hangingPunct="1"/>
            <a:r>
              <a:rPr lang="en-US" smtClean="0"/>
              <a:t>An REA is a study that evaluates the feasibility of using renewable energy to power a remedy or produce energy to feed into the electricity grid</a:t>
            </a:r>
          </a:p>
          <a:p>
            <a:pPr eaLnBrk="1" hangingPunct="1"/>
            <a:r>
              <a:rPr lang="en-US" smtClean="0"/>
              <a:t>Why do an REA?</a:t>
            </a:r>
          </a:p>
          <a:p>
            <a:pPr lvl="1" eaLnBrk="1" hangingPunct="1"/>
            <a:r>
              <a:rPr lang="en-US" smtClean="0"/>
              <a:t>All 10 of EPA’s regions have policies promoting Greener Cleanups</a:t>
            </a:r>
          </a:p>
          <a:p>
            <a:pPr lvl="1" eaLnBrk="1" hangingPunct="1"/>
            <a:r>
              <a:rPr lang="en-US" smtClean="0"/>
              <a:t>Use of Renewable Energy to power remedies is preferred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pPr eaLnBrk="1" hangingPunct="1"/>
            <a:r>
              <a:rPr lang="en-US" smtClean="0"/>
              <a:t>What Types of Renewable Energy?</a:t>
            </a:r>
          </a:p>
        </p:txBody>
      </p:sp>
      <p:sp>
        <p:nvSpPr>
          <p:cNvPr id="96258" name="Content Placeholder 2"/>
          <p:cNvSpPr>
            <a:spLocks noGrp="1"/>
          </p:cNvSpPr>
          <p:nvPr>
            <p:ph idx="1"/>
          </p:nvPr>
        </p:nvSpPr>
        <p:spPr>
          <a:xfrm>
            <a:off x="1066800" y="1371600"/>
            <a:ext cx="3429000" cy="3657600"/>
          </a:xfrm>
        </p:spPr>
        <p:txBody>
          <a:bodyPr/>
          <a:lstStyle/>
          <a:p>
            <a:pPr eaLnBrk="1" hangingPunct="1"/>
            <a:r>
              <a:rPr lang="en-US" smtClean="0"/>
              <a:t>Evaluate any types of RE that you think might be appropriate for your site</a:t>
            </a:r>
          </a:p>
        </p:txBody>
      </p:sp>
      <p:pic>
        <p:nvPicPr>
          <p:cNvPr id="96259" name="Picture 3" descr="renewable energy sources.gif"/>
          <p:cNvPicPr>
            <a:picLocks noChangeAspect="1"/>
          </p:cNvPicPr>
          <p:nvPr/>
        </p:nvPicPr>
        <p:blipFill>
          <a:blip r:embed="rId2"/>
          <a:srcRect/>
          <a:stretch>
            <a:fillRect/>
          </a:stretch>
        </p:blipFill>
        <p:spPr bwMode="auto">
          <a:xfrm>
            <a:off x="4267200" y="1371600"/>
            <a:ext cx="42862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smtClean="0"/>
              <a:t>How Long Will It Take?</a:t>
            </a:r>
          </a:p>
        </p:txBody>
      </p:sp>
      <p:sp>
        <p:nvSpPr>
          <p:cNvPr id="97282" name="Content Placeholder 2"/>
          <p:cNvSpPr>
            <a:spLocks noGrp="1"/>
          </p:cNvSpPr>
          <p:nvPr>
            <p:ph idx="1"/>
          </p:nvPr>
        </p:nvSpPr>
        <p:spPr>
          <a:xfrm>
            <a:off x="1066800" y="1371600"/>
            <a:ext cx="7978775" cy="4191000"/>
          </a:xfrm>
        </p:spPr>
        <p:txBody>
          <a:bodyPr/>
          <a:lstStyle/>
          <a:p>
            <a:pPr eaLnBrk="1" hangingPunct="1"/>
            <a:r>
              <a:rPr lang="en-US" smtClean="0"/>
              <a:t>Allow 3-6 months for a typical screening-level REA at a Superfund Site</a:t>
            </a:r>
          </a:p>
        </p:txBody>
      </p:sp>
      <p:pic>
        <p:nvPicPr>
          <p:cNvPr id="97283" name="Picture 3" descr="visio-gantt-chart.jpg"/>
          <p:cNvPicPr>
            <a:picLocks noChangeAspect="1"/>
          </p:cNvPicPr>
          <p:nvPr/>
        </p:nvPicPr>
        <p:blipFill>
          <a:blip r:embed="rId2"/>
          <a:srcRect/>
          <a:stretch>
            <a:fillRect/>
          </a:stretch>
        </p:blipFill>
        <p:spPr bwMode="auto">
          <a:xfrm>
            <a:off x="2209800" y="2438400"/>
            <a:ext cx="5305425"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eaLnBrk="1" hangingPunct="1"/>
            <a:r>
              <a:rPr lang="en-US" smtClean="0"/>
              <a:t>What Will It Cost?</a:t>
            </a:r>
          </a:p>
        </p:txBody>
      </p:sp>
      <p:sp>
        <p:nvSpPr>
          <p:cNvPr id="98306" name="Content Placeholder 2"/>
          <p:cNvSpPr>
            <a:spLocks noGrp="1"/>
          </p:cNvSpPr>
          <p:nvPr>
            <p:ph idx="1"/>
          </p:nvPr>
        </p:nvSpPr>
        <p:spPr>
          <a:xfrm>
            <a:off x="1066800" y="1371600"/>
            <a:ext cx="7978775" cy="4191000"/>
          </a:xfrm>
        </p:spPr>
        <p:txBody>
          <a:bodyPr/>
          <a:lstStyle/>
          <a:p>
            <a:pPr eaLnBrk="1" hangingPunct="1"/>
            <a:r>
              <a:rPr lang="en-US" smtClean="0"/>
              <a:t>Allow approximately $10K for a typical contractor-performed REA at a Superfund site</a:t>
            </a:r>
          </a:p>
        </p:txBody>
      </p:sp>
      <p:pic>
        <p:nvPicPr>
          <p:cNvPr id="98307" name="Picture 3" descr="Stacks_of_money.jpg"/>
          <p:cNvPicPr>
            <a:picLocks noChangeAspect="1"/>
          </p:cNvPicPr>
          <p:nvPr/>
        </p:nvPicPr>
        <p:blipFill>
          <a:blip r:embed="rId2"/>
          <a:srcRect/>
          <a:stretch>
            <a:fillRect/>
          </a:stretch>
        </p:blipFill>
        <p:spPr bwMode="auto">
          <a:xfrm>
            <a:off x="2971800" y="2590800"/>
            <a:ext cx="3228975"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eaLnBrk="1" hangingPunct="1"/>
            <a:r>
              <a:rPr lang="en-US" smtClean="0"/>
              <a:t>Who Does an REA?</a:t>
            </a:r>
          </a:p>
        </p:txBody>
      </p:sp>
      <p:sp>
        <p:nvSpPr>
          <p:cNvPr id="99330" name="Content Placeholder 2"/>
          <p:cNvSpPr>
            <a:spLocks noGrp="1"/>
          </p:cNvSpPr>
          <p:nvPr>
            <p:ph idx="1"/>
          </p:nvPr>
        </p:nvSpPr>
        <p:spPr>
          <a:xfrm>
            <a:off x="1066800" y="1371600"/>
            <a:ext cx="7978775" cy="4191000"/>
          </a:xfrm>
        </p:spPr>
        <p:txBody>
          <a:bodyPr/>
          <a:lstStyle/>
          <a:p>
            <a:pPr eaLnBrk="1" hangingPunct="1"/>
            <a:r>
              <a:rPr lang="en-US" smtClean="0"/>
              <a:t>Typically, an REA is performed by a contractor following a Scope of Work (SOW) developed by the EPA Project Manager</a:t>
            </a:r>
          </a:p>
        </p:txBody>
      </p:sp>
      <p:pic>
        <p:nvPicPr>
          <p:cNvPr id="99331" name="Picture 3" descr="environmental-engineers with plans and wind turbine.jpg"/>
          <p:cNvPicPr>
            <a:picLocks noChangeAspect="1"/>
          </p:cNvPicPr>
          <p:nvPr/>
        </p:nvPicPr>
        <p:blipFill>
          <a:blip r:embed="rId2"/>
          <a:srcRect/>
          <a:stretch>
            <a:fillRect/>
          </a:stretch>
        </p:blipFill>
        <p:spPr bwMode="auto">
          <a:xfrm>
            <a:off x="4495800" y="2895600"/>
            <a:ext cx="3238500" cy="2495550"/>
          </a:xfrm>
          <a:prstGeom prst="rect">
            <a:avLst/>
          </a:prstGeom>
          <a:noFill/>
          <a:ln w="9525">
            <a:noFill/>
            <a:miter lim="800000"/>
            <a:headEnd/>
            <a:tailEnd/>
          </a:ln>
        </p:spPr>
      </p:pic>
      <p:pic>
        <p:nvPicPr>
          <p:cNvPr id="99332" name="Picture 4" descr="worker-at-desk_188x156.jpg"/>
          <p:cNvPicPr>
            <a:picLocks noChangeAspect="1"/>
          </p:cNvPicPr>
          <p:nvPr/>
        </p:nvPicPr>
        <p:blipFill>
          <a:blip r:embed="rId3"/>
          <a:srcRect/>
          <a:stretch>
            <a:fillRect/>
          </a:stretch>
        </p:blipFill>
        <p:spPr bwMode="auto">
          <a:xfrm>
            <a:off x="1752600" y="3276600"/>
            <a:ext cx="1790700"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eaLnBrk="1" hangingPunct="1"/>
            <a:r>
              <a:rPr lang="en-US" smtClean="0"/>
              <a:t>When Should I Do an REA?</a:t>
            </a:r>
          </a:p>
        </p:txBody>
      </p:sp>
      <p:sp>
        <p:nvSpPr>
          <p:cNvPr id="100354" name="Content Placeholder 2"/>
          <p:cNvSpPr>
            <a:spLocks noGrp="1"/>
          </p:cNvSpPr>
          <p:nvPr>
            <p:ph idx="1"/>
          </p:nvPr>
        </p:nvSpPr>
        <p:spPr>
          <a:xfrm>
            <a:off x="914400" y="1371600"/>
            <a:ext cx="3657600" cy="4267200"/>
          </a:xfrm>
        </p:spPr>
        <p:txBody>
          <a:bodyPr/>
          <a:lstStyle/>
          <a:p>
            <a:pPr eaLnBrk="1" hangingPunct="1"/>
            <a:r>
              <a:rPr lang="en-US" smtClean="0"/>
              <a:t>Anytime from the Feasibility Study stage through the Long-Term Monitoring stage</a:t>
            </a:r>
          </a:p>
        </p:txBody>
      </p:sp>
      <p:pic>
        <p:nvPicPr>
          <p:cNvPr id="100355" name="Picture 3" descr="sfprocess.gif"/>
          <p:cNvPicPr>
            <a:picLocks noChangeAspect="1"/>
          </p:cNvPicPr>
          <p:nvPr/>
        </p:nvPicPr>
        <p:blipFill>
          <a:blip r:embed="rId2"/>
          <a:srcRect/>
          <a:stretch>
            <a:fillRect/>
          </a:stretch>
        </p:blipFill>
        <p:spPr bwMode="auto">
          <a:xfrm>
            <a:off x="4343400" y="1143000"/>
            <a:ext cx="44958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US" smtClean="0"/>
              <a:t>Where Does An REA Fit In?</a:t>
            </a:r>
          </a:p>
        </p:txBody>
      </p:sp>
      <p:sp>
        <p:nvSpPr>
          <p:cNvPr id="101378" name="Content Placeholder 2"/>
          <p:cNvSpPr>
            <a:spLocks noGrp="1"/>
          </p:cNvSpPr>
          <p:nvPr>
            <p:ph idx="1"/>
          </p:nvPr>
        </p:nvSpPr>
        <p:spPr>
          <a:xfrm>
            <a:off x="1066800" y="1371600"/>
            <a:ext cx="3962400" cy="4191000"/>
          </a:xfrm>
        </p:spPr>
        <p:txBody>
          <a:bodyPr/>
          <a:lstStyle/>
          <a:p>
            <a:pPr eaLnBrk="1" hangingPunct="1"/>
            <a:r>
              <a:rPr lang="en-US" smtClean="0"/>
              <a:t>If you have a site where you think Renewable Energy might make sense, do an REA</a:t>
            </a:r>
          </a:p>
          <a:p>
            <a:pPr eaLnBrk="1" hangingPunct="1"/>
            <a:r>
              <a:rPr lang="en-US" smtClean="0"/>
              <a:t>If you are using one of EPA’s Decision Trees, you can “branch off’ to doing an REA</a:t>
            </a:r>
          </a:p>
        </p:txBody>
      </p:sp>
      <p:pic>
        <p:nvPicPr>
          <p:cNvPr id="101379" name="Picture 3" descr="tree.jpg"/>
          <p:cNvPicPr>
            <a:picLocks noChangeAspect="1"/>
          </p:cNvPicPr>
          <p:nvPr/>
        </p:nvPicPr>
        <p:blipFill>
          <a:blip r:embed="rId2"/>
          <a:srcRect/>
          <a:stretch>
            <a:fillRect/>
          </a:stretch>
        </p:blipFill>
        <p:spPr bwMode="auto">
          <a:xfrm>
            <a:off x="4997450" y="1905000"/>
            <a:ext cx="414655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pPr eaLnBrk="1" hangingPunct="1"/>
            <a:r>
              <a:rPr lang="en-US" smtClean="0"/>
              <a:t>Questions?</a:t>
            </a:r>
          </a:p>
        </p:txBody>
      </p:sp>
      <p:sp>
        <p:nvSpPr>
          <p:cNvPr id="102402" name="Content Placeholder 2"/>
          <p:cNvSpPr>
            <a:spLocks noGrp="1"/>
          </p:cNvSpPr>
          <p:nvPr>
            <p:ph idx="1"/>
          </p:nvPr>
        </p:nvSpPr>
        <p:spPr>
          <a:xfrm>
            <a:off x="1066800" y="1371600"/>
            <a:ext cx="7978775" cy="4191000"/>
          </a:xfrm>
        </p:spPr>
        <p:txBody>
          <a:bodyPr/>
          <a:lstStyle/>
          <a:p>
            <a:pPr eaLnBrk="1" hangingPunct="1"/>
            <a:r>
              <a:rPr lang="en-US" smtClean="0"/>
              <a:t>Hilary Thornton</a:t>
            </a:r>
          </a:p>
          <a:p>
            <a:pPr eaLnBrk="1" hangingPunct="1"/>
            <a:r>
              <a:rPr lang="en-US" smtClean="0"/>
              <a:t>RPM, EPA R4</a:t>
            </a:r>
          </a:p>
          <a:p>
            <a:pPr eaLnBrk="1" hangingPunct="1"/>
            <a:r>
              <a:rPr lang="en-US" smtClean="0">
                <a:hlinkClick r:id="rId2"/>
              </a:rPr>
              <a:t>thornton.hilary@epa.gov</a:t>
            </a:r>
            <a:endParaRPr lang="en-US" smtClean="0"/>
          </a:p>
          <a:p>
            <a:pPr eaLnBrk="1" hangingPunct="1"/>
            <a:r>
              <a:rPr lang="en-US" smtClean="0"/>
              <a:t>404-562-8809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t>More Statistics….</a:t>
            </a:r>
          </a:p>
        </p:txBody>
      </p:sp>
      <p:sp>
        <p:nvSpPr>
          <p:cNvPr id="15362" name="Content Placeholder 2"/>
          <p:cNvSpPr>
            <a:spLocks noGrp="1"/>
          </p:cNvSpPr>
          <p:nvPr>
            <p:ph idx="1"/>
          </p:nvPr>
        </p:nvSpPr>
        <p:spPr>
          <a:xfrm>
            <a:off x="1066800" y="1219200"/>
            <a:ext cx="7978775" cy="4343400"/>
          </a:xfrm>
        </p:spPr>
        <p:txBody>
          <a:bodyPr/>
          <a:lstStyle/>
          <a:p>
            <a:pPr eaLnBrk="1" hangingPunct="1"/>
            <a:r>
              <a:rPr lang="en-US" smtClean="0"/>
              <a:t>On average, replacing 1 kWh of traditional power with renewably generated power avoids the emissions of more than 1 pound of CO</a:t>
            </a:r>
            <a:r>
              <a:rPr lang="en-US" baseline="-25000" smtClean="0"/>
              <a:t>2</a:t>
            </a:r>
          </a:p>
          <a:p>
            <a:pPr lvl="1" eaLnBrk="1" hangingPunct="1"/>
            <a:r>
              <a:rPr lang="en-US" smtClean="0"/>
              <a:t>A typical commercial building could avoid the carbon emissions of nearly 28 vehicles per year</a:t>
            </a:r>
          </a:p>
          <a:p>
            <a:pPr eaLnBrk="1" hangingPunct="1"/>
            <a:r>
              <a:rPr lang="en-US" smtClean="0"/>
              <a:t>In 2008, renewable energy generation in the United States (excluding hydropower) equaled nearly 124 billion kWh</a:t>
            </a:r>
          </a:p>
          <a:p>
            <a:pPr lvl="1" eaLnBrk="1" hangingPunct="1"/>
            <a:r>
              <a:rPr lang="en-US" smtClean="0"/>
              <a:t>Enough to meet the annual electricity needs of nearly 12 million average homes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386DB4D5-3EAD-4ACD-BD87-E5FF05DA4AE5}" type="slidenum">
              <a:rPr lang="en-US" sz="1400" b="1">
                <a:latin typeface="Bitstream Vera Sans"/>
                <a:ea typeface="ＭＳ Ｐゴシック" charset="-128"/>
              </a:rPr>
              <a:pPr algn="r"/>
              <a:t>69</a:t>
            </a:fld>
            <a:endParaRPr lang="en-US" sz="1400" b="1">
              <a:latin typeface="Bitstream Vera Sans"/>
              <a:ea typeface="ＭＳ Ｐゴシック" charset="-128"/>
            </a:endParaRPr>
          </a:p>
        </p:txBody>
      </p:sp>
      <p:sp>
        <p:nvSpPr>
          <p:cNvPr id="121859" name="Rectangle 2"/>
          <p:cNvSpPr>
            <a:spLocks noGrp="1" noChangeArrowheads="1"/>
          </p:cNvSpPr>
          <p:nvPr>
            <p:ph type="title" idx="4294967295"/>
          </p:nvPr>
        </p:nvSpPr>
        <p:spPr/>
        <p:txBody>
          <a:bodyPr/>
          <a:lstStyle/>
          <a:p>
            <a:pPr eaLnBrk="1" hangingPunct="1"/>
            <a:r>
              <a:rPr lang="en-US"/>
              <a:t>Resources &amp; Feedback</a:t>
            </a:r>
          </a:p>
        </p:txBody>
      </p:sp>
      <p:sp>
        <p:nvSpPr>
          <p:cNvPr id="121860" name="Rectangle 3"/>
          <p:cNvSpPr>
            <a:spLocks noGrp="1" noChangeArrowheads="1"/>
          </p:cNvSpPr>
          <p:nvPr>
            <p:ph type="body" idx="4294967295"/>
          </p:nvPr>
        </p:nvSpPr>
        <p:spPr/>
        <p:txBody>
          <a:bodyPr/>
          <a:lstStyle/>
          <a:p>
            <a:pPr eaLnBrk="1" hangingPunct="1"/>
            <a:r>
              <a:rPr lang="en-US" sz="2800"/>
              <a:t>To view a complete list of resources for this seminar, please visit the </a:t>
            </a:r>
            <a:r>
              <a:rPr lang="en-US" sz="2800" b="1" u="sng">
                <a:solidFill>
                  <a:schemeClr val="hlink"/>
                </a:solidFill>
                <a:hlinkClick r:id="rId3"/>
              </a:rPr>
              <a:t>Additional Resources </a:t>
            </a:r>
            <a:endParaRPr lang="en-US" sz="2800" b="1" u="sng">
              <a:solidFill>
                <a:schemeClr val="hlink"/>
              </a:solidFill>
            </a:endParaRPr>
          </a:p>
          <a:p>
            <a:pPr eaLnBrk="1" hangingPunct="1"/>
            <a:r>
              <a:rPr lang="en-US" sz="2800"/>
              <a:t>Please complete the </a:t>
            </a:r>
            <a:r>
              <a:rPr lang="en-US" sz="2800" b="1" u="sng">
                <a:solidFill>
                  <a:schemeClr val="hlink"/>
                </a:solidFill>
                <a:hlinkClick r:id="rId4"/>
              </a:rPr>
              <a:t>Feedback Form</a:t>
            </a:r>
            <a:r>
              <a:rPr lang="en-US" sz="2800">
                <a:hlinkClick r:id="rId4"/>
              </a:rPr>
              <a:t> </a:t>
            </a:r>
            <a:r>
              <a:rPr lang="en-US" sz="2800"/>
              <a:t>to help ensure events like this are offered in the future</a:t>
            </a:r>
          </a:p>
        </p:txBody>
      </p:sp>
      <p:pic>
        <p:nvPicPr>
          <p:cNvPr id="121861" name="Picture 4"/>
          <p:cNvPicPr>
            <a:picLocks noChangeAspect="1" noChangeArrowheads="1"/>
          </p:cNvPicPr>
          <p:nvPr/>
        </p:nvPicPr>
        <p:blipFill>
          <a:blip r:embed="rId5"/>
          <a:srcRect/>
          <a:stretch>
            <a:fillRect/>
          </a:stretch>
        </p:blipFill>
        <p:spPr bwMode="auto">
          <a:xfrm>
            <a:off x="1163638" y="4006850"/>
            <a:ext cx="3897312" cy="2378075"/>
          </a:xfrm>
          <a:prstGeom prst="rect">
            <a:avLst/>
          </a:prstGeom>
          <a:noFill/>
          <a:ln w="9525">
            <a:noFill/>
            <a:miter lim="800000"/>
            <a:headEnd/>
            <a:tailEnd/>
          </a:ln>
        </p:spPr>
      </p:pic>
      <p:sp>
        <p:nvSpPr>
          <p:cNvPr id="121862" name="Text Box 5"/>
          <p:cNvSpPr txBox="1">
            <a:spLocks noChangeArrowheads="1"/>
          </p:cNvSpPr>
          <p:nvPr/>
        </p:nvSpPr>
        <p:spPr bwMode="auto">
          <a:xfrm>
            <a:off x="5441950" y="4264025"/>
            <a:ext cx="2765425" cy="1892300"/>
          </a:xfrm>
          <a:prstGeom prst="rect">
            <a:avLst/>
          </a:prstGeom>
          <a:noFill/>
          <a:ln w="9525">
            <a:noFill/>
            <a:miter lim="800000"/>
            <a:headEnd/>
            <a:tailEnd/>
          </a:ln>
        </p:spPr>
        <p:txBody>
          <a:bodyPr>
            <a:spAutoFit/>
          </a:bodyPr>
          <a:lstStyle/>
          <a:p>
            <a:pPr algn="ctr">
              <a:spcBef>
                <a:spcPct val="50000"/>
              </a:spcBef>
            </a:pPr>
            <a:r>
              <a:rPr lang="en-US">
                <a:latin typeface="Comic Sans MS" pitchFamily="66" charset="0"/>
                <a:ea typeface="ＭＳ Ｐゴシック" charset="-128"/>
              </a:rPr>
              <a:t>Need confirmation of your participation today?</a:t>
            </a:r>
          </a:p>
          <a:p>
            <a:pPr algn="ctr">
              <a:spcBef>
                <a:spcPct val="50000"/>
              </a:spcBef>
            </a:pPr>
            <a:r>
              <a:rPr lang="en-US">
                <a:latin typeface="Comic Sans MS" pitchFamily="66" charset="0"/>
                <a:ea typeface="ＭＳ Ｐゴシック" charset="-128"/>
              </a:rPr>
              <a:t>Fill out the feedback form and check box for confirmation email.</a:t>
            </a:r>
          </a:p>
        </p:txBody>
      </p:sp>
      <p:sp>
        <p:nvSpPr>
          <p:cNvPr id="121863" name="Line 6"/>
          <p:cNvSpPr>
            <a:spLocks noChangeShapeType="1"/>
          </p:cNvSpPr>
          <p:nvPr/>
        </p:nvSpPr>
        <p:spPr bwMode="auto">
          <a:xfrm flipH="1">
            <a:off x="4837113" y="5299075"/>
            <a:ext cx="581025" cy="352425"/>
          </a:xfrm>
          <a:prstGeom prst="line">
            <a:avLst/>
          </a:prstGeom>
          <a:noFill/>
          <a:ln w="28575">
            <a:solidFill>
              <a:schemeClr val="tx1"/>
            </a:solidFill>
            <a:round/>
            <a:headEnd/>
            <a:tailEnd type="triangle" w="lg" len="lg"/>
          </a:ln>
        </p:spPr>
        <p:txBody>
          <a:bodyP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idx="4294967295"/>
          </p:nvPr>
        </p:nvSpPr>
        <p:spPr/>
        <p:txBody>
          <a:bodyPr/>
          <a:lstStyle/>
          <a:p>
            <a:pPr eaLnBrk="1" hangingPunct="1"/>
            <a:r>
              <a:rPr lang="en-US"/>
              <a:t>New Ways to stay connected!</a:t>
            </a:r>
          </a:p>
        </p:txBody>
      </p:sp>
      <p:sp>
        <p:nvSpPr>
          <p:cNvPr id="124931" name="Content Placeholder 2"/>
          <p:cNvSpPr>
            <a:spLocks noGrp="1"/>
          </p:cNvSpPr>
          <p:nvPr>
            <p:ph idx="4294967295"/>
          </p:nvPr>
        </p:nvSpPr>
        <p:spPr/>
        <p:txBody>
          <a:bodyPr/>
          <a:lstStyle/>
          <a:p>
            <a:pPr eaLnBrk="1" hangingPunct="1">
              <a:spcBef>
                <a:spcPts val="600"/>
              </a:spcBef>
            </a:pPr>
            <a:r>
              <a:rPr lang="en-US" sz="3600"/>
              <a:t>Follow CLU-IN on Facebook, LinkedIn, or Twitter</a:t>
            </a:r>
          </a:p>
          <a:p>
            <a:pPr lvl="1" eaLnBrk="1" hangingPunct="1">
              <a:spcBef>
                <a:spcPts val="600"/>
              </a:spcBef>
              <a:buFontTx/>
              <a:buNone/>
            </a:pPr>
            <a:endParaRPr lang="en-US">
              <a:hlinkClick r:id="rId3"/>
            </a:endParaRPr>
          </a:p>
          <a:p>
            <a:pPr lvl="1" eaLnBrk="1" hangingPunct="1">
              <a:spcBef>
                <a:spcPts val="600"/>
              </a:spcBef>
              <a:buFontTx/>
              <a:buNone/>
            </a:pPr>
            <a:r>
              <a:rPr lang="en-US"/>
              <a:t>    </a:t>
            </a:r>
            <a:r>
              <a:rPr lang="en-US">
                <a:hlinkClick r:id="rId3"/>
              </a:rPr>
              <a:t>https://www.facebook.com/EPACleanUpTech</a:t>
            </a:r>
            <a:endParaRPr lang="en-US"/>
          </a:p>
          <a:p>
            <a:pPr lvl="1" eaLnBrk="1" hangingPunct="1">
              <a:spcBef>
                <a:spcPts val="600"/>
              </a:spcBef>
            </a:pPr>
            <a:endParaRPr lang="en-US">
              <a:hlinkClick r:id="rId4"/>
            </a:endParaRPr>
          </a:p>
          <a:p>
            <a:pPr lvl="1" eaLnBrk="1" hangingPunct="1">
              <a:spcBef>
                <a:spcPts val="600"/>
              </a:spcBef>
              <a:buFontTx/>
              <a:buNone/>
            </a:pPr>
            <a:r>
              <a:rPr lang="en-US"/>
              <a:t>    </a:t>
            </a:r>
            <a:r>
              <a:rPr lang="en-US">
                <a:hlinkClick r:id="rId5"/>
              </a:rPr>
              <a:t>https://twitter.com/#!/EPACleanUpTech</a:t>
            </a:r>
            <a:endParaRPr lang="en-US"/>
          </a:p>
          <a:p>
            <a:pPr lvl="1" eaLnBrk="1" hangingPunct="1">
              <a:spcBef>
                <a:spcPts val="600"/>
              </a:spcBef>
              <a:buFontTx/>
              <a:buNone/>
            </a:pPr>
            <a:endParaRPr lang="en-US"/>
          </a:p>
          <a:p>
            <a:pPr lvl="2" eaLnBrk="1" hangingPunct="1">
              <a:buFontTx/>
              <a:buNone/>
            </a:pPr>
            <a:r>
              <a:rPr lang="en-US" sz="2800">
                <a:hlinkClick r:id="rId6"/>
              </a:rPr>
              <a:t>http://www.linkedin.com/groups/Clean-Up-Information-Network-CLUIN-4405740</a:t>
            </a:r>
            <a:endParaRPr lang="en-US" sz="2800"/>
          </a:p>
        </p:txBody>
      </p:sp>
      <p:sp>
        <p:nvSpPr>
          <p:cNvPr id="124932" name="Slide Number Placeholder 5"/>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02433B0F-1505-4D6D-BD22-ED13BEA007D8}" type="slidenum">
              <a:rPr lang="en-US" sz="1400" b="1">
                <a:latin typeface="Bitstream Vera Sans"/>
              </a:rPr>
              <a:pPr algn="r"/>
              <a:t>70</a:t>
            </a:fld>
            <a:r>
              <a:rPr lang="en-US" sz="1400" b="1">
                <a:latin typeface="Bitstream Vera Sans"/>
              </a:rPr>
              <a:t> </a:t>
            </a:r>
          </a:p>
        </p:txBody>
      </p:sp>
      <p:pic>
        <p:nvPicPr>
          <p:cNvPr id="124933" name="Picture 2" descr="Follow epacleanuptech on Twitter"/>
          <p:cNvPicPr>
            <a:picLocks noChangeAspect="1" noChangeArrowheads="1"/>
          </p:cNvPicPr>
          <p:nvPr/>
        </p:nvPicPr>
        <p:blipFill>
          <a:blip r:embed="rId7"/>
          <a:srcRect/>
          <a:stretch>
            <a:fillRect/>
          </a:stretch>
        </p:blipFill>
        <p:spPr bwMode="auto">
          <a:xfrm>
            <a:off x="755650" y="4262438"/>
            <a:ext cx="587375" cy="587375"/>
          </a:xfrm>
          <a:prstGeom prst="rect">
            <a:avLst/>
          </a:prstGeom>
          <a:noFill/>
          <a:ln w="9525">
            <a:noFill/>
            <a:miter lim="800000"/>
            <a:headEnd/>
            <a:tailEnd/>
          </a:ln>
        </p:spPr>
      </p:pic>
      <p:pic>
        <p:nvPicPr>
          <p:cNvPr id="124934" name="Picture 4" descr="Become a Fan of epacleanuptech on Facebook"/>
          <p:cNvPicPr>
            <a:picLocks noChangeAspect="1" noChangeArrowheads="1"/>
          </p:cNvPicPr>
          <p:nvPr/>
        </p:nvPicPr>
        <p:blipFill>
          <a:blip r:embed="rId8"/>
          <a:srcRect/>
          <a:stretch>
            <a:fillRect/>
          </a:stretch>
        </p:blipFill>
        <p:spPr bwMode="auto">
          <a:xfrm>
            <a:off x="725488" y="3286125"/>
            <a:ext cx="620712" cy="620713"/>
          </a:xfrm>
          <a:prstGeom prst="rect">
            <a:avLst/>
          </a:prstGeom>
          <a:noFill/>
          <a:ln w="9525">
            <a:noFill/>
            <a:miter lim="800000"/>
            <a:headEnd/>
            <a:tailEnd/>
          </a:ln>
        </p:spPr>
      </p:pic>
      <p:pic>
        <p:nvPicPr>
          <p:cNvPr id="124935" name="Picture 12" descr="https://encrypted-tbn1.google.com/images?q=tbn:ANd9GcQd69b4d-Cj73y19HuG3YnL98Z5jEKeb2P8jMs9uBWzSnDH_PnuQwM1q8hh"/>
          <p:cNvPicPr>
            <a:picLocks noChangeAspect="1" noChangeArrowheads="1"/>
          </p:cNvPicPr>
          <p:nvPr/>
        </p:nvPicPr>
        <p:blipFill>
          <a:blip r:embed="rId9"/>
          <a:srcRect/>
          <a:stretch>
            <a:fillRect/>
          </a:stretch>
        </p:blipFill>
        <p:spPr bwMode="auto">
          <a:xfrm>
            <a:off x="649288" y="5399088"/>
            <a:ext cx="779462" cy="8318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100000"/>
          </a:blip>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588375" cy="914400"/>
          </a:xfrm>
        </p:spPr>
        <p:txBody>
          <a:bodyPr/>
          <a:lstStyle/>
          <a:p>
            <a:pPr eaLnBrk="1" hangingPunct="1"/>
            <a:r>
              <a:rPr lang="en-US" smtClean="0"/>
              <a:t>  The Renewable Energy Market Is Growing</a:t>
            </a:r>
          </a:p>
        </p:txBody>
      </p:sp>
      <p:pic>
        <p:nvPicPr>
          <p:cNvPr id="16387" name="Picture 5"/>
          <p:cNvPicPr>
            <a:picLocks noGrp="1" noChangeAspect="1" noChangeArrowheads="1"/>
          </p:cNvPicPr>
          <p:nvPr>
            <p:ph idx="1"/>
          </p:nvPr>
        </p:nvPicPr>
        <p:blipFill>
          <a:blip r:embed="rId4"/>
          <a:srcRect/>
          <a:stretch>
            <a:fillRect/>
          </a:stretch>
        </p:blipFill>
        <p:spPr>
          <a:xfrm>
            <a:off x="0" y="838200"/>
            <a:ext cx="4900613" cy="3200400"/>
          </a:xfrm>
        </p:spPr>
      </p:pic>
      <p:pic>
        <p:nvPicPr>
          <p:cNvPr id="16388" name="Picture 6"/>
          <p:cNvPicPr>
            <a:picLocks noChangeAspect="1" noChangeArrowheads="1"/>
          </p:cNvPicPr>
          <p:nvPr/>
        </p:nvPicPr>
        <p:blipFill>
          <a:blip r:embed="rId5"/>
          <a:srcRect/>
          <a:stretch>
            <a:fillRect/>
          </a:stretch>
        </p:blipFill>
        <p:spPr bwMode="auto">
          <a:xfrm>
            <a:off x="4784725" y="2743200"/>
            <a:ext cx="4359275" cy="2806700"/>
          </a:xfrm>
          <a:prstGeom prst="rect">
            <a:avLst/>
          </a:prstGeom>
          <a:noFill/>
          <a:ln w="9525">
            <a:noFill/>
            <a:miter lim="800000"/>
            <a:headEnd/>
            <a:tailEnd/>
          </a:ln>
        </p:spPr>
      </p:pic>
      <p:pic>
        <p:nvPicPr>
          <p:cNvPr id="16389" name="Picture 7"/>
          <p:cNvPicPr>
            <a:picLocks noChangeAspect="1" noChangeArrowheads="1"/>
          </p:cNvPicPr>
          <p:nvPr/>
        </p:nvPicPr>
        <p:blipFill>
          <a:blip r:embed="rId6"/>
          <a:srcRect/>
          <a:stretch>
            <a:fillRect/>
          </a:stretch>
        </p:blipFill>
        <p:spPr bwMode="auto">
          <a:xfrm>
            <a:off x="838200" y="4572000"/>
            <a:ext cx="36576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What is Renewable Energy?</a:t>
            </a:r>
          </a:p>
        </p:txBody>
      </p:sp>
      <p:sp>
        <p:nvSpPr>
          <p:cNvPr id="18434" name="Content Placeholder 2"/>
          <p:cNvSpPr>
            <a:spLocks noGrp="1"/>
          </p:cNvSpPr>
          <p:nvPr>
            <p:ph idx="1"/>
          </p:nvPr>
        </p:nvSpPr>
        <p:spPr>
          <a:xfrm>
            <a:off x="762000" y="1219200"/>
            <a:ext cx="8283575" cy="4343400"/>
          </a:xfrm>
        </p:spPr>
        <p:txBody>
          <a:bodyPr/>
          <a:lstStyle/>
          <a:p>
            <a:pPr eaLnBrk="1" hangingPunct="1"/>
            <a:r>
              <a:rPr lang="en-US" smtClean="0"/>
              <a:t>Electricity generated from </a:t>
            </a:r>
          </a:p>
          <a:p>
            <a:pPr lvl="1" eaLnBrk="1" hangingPunct="1"/>
            <a:r>
              <a:rPr lang="en-US" smtClean="0"/>
              <a:t>Solar</a:t>
            </a:r>
          </a:p>
          <a:p>
            <a:pPr lvl="1" eaLnBrk="1" hangingPunct="1"/>
            <a:r>
              <a:rPr lang="en-US" smtClean="0"/>
              <a:t>Wind</a:t>
            </a:r>
          </a:p>
          <a:p>
            <a:pPr lvl="1" eaLnBrk="1" hangingPunct="1"/>
            <a:r>
              <a:rPr lang="en-US" smtClean="0"/>
              <a:t>Geothermal</a:t>
            </a:r>
          </a:p>
          <a:p>
            <a:pPr lvl="1" eaLnBrk="1" hangingPunct="1"/>
            <a:r>
              <a:rPr lang="en-US" smtClean="0"/>
              <a:t>Small-scale hydroelectric sources</a:t>
            </a:r>
          </a:p>
          <a:p>
            <a:pPr lvl="1" eaLnBrk="1" hangingPunct="1"/>
            <a:r>
              <a:rPr lang="en-US" smtClean="0"/>
              <a:t>Biomass/biogas</a:t>
            </a:r>
          </a:p>
          <a:p>
            <a:pPr eaLnBrk="1" hangingPunct="1"/>
            <a:r>
              <a:rPr lang="en-US" smtClean="0"/>
              <a:t>Can be large-scale or small-scale</a:t>
            </a:r>
          </a:p>
          <a:p>
            <a:pPr lvl="1" eaLnBrk="1" hangingPunct="1"/>
            <a:r>
              <a:rPr lang="en-US" smtClean="0"/>
              <a:t>For example, a solar field versus a solar panel on a portable air monitor</a:t>
            </a:r>
          </a:p>
          <a:p>
            <a:pPr eaLnBrk="1" hangingPunct="1"/>
            <a:r>
              <a:rPr lang="en-US" smtClean="0"/>
              <a:t>What we do at our sites CAN make a difference!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NARPM 2011">
      <a:dk1>
        <a:sysClr val="windowText" lastClr="000000"/>
      </a:dk1>
      <a:lt1>
        <a:sysClr val="window" lastClr="FFFFFF"/>
      </a:lt1>
      <a:dk2>
        <a:srgbClr val="1D335E"/>
      </a:dk2>
      <a:lt2>
        <a:srgbClr val="EBDBB7"/>
      </a:lt2>
      <a:accent1>
        <a:srgbClr val="F7931E"/>
      </a:accent1>
      <a:accent2>
        <a:srgbClr val="F9D050"/>
      </a:accent2>
      <a:accent3>
        <a:srgbClr val="6EBE44"/>
      </a:accent3>
      <a:accent4>
        <a:srgbClr val="F47A51"/>
      </a:accent4>
      <a:accent5>
        <a:srgbClr val="BF1E2D"/>
      </a:accent5>
      <a:accent6>
        <a:srgbClr val="9B4399"/>
      </a:accent6>
      <a:hlink>
        <a:srgbClr val="1D335E"/>
      </a:hlink>
      <a:folHlink>
        <a:srgbClr val="A9662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ill Sans"/>
        <a:ea typeface="ＭＳ Ｐゴシック"/>
        <a:cs typeface=""/>
      </a:majorFont>
      <a:minorFont>
        <a:latin typeface="Bitstream Ver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Gill Sans"/>
        <a:ea typeface="ＭＳ Ｐゴシック"/>
        <a:cs typeface=""/>
      </a:majorFont>
      <a:minorFont>
        <a:latin typeface="Bitstream Ver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Gill Sans"/>
        <a:ea typeface="ＭＳ Ｐゴシック"/>
        <a:cs typeface=""/>
      </a:majorFont>
      <a:minorFont>
        <a:latin typeface="Bitstream Ver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Gill Sans"/>
        <a:ea typeface=""/>
        <a:cs typeface=""/>
      </a:majorFont>
      <a:minorFont>
        <a:latin typeface="Bitstream Ver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3561</Words>
  <Application>Microsoft Office PowerPoint</Application>
  <PresentationFormat>On-screen Show (4:3)</PresentationFormat>
  <Paragraphs>618</Paragraphs>
  <Slides>71</Slides>
  <Notes>27</Notes>
  <HiddenSlides>0</HiddenSlides>
  <MMClips>0</MMClips>
  <ScaleCrop>false</ScaleCrop>
  <HeadingPairs>
    <vt:vector size="8" baseType="variant">
      <vt:variant>
        <vt:lpstr>Fonts Used</vt:lpstr>
      </vt:variant>
      <vt:variant>
        <vt:i4>10</vt:i4>
      </vt:variant>
      <vt:variant>
        <vt:lpstr>Design Template</vt:lpstr>
      </vt:variant>
      <vt:variant>
        <vt:i4>14</vt:i4>
      </vt:variant>
      <vt:variant>
        <vt:lpstr>Embedded OLE Servers</vt:lpstr>
      </vt:variant>
      <vt:variant>
        <vt:i4>2</vt:i4>
      </vt:variant>
      <vt:variant>
        <vt:lpstr>Slide Titles</vt:lpstr>
      </vt:variant>
      <vt:variant>
        <vt:i4>71</vt:i4>
      </vt:variant>
    </vt:vector>
  </HeadingPairs>
  <TitlesOfParts>
    <vt:vector size="97" baseType="lpstr">
      <vt:lpstr>Arial</vt:lpstr>
      <vt:lpstr>Wingdings</vt:lpstr>
      <vt:lpstr>Gill Sans</vt:lpstr>
      <vt:lpstr>ＭＳ Ｐゴシック</vt:lpstr>
      <vt:lpstr>Bitstream Vera Sans</vt:lpstr>
      <vt:lpstr>Poppl-Laudatio Regular</vt:lpstr>
      <vt:lpstr>Arial Black</vt:lpstr>
      <vt:lpstr>Comic Sans MS</vt:lpstr>
      <vt:lpstr>Calibri</vt:lpstr>
      <vt:lpstr>Times New Roman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1_Default Design</vt:lpstr>
      <vt:lpstr>2_Default Design</vt:lpstr>
      <vt:lpstr>4_Default Design</vt:lpstr>
      <vt:lpstr>3_Default Design</vt:lpstr>
      <vt:lpstr>Worksheet</vt:lpstr>
      <vt:lpstr>Microsoft Excel Chart</vt:lpstr>
      <vt:lpstr>Welcome to the CLU-IN Internet Seminar </vt:lpstr>
      <vt:lpstr>Seminar Homepage</vt:lpstr>
      <vt:lpstr>Housekeeping</vt:lpstr>
      <vt:lpstr>New online broadcast screenshot</vt:lpstr>
      <vt:lpstr>RECS, Renewables, and Remediation</vt:lpstr>
      <vt:lpstr>Why Focus on Renewable Energy?</vt:lpstr>
      <vt:lpstr>More Statistics….</vt:lpstr>
      <vt:lpstr>  The Renewable Energy Market Is Growing</vt:lpstr>
      <vt:lpstr>What is Renewable Energy?</vt:lpstr>
      <vt:lpstr>Course Overview</vt:lpstr>
      <vt:lpstr>  Renewable Energy Certificate (REC) What Does It Mean and How Do I Do It? Stephanie Vaughn, USEPA Region 2 Laura Knudsen, USEPA HQ, Superfund CIPIB  </vt:lpstr>
      <vt:lpstr>What is a REC? (Quick Quiz)</vt:lpstr>
      <vt:lpstr>Agenda</vt:lpstr>
      <vt:lpstr>What is a REC?</vt:lpstr>
      <vt:lpstr>What is a REC?</vt:lpstr>
      <vt:lpstr>Types of RECs</vt:lpstr>
      <vt:lpstr>Region 2 &amp; RECs</vt:lpstr>
      <vt:lpstr>Region 2 Results</vt:lpstr>
      <vt:lpstr>What does a reduction of about 260,000 MTCO2E mean? </vt:lpstr>
      <vt:lpstr>Slide 19</vt:lpstr>
      <vt:lpstr>Slide 20</vt:lpstr>
      <vt:lpstr>EPA HQ National REC Purchases 2012 Purchase</vt:lpstr>
      <vt:lpstr>Slide 22</vt:lpstr>
      <vt:lpstr>EPA HQ National REC Purchase Communication Materials Prepared for the 2012 Purchase</vt:lpstr>
      <vt:lpstr>Questions?  Laura Knudsen:  knudsen.laura@epa.gov  Stephanie Vaughn:  vaughn.stephanie@epa.gov </vt:lpstr>
      <vt:lpstr>How Solar Panels Saved Our Backs During The Joplin Tornado Response</vt:lpstr>
      <vt:lpstr>Joplin Tornado Facts</vt:lpstr>
      <vt:lpstr>Slide 27</vt:lpstr>
      <vt:lpstr>NSERT SECTION TITLE</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RE-Powering Superfund Snapshot of Renewable Energy on  Contaminated Lands, Landfills, and Mine Sites</vt:lpstr>
      <vt:lpstr>RE-Powering America’s Land Topics</vt:lpstr>
      <vt:lpstr>RE-Powering America’s Land</vt:lpstr>
      <vt:lpstr>Benefits of Redeveloping Potentially Contaminated Sites</vt:lpstr>
      <vt:lpstr>NATIONAL SNAPSHOT</vt:lpstr>
      <vt:lpstr>RE-Powering America’s Land</vt:lpstr>
      <vt:lpstr>Project Tracking National tracking of trends for RE on CL</vt:lpstr>
      <vt:lpstr>Resources &amp; Tools</vt:lpstr>
      <vt:lpstr>RE Development Process</vt:lpstr>
      <vt:lpstr>RE-Powering Google Earth EPA Tracked Sites</vt:lpstr>
      <vt:lpstr>RE-Powering Google Earth EPA Tracked Sites: Site-level information</vt:lpstr>
      <vt:lpstr>RE-Powering Google Earth Site Screening Criteria</vt:lpstr>
      <vt:lpstr>RE-Powering Google Earth Superfund Solar PV Potential</vt:lpstr>
      <vt:lpstr>Solar &amp; Wind Decision Trees Site Screening Tool</vt:lpstr>
      <vt:lpstr>Aerojet Superfund Site Sacramento, CA</vt:lpstr>
      <vt:lpstr>Renewables on Contaminated Lands</vt:lpstr>
      <vt:lpstr>RE-Powering Contacts</vt:lpstr>
      <vt:lpstr>Renewable Energy Assessments</vt:lpstr>
      <vt:lpstr>What is a Renewable Energy Assessment (REA)?</vt:lpstr>
      <vt:lpstr>What Types of Renewable Energy?</vt:lpstr>
      <vt:lpstr>How Long Will It Take?</vt:lpstr>
      <vt:lpstr>What Will It Cost?</vt:lpstr>
      <vt:lpstr>Who Does an REA?</vt:lpstr>
      <vt:lpstr>When Should I Do an REA?</vt:lpstr>
      <vt:lpstr>Where Does An REA Fit In?</vt:lpstr>
      <vt:lpstr>Questions?</vt:lpstr>
      <vt:lpstr>Resources &amp; Feedback</vt:lpstr>
      <vt:lpstr>New Ways to stay connected!</vt:lpstr>
    </vt:vector>
  </TitlesOfParts>
  <Company>Tetra Tech EM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chris.bachman</dc:creator>
  <cp:lastModifiedBy>Kevin J. David</cp:lastModifiedBy>
  <cp:revision>58</cp:revision>
  <dcterms:created xsi:type="dcterms:W3CDTF">2009-04-09T16:19:24Z</dcterms:created>
  <dcterms:modified xsi:type="dcterms:W3CDTF">2013-06-05T13:30:32Z</dcterms:modified>
</cp:coreProperties>
</file>